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5271" r:id="rId5"/>
  </p:sldMasterIdLst>
  <p:notesMasterIdLst>
    <p:notesMasterId r:id="rId120"/>
  </p:notesMasterIdLst>
  <p:handoutMasterIdLst>
    <p:handoutMasterId r:id="rId121"/>
  </p:handoutMasterIdLst>
  <p:sldIdLst>
    <p:sldId id="979" r:id="rId6"/>
    <p:sldId id="1318" r:id="rId7"/>
    <p:sldId id="1451" r:id="rId8"/>
    <p:sldId id="1452" r:id="rId9"/>
    <p:sldId id="1068" r:id="rId10"/>
    <p:sldId id="1246" r:id="rId11"/>
    <p:sldId id="983" r:id="rId12"/>
    <p:sldId id="984" r:id="rId13"/>
    <p:sldId id="985" r:id="rId14"/>
    <p:sldId id="1046" r:id="rId15"/>
    <p:sldId id="1390" r:id="rId16"/>
    <p:sldId id="1322" r:id="rId17"/>
    <p:sldId id="1327" r:id="rId18"/>
    <p:sldId id="1323" r:id="rId19"/>
    <p:sldId id="1324" r:id="rId20"/>
    <p:sldId id="1325" r:id="rId21"/>
    <p:sldId id="1326" r:id="rId22"/>
    <p:sldId id="1454" r:id="rId23"/>
    <p:sldId id="1007" r:id="rId24"/>
    <p:sldId id="807" r:id="rId25"/>
    <p:sldId id="992" r:id="rId26"/>
    <p:sldId id="667" r:id="rId27"/>
    <p:sldId id="459" r:id="rId28"/>
    <p:sldId id="799" r:id="rId29"/>
    <p:sldId id="465" r:id="rId30"/>
    <p:sldId id="1255" r:id="rId31"/>
    <p:sldId id="1331" r:id="rId32"/>
    <p:sldId id="800" r:id="rId33"/>
    <p:sldId id="469" r:id="rId34"/>
    <p:sldId id="1256" r:id="rId35"/>
    <p:sldId id="1311" r:id="rId36"/>
    <p:sldId id="1456" r:id="rId37"/>
    <p:sldId id="1303" r:id="rId38"/>
    <p:sldId id="1457" r:id="rId39"/>
    <p:sldId id="1264" r:id="rId40"/>
    <p:sldId id="1458" r:id="rId41"/>
    <p:sldId id="1332" r:id="rId42"/>
    <p:sldId id="1333" r:id="rId43"/>
    <p:sldId id="801" r:id="rId44"/>
    <p:sldId id="481" r:id="rId45"/>
    <p:sldId id="1137" r:id="rId46"/>
    <p:sldId id="1138" r:id="rId47"/>
    <p:sldId id="1139" r:id="rId48"/>
    <p:sldId id="488" r:id="rId49"/>
    <p:sldId id="808" r:id="rId50"/>
    <p:sldId id="1158" r:id="rId51"/>
    <p:sldId id="1155" r:id="rId52"/>
    <p:sldId id="491" r:id="rId53"/>
    <p:sldId id="1367" r:id="rId54"/>
    <p:sldId id="1365" r:id="rId55"/>
    <p:sldId id="1417" r:id="rId56"/>
    <p:sldId id="1418" r:id="rId57"/>
    <p:sldId id="1419" r:id="rId58"/>
    <p:sldId id="1420" r:id="rId59"/>
    <p:sldId id="1421" r:id="rId60"/>
    <p:sldId id="1422" r:id="rId61"/>
    <p:sldId id="498" r:id="rId62"/>
    <p:sldId id="1161" r:id="rId63"/>
    <p:sldId id="1292" r:id="rId64"/>
    <p:sldId id="1272" r:id="rId65"/>
    <p:sldId id="1276" r:id="rId66"/>
    <p:sldId id="1414" r:id="rId67"/>
    <p:sldId id="1415" r:id="rId68"/>
    <p:sldId id="1416" r:id="rId69"/>
    <p:sldId id="506" r:id="rId70"/>
    <p:sldId id="809" r:id="rId71"/>
    <p:sldId id="1316" r:id="rId72"/>
    <p:sldId id="1279" r:id="rId73"/>
    <p:sldId id="1165" r:id="rId74"/>
    <p:sldId id="1317" r:id="rId75"/>
    <p:sldId id="1166" r:id="rId76"/>
    <p:sldId id="1364" r:id="rId77"/>
    <p:sldId id="1283" r:id="rId78"/>
    <p:sldId id="1423" r:id="rId79"/>
    <p:sldId id="1424" r:id="rId80"/>
    <p:sldId id="1425" r:id="rId81"/>
    <p:sldId id="1426" r:id="rId82"/>
    <p:sldId id="1427" r:id="rId83"/>
    <p:sldId id="521" r:id="rId84"/>
    <p:sldId id="1212" r:id="rId85"/>
    <p:sldId id="1280" r:id="rId86"/>
    <p:sldId id="1281" r:id="rId87"/>
    <p:sldId id="1363" r:id="rId88"/>
    <p:sldId id="1282" r:id="rId89"/>
    <p:sldId id="1174" r:id="rId90"/>
    <p:sldId id="1177" r:id="rId91"/>
    <p:sldId id="1187" r:id="rId92"/>
    <p:sldId id="1361" r:id="rId93"/>
    <p:sldId id="1362" r:id="rId94"/>
    <p:sldId id="546" r:id="rId95"/>
    <p:sldId id="1059" r:id="rId96"/>
    <p:sldId id="1245" r:id="rId97"/>
    <p:sldId id="1428" r:id="rId98"/>
    <p:sldId id="1429" r:id="rId99"/>
    <p:sldId id="1430" r:id="rId100"/>
    <p:sldId id="1431" r:id="rId101"/>
    <p:sldId id="1432" r:id="rId102"/>
    <p:sldId id="1313" r:id="rId103"/>
    <p:sldId id="1455" r:id="rId104"/>
    <p:sldId id="1190" r:id="rId105"/>
    <p:sldId id="1459" r:id="rId106"/>
    <p:sldId id="1471" r:id="rId107"/>
    <p:sldId id="1472" r:id="rId108"/>
    <p:sldId id="1470" r:id="rId109"/>
    <p:sldId id="1460" r:id="rId110"/>
    <p:sldId id="1461" r:id="rId111"/>
    <p:sldId id="1462" r:id="rId112"/>
    <p:sldId id="1463" r:id="rId113"/>
    <p:sldId id="1464" r:id="rId114"/>
    <p:sldId id="1465" r:id="rId115"/>
    <p:sldId id="1466" r:id="rId116"/>
    <p:sldId id="1467" r:id="rId117"/>
    <p:sldId id="1468" r:id="rId118"/>
    <p:sldId id="1335" r:id="rId119"/>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CFF"/>
    <a:srgbClr val="FFCCFF"/>
    <a:srgbClr val="333399"/>
    <a:srgbClr val="800000"/>
    <a:srgbClr val="0000CC"/>
    <a:srgbClr val="000066"/>
    <a:srgbClr val="CCFFCC"/>
    <a:srgbClr val="FFFF99"/>
    <a:srgbClr val="FFFF66"/>
    <a:srgbClr val="FFCC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3846" autoAdjust="0"/>
    <p:restoredTop sz="83936" autoAdjust="0"/>
  </p:normalViewPr>
  <p:slideViewPr>
    <p:cSldViewPr>
      <p:cViewPr>
        <p:scale>
          <a:sx n="97" d="100"/>
          <a:sy n="97" d="100"/>
        </p:scale>
        <p:origin x="-558" y="-72"/>
      </p:cViewPr>
      <p:guideLst>
        <p:guide orient="horz" pos="2112"/>
        <p:guide pos="2880"/>
      </p:guideLst>
    </p:cSldViewPr>
  </p:slideViewPr>
  <p:notesTextViewPr>
    <p:cViewPr>
      <p:scale>
        <a:sx n="100" d="100"/>
        <a:sy n="100" d="100"/>
      </p:scale>
      <p:origin x="0" y="0"/>
    </p:cViewPr>
  </p:notesTextViewPr>
  <p:sorterViewPr>
    <p:cViewPr>
      <p:scale>
        <a:sx n="140" d="100"/>
        <a:sy n="140" d="100"/>
      </p:scale>
      <p:origin x="0" y="87234"/>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117" Type="http://schemas.openxmlformats.org/officeDocument/2006/relationships/slide" Target="slides/slide112.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slide" Target="slides/slide63.xml"/><Relationship Id="rId84" Type="http://schemas.openxmlformats.org/officeDocument/2006/relationships/slide" Target="slides/slide79.xml"/><Relationship Id="rId89" Type="http://schemas.openxmlformats.org/officeDocument/2006/relationships/slide" Target="slides/slide84.xml"/><Relationship Id="rId112" Type="http://schemas.openxmlformats.org/officeDocument/2006/relationships/slide" Target="slides/slide107.xml"/><Relationship Id="rId16" Type="http://schemas.openxmlformats.org/officeDocument/2006/relationships/slide" Target="slides/slide11.xml"/><Relationship Id="rId107" Type="http://schemas.openxmlformats.org/officeDocument/2006/relationships/slide" Target="slides/slide102.xml"/><Relationship Id="rId11" Type="http://schemas.openxmlformats.org/officeDocument/2006/relationships/slide" Target="slides/slide6.xml"/><Relationship Id="rId32" Type="http://schemas.openxmlformats.org/officeDocument/2006/relationships/slide" Target="slides/slide27.xml"/><Relationship Id="rId37" Type="http://schemas.openxmlformats.org/officeDocument/2006/relationships/slide" Target="slides/slide32.xml"/><Relationship Id="rId53" Type="http://schemas.openxmlformats.org/officeDocument/2006/relationships/slide" Target="slides/slide48.xml"/><Relationship Id="rId58" Type="http://schemas.openxmlformats.org/officeDocument/2006/relationships/slide" Target="slides/slide53.xml"/><Relationship Id="rId74" Type="http://schemas.openxmlformats.org/officeDocument/2006/relationships/slide" Target="slides/slide69.xml"/><Relationship Id="rId79" Type="http://schemas.openxmlformats.org/officeDocument/2006/relationships/slide" Target="slides/slide74.xml"/><Relationship Id="rId102" Type="http://schemas.openxmlformats.org/officeDocument/2006/relationships/slide" Target="slides/slide97.xml"/><Relationship Id="rId123" Type="http://schemas.openxmlformats.org/officeDocument/2006/relationships/viewProps" Target="viewProps.xml"/><Relationship Id="rId5" Type="http://schemas.openxmlformats.org/officeDocument/2006/relationships/slideMaster" Target="slideMasters/slideMaster2.xml"/><Relationship Id="rId61" Type="http://schemas.openxmlformats.org/officeDocument/2006/relationships/slide" Target="slides/slide56.xml"/><Relationship Id="rId82" Type="http://schemas.openxmlformats.org/officeDocument/2006/relationships/slide" Target="slides/slide77.xml"/><Relationship Id="rId90" Type="http://schemas.openxmlformats.org/officeDocument/2006/relationships/slide" Target="slides/slide85.xml"/><Relationship Id="rId95" Type="http://schemas.openxmlformats.org/officeDocument/2006/relationships/slide" Target="slides/slide90.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slide" Target="slides/slide72.xml"/><Relationship Id="rId100" Type="http://schemas.openxmlformats.org/officeDocument/2006/relationships/slide" Target="slides/slide95.xml"/><Relationship Id="rId105" Type="http://schemas.openxmlformats.org/officeDocument/2006/relationships/slide" Target="slides/slide100.xml"/><Relationship Id="rId113" Type="http://schemas.openxmlformats.org/officeDocument/2006/relationships/slide" Target="slides/slide108.xml"/><Relationship Id="rId118" Type="http://schemas.openxmlformats.org/officeDocument/2006/relationships/slide" Target="slides/slide113.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slide" Target="slides/slide75.xml"/><Relationship Id="rId85" Type="http://schemas.openxmlformats.org/officeDocument/2006/relationships/slide" Target="slides/slide80.xml"/><Relationship Id="rId93" Type="http://schemas.openxmlformats.org/officeDocument/2006/relationships/slide" Target="slides/slide88.xml"/><Relationship Id="rId98" Type="http://schemas.openxmlformats.org/officeDocument/2006/relationships/slide" Target="slides/slide93.xml"/><Relationship Id="rId121" Type="http://schemas.openxmlformats.org/officeDocument/2006/relationships/handoutMaster" Target="handoutMasters/handoutMaster1.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103" Type="http://schemas.openxmlformats.org/officeDocument/2006/relationships/slide" Target="slides/slide98.xml"/><Relationship Id="rId108" Type="http://schemas.openxmlformats.org/officeDocument/2006/relationships/slide" Target="slides/slide103.xml"/><Relationship Id="rId116" Type="http://schemas.openxmlformats.org/officeDocument/2006/relationships/slide" Target="slides/slide111.xml"/><Relationship Id="rId124" Type="http://schemas.openxmlformats.org/officeDocument/2006/relationships/theme" Target="theme/theme1.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slide" Target="slides/slide78.xml"/><Relationship Id="rId88" Type="http://schemas.openxmlformats.org/officeDocument/2006/relationships/slide" Target="slides/slide83.xml"/><Relationship Id="rId91" Type="http://schemas.openxmlformats.org/officeDocument/2006/relationships/slide" Target="slides/slide86.xml"/><Relationship Id="rId96" Type="http://schemas.openxmlformats.org/officeDocument/2006/relationships/slide" Target="slides/slide91.xml"/><Relationship Id="rId111" Type="http://schemas.openxmlformats.org/officeDocument/2006/relationships/slide" Target="slides/slide106.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6" Type="http://schemas.openxmlformats.org/officeDocument/2006/relationships/slide" Target="slides/slide101.xml"/><Relationship Id="rId114" Type="http://schemas.openxmlformats.org/officeDocument/2006/relationships/slide" Target="slides/slide109.xml"/><Relationship Id="rId119" Type="http://schemas.openxmlformats.org/officeDocument/2006/relationships/slide" Target="slides/slide114.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slide" Target="slides/slide81.xml"/><Relationship Id="rId94" Type="http://schemas.openxmlformats.org/officeDocument/2006/relationships/slide" Target="slides/slide89.xml"/><Relationship Id="rId99" Type="http://schemas.openxmlformats.org/officeDocument/2006/relationships/slide" Target="slides/slide94.xml"/><Relationship Id="rId101" Type="http://schemas.openxmlformats.org/officeDocument/2006/relationships/slide" Target="slides/slide96.xml"/><Relationship Id="rId122"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109" Type="http://schemas.openxmlformats.org/officeDocument/2006/relationships/slide" Target="slides/slide10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openxmlformats.org/officeDocument/2006/relationships/slide" Target="slides/slide71.xml"/><Relationship Id="rId97" Type="http://schemas.openxmlformats.org/officeDocument/2006/relationships/slide" Target="slides/slide92.xml"/><Relationship Id="rId104" Type="http://schemas.openxmlformats.org/officeDocument/2006/relationships/slide" Target="slides/slide99.xml"/><Relationship Id="rId120" Type="http://schemas.openxmlformats.org/officeDocument/2006/relationships/notesMaster" Target="notesMasters/notesMaster1.xml"/><Relationship Id="rId125" Type="http://schemas.openxmlformats.org/officeDocument/2006/relationships/tableStyles" Target="tableStyles.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slide" Target="slides/slide87.xml"/><Relationship Id="rId2" Type="http://schemas.openxmlformats.org/officeDocument/2006/relationships/customXml" Target="../customXml/item2.xml"/><Relationship Id="rId29" Type="http://schemas.openxmlformats.org/officeDocument/2006/relationships/slide" Target="slides/slide24.xml"/><Relationship Id="rId24" Type="http://schemas.openxmlformats.org/officeDocument/2006/relationships/slide" Target="slides/slide19.xml"/><Relationship Id="rId40" Type="http://schemas.openxmlformats.org/officeDocument/2006/relationships/slide" Target="slides/slide35.xml"/><Relationship Id="rId45" Type="http://schemas.openxmlformats.org/officeDocument/2006/relationships/slide" Target="slides/slide40.xml"/><Relationship Id="rId66" Type="http://schemas.openxmlformats.org/officeDocument/2006/relationships/slide" Target="slides/slide61.xml"/><Relationship Id="rId87" Type="http://schemas.openxmlformats.org/officeDocument/2006/relationships/slide" Target="slides/slide82.xml"/><Relationship Id="rId110" Type="http://schemas.openxmlformats.org/officeDocument/2006/relationships/slide" Target="slides/slide105.xml"/><Relationship Id="rId115" Type="http://schemas.openxmlformats.org/officeDocument/2006/relationships/slide" Target="slides/slide110.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49B8E9E-3996-4DE0-8E7C-E1640935B46C}" type="doc">
      <dgm:prSet loTypeId="urn:microsoft.com/office/officeart/2005/8/layout/process1" loCatId="process" qsTypeId="urn:microsoft.com/office/officeart/2005/8/quickstyle/simple1" qsCatId="simple" csTypeId="urn:microsoft.com/office/officeart/2005/8/colors/accent1_2" csCatId="accent1" phldr="1"/>
      <dgm:spPr/>
    </dgm:pt>
    <dgm:pt modelId="{94C66540-9EA9-4167-9449-92F918F0EF31}">
      <dgm:prSet phldrT="[Text]">
        <dgm:style>
          <a:lnRef idx="2">
            <a:schemeClr val="accent2"/>
          </a:lnRef>
          <a:fillRef idx="1">
            <a:schemeClr val="lt1"/>
          </a:fillRef>
          <a:effectRef idx="0">
            <a:schemeClr val="accent2"/>
          </a:effectRef>
          <a:fontRef idx="minor">
            <a:schemeClr val="dk1"/>
          </a:fontRef>
        </dgm:style>
      </dgm:prSet>
      <dgm:spPr>
        <a:solidFill>
          <a:srgbClr val="FFFF00"/>
        </a:solidFill>
        <a:ln w="38100">
          <a:solidFill>
            <a:srgbClr val="0000CC"/>
          </a:solidFill>
        </a:ln>
      </dgm:spPr>
      <dgm:t>
        <a:bodyPr/>
        <a:lstStyle/>
        <a:p>
          <a:r>
            <a:rPr lang="en-US" dirty="0" smtClean="0"/>
            <a:t>Identify interests and preferences</a:t>
          </a:r>
          <a:endParaRPr lang="en-US" dirty="0"/>
        </a:p>
      </dgm:t>
    </dgm:pt>
    <dgm:pt modelId="{146826B6-C7EA-494C-9753-4995EC501185}" type="parTrans" cxnId="{C6B7D78B-B89B-413F-A026-DE842F12BF4C}">
      <dgm:prSet/>
      <dgm:spPr/>
      <dgm:t>
        <a:bodyPr/>
        <a:lstStyle/>
        <a:p>
          <a:endParaRPr lang="en-US"/>
        </a:p>
      </dgm:t>
    </dgm:pt>
    <dgm:pt modelId="{80F0C679-5020-4829-9F3E-EF95D2985073}" type="sibTrans" cxnId="{C6B7D78B-B89B-413F-A026-DE842F12BF4C}">
      <dgm:prSet>
        <dgm:style>
          <a:lnRef idx="2">
            <a:schemeClr val="accent2"/>
          </a:lnRef>
          <a:fillRef idx="1">
            <a:schemeClr val="lt1"/>
          </a:fillRef>
          <a:effectRef idx="0">
            <a:schemeClr val="accent2"/>
          </a:effectRef>
          <a:fontRef idx="minor">
            <a:schemeClr val="dk1"/>
          </a:fontRef>
        </dgm:style>
      </dgm:prSet>
      <dgm:spPr>
        <a:solidFill>
          <a:srgbClr val="FFFF99"/>
        </a:solidFill>
      </dgm:spPr>
      <dgm:t>
        <a:bodyPr/>
        <a:lstStyle/>
        <a:p>
          <a:endParaRPr lang="en-US"/>
        </a:p>
      </dgm:t>
    </dgm:pt>
    <dgm:pt modelId="{E364ECE0-FE03-48BC-9ACB-7509DA793C97}">
      <dgm:prSet phldrT="[Text]">
        <dgm:style>
          <a:lnRef idx="2">
            <a:schemeClr val="accent2"/>
          </a:lnRef>
          <a:fillRef idx="1">
            <a:schemeClr val="lt1"/>
          </a:fillRef>
          <a:effectRef idx="0">
            <a:schemeClr val="accent2"/>
          </a:effectRef>
          <a:fontRef idx="minor">
            <a:schemeClr val="dk1"/>
          </a:fontRef>
        </dgm:style>
      </dgm:prSet>
      <dgm:spPr>
        <a:solidFill>
          <a:srgbClr val="CCCCFF"/>
        </a:solidFill>
      </dgm:spPr>
      <dgm:t>
        <a:bodyPr/>
        <a:lstStyle/>
        <a:p>
          <a:r>
            <a:rPr lang="en-US" dirty="0" smtClean="0"/>
            <a:t>Set post- secondary goals</a:t>
          </a:r>
          <a:endParaRPr lang="en-US" dirty="0"/>
        </a:p>
      </dgm:t>
    </dgm:pt>
    <dgm:pt modelId="{1107486E-C2E6-49DA-9D2E-705F567D3EAD}" type="parTrans" cxnId="{A62CEAC8-8D56-4BCB-BCED-6CD6C437E002}">
      <dgm:prSet/>
      <dgm:spPr/>
      <dgm:t>
        <a:bodyPr/>
        <a:lstStyle/>
        <a:p>
          <a:endParaRPr lang="en-US"/>
        </a:p>
      </dgm:t>
    </dgm:pt>
    <dgm:pt modelId="{1F92CC44-40E4-4C34-AD9D-2A78FABBCF38}" type="sibTrans" cxnId="{A62CEAC8-8D56-4BCB-BCED-6CD6C437E002}">
      <dgm:prSet>
        <dgm:style>
          <a:lnRef idx="2">
            <a:schemeClr val="accent2"/>
          </a:lnRef>
          <a:fillRef idx="1">
            <a:schemeClr val="lt1"/>
          </a:fillRef>
          <a:effectRef idx="0">
            <a:schemeClr val="accent2"/>
          </a:effectRef>
          <a:fontRef idx="minor">
            <a:schemeClr val="dk1"/>
          </a:fontRef>
        </dgm:style>
      </dgm:prSet>
      <dgm:spPr>
        <a:solidFill>
          <a:srgbClr val="FFFF99"/>
        </a:solidFill>
        <a:ln/>
      </dgm:spPr>
      <dgm:t>
        <a:bodyPr/>
        <a:lstStyle/>
        <a:p>
          <a:endParaRPr lang="en-US"/>
        </a:p>
      </dgm:t>
    </dgm:pt>
    <dgm:pt modelId="{2CCEC36D-C4EF-4315-B550-6E34012BBAC9}">
      <dgm:prSet phldrT="[Text]">
        <dgm:style>
          <a:lnRef idx="2">
            <a:schemeClr val="accent2"/>
          </a:lnRef>
          <a:fillRef idx="1">
            <a:schemeClr val="lt1"/>
          </a:fillRef>
          <a:effectRef idx="0">
            <a:schemeClr val="accent2"/>
          </a:effectRef>
          <a:fontRef idx="minor">
            <a:schemeClr val="dk1"/>
          </a:fontRef>
        </dgm:style>
      </dgm:prSet>
      <dgm:spPr>
        <a:solidFill>
          <a:srgbClr val="CCCCFF"/>
        </a:solidFill>
      </dgm:spPr>
      <dgm:t>
        <a:bodyPr/>
        <a:lstStyle/>
        <a:p>
          <a:r>
            <a:rPr lang="en-US" dirty="0" smtClean="0"/>
            <a:t>Further assess aptitudes, abilities, skills</a:t>
          </a:r>
          <a:endParaRPr lang="en-US" dirty="0"/>
        </a:p>
      </dgm:t>
    </dgm:pt>
    <dgm:pt modelId="{3019BBC5-611C-423E-89EB-4E91DA6DEA14}" type="parTrans" cxnId="{5AC322AA-D526-4F4B-906E-11CAF774E99C}">
      <dgm:prSet/>
      <dgm:spPr/>
      <dgm:t>
        <a:bodyPr/>
        <a:lstStyle/>
        <a:p>
          <a:endParaRPr lang="en-US"/>
        </a:p>
      </dgm:t>
    </dgm:pt>
    <dgm:pt modelId="{C2AAB5C9-1C42-4BA5-8FC7-ED52DA4689D5}" type="sibTrans" cxnId="{5AC322AA-D526-4F4B-906E-11CAF774E99C}">
      <dgm:prSet/>
      <dgm:spPr/>
      <dgm:t>
        <a:bodyPr/>
        <a:lstStyle/>
        <a:p>
          <a:endParaRPr lang="en-US"/>
        </a:p>
      </dgm:t>
    </dgm:pt>
    <dgm:pt modelId="{60349133-E4EB-4C98-BC2B-B45A0F6E3000}" type="pres">
      <dgm:prSet presAssocID="{849B8E9E-3996-4DE0-8E7C-E1640935B46C}" presName="Name0" presStyleCnt="0">
        <dgm:presLayoutVars>
          <dgm:dir/>
          <dgm:resizeHandles val="exact"/>
        </dgm:presLayoutVars>
      </dgm:prSet>
      <dgm:spPr/>
    </dgm:pt>
    <dgm:pt modelId="{476720B0-CEEC-46EE-A982-19852EF3AEF5}" type="pres">
      <dgm:prSet presAssocID="{94C66540-9EA9-4167-9449-92F918F0EF31}" presName="node" presStyleLbl="node1" presStyleIdx="0" presStyleCnt="3">
        <dgm:presLayoutVars>
          <dgm:bulletEnabled val="1"/>
        </dgm:presLayoutVars>
      </dgm:prSet>
      <dgm:spPr/>
      <dgm:t>
        <a:bodyPr/>
        <a:lstStyle/>
        <a:p>
          <a:endParaRPr lang="en-US"/>
        </a:p>
      </dgm:t>
    </dgm:pt>
    <dgm:pt modelId="{54C464AE-5367-4B56-8277-135782C9FA20}" type="pres">
      <dgm:prSet presAssocID="{80F0C679-5020-4829-9F3E-EF95D2985073}" presName="sibTrans" presStyleLbl="sibTrans2D1" presStyleIdx="0" presStyleCnt="2"/>
      <dgm:spPr/>
      <dgm:t>
        <a:bodyPr/>
        <a:lstStyle/>
        <a:p>
          <a:endParaRPr lang="en-US"/>
        </a:p>
      </dgm:t>
    </dgm:pt>
    <dgm:pt modelId="{2C34EB04-B727-4A03-890A-7D6CCE6D6C57}" type="pres">
      <dgm:prSet presAssocID="{80F0C679-5020-4829-9F3E-EF95D2985073}" presName="connectorText" presStyleLbl="sibTrans2D1" presStyleIdx="0" presStyleCnt="2"/>
      <dgm:spPr/>
      <dgm:t>
        <a:bodyPr/>
        <a:lstStyle/>
        <a:p>
          <a:endParaRPr lang="en-US"/>
        </a:p>
      </dgm:t>
    </dgm:pt>
    <dgm:pt modelId="{194AF259-D603-4D6F-9FD5-53A2C712D973}" type="pres">
      <dgm:prSet presAssocID="{E364ECE0-FE03-48BC-9ACB-7509DA793C97}" presName="node" presStyleLbl="node1" presStyleIdx="1" presStyleCnt="3">
        <dgm:presLayoutVars>
          <dgm:bulletEnabled val="1"/>
        </dgm:presLayoutVars>
      </dgm:prSet>
      <dgm:spPr/>
      <dgm:t>
        <a:bodyPr/>
        <a:lstStyle/>
        <a:p>
          <a:endParaRPr lang="en-US"/>
        </a:p>
      </dgm:t>
    </dgm:pt>
    <dgm:pt modelId="{2D0B1444-B47C-4DB3-9D9C-AC96207BAC9D}" type="pres">
      <dgm:prSet presAssocID="{1F92CC44-40E4-4C34-AD9D-2A78FABBCF38}" presName="sibTrans" presStyleLbl="sibTrans2D1" presStyleIdx="1" presStyleCnt="2"/>
      <dgm:spPr/>
      <dgm:t>
        <a:bodyPr/>
        <a:lstStyle/>
        <a:p>
          <a:endParaRPr lang="en-US"/>
        </a:p>
      </dgm:t>
    </dgm:pt>
    <dgm:pt modelId="{77E951E8-8AD1-4560-B57B-81C4F385B77E}" type="pres">
      <dgm:prSet presAssocID="{1F92CC44-40E4-4C34-AD9D-2A78FABBCF38}" presName="connectorText" presStyleLbl="sibTrans2D1" presStyleIdx="1" presStyleCnt="2"/>
      <dgm:spPr/>
      <dgm:t>
        <a:bodyPr/>
        <a:lstStyle/>
        <a:p>
          <a:endParaRPr lang="en-US"/>
        </a:p>
      </dgm:t>
    </dgm:pt>
    <dgm:pt modelId="{650058EE-C019-4CBD-A2A4-18ED1EDA198F}" type="pres">
      <dgm:prSet presAssocID="{2CCEC36D-C4EF-4315-B550-6E34012BBAC9}" presName="node" presStyleLbl="node1" presStyleIdx="2" presStyleCnt="3">
        <dgm:presLayoutVars>
          <dgm:bulletEnabled val="1"/>
        </dgm:presLayoutVars>
      </dgm:prSet>
      <dgm:spPr/>
      <dgm:t>
        <a:bodyPr/>
        <a:lstStyle/>
        <a:p>
          <a:endParaRPr lang="en-US"/>
        </a:p>
      </dgm:t>
    </dgm:pt>
  </dgm:ptLst>
  <dgm:cxnLst>
    <dgm:cxn modelId="{82C8758E-7D5F-404F-920B-E52DDF0D2D3C}" type="presOf" srcId="{94C66540-9EA9-4167-9449-92F918F0EF31}" destId="{476720B0-CEEC-46EE-A982-19852EF3AEF5}" srcOrd="0" destOrd="0" presId="urn:microsoft.com/office/officeart/2005/8/layout/process1"/>
    <dgm:cxn modelId="{277D95D5-64D2-4B94-8E86-AC7DD5558FC3}" type="presOf" srcId="{80F0C679-5020-4829-9F3E-EF95D2985073}" destId="{54C464AE-5367-4B56-8277-135782C9FA20}" srcOrd="0" destOrd="0" presId="urn:microsoft.com/office/officeart/2005/8/layout/process1"/>
    <dgm:cxn modelId="{C6B7D78B-B89B-413F-A026-DE842F12BF4C}" srcId="{849B8E9E-3996-4DE0-8E7C-E1640935B46C}" destId="{94C66540-9EA9-4167-9449-92F918F0EF31}" srcOrd="0" destOrd="0" parTransId="{146826B6-C7EA-494C-9753-4995EC501185}" sibTransId="{80F0C679-5020-4829-9F3E-EF95D2985073}"/>
    <dgm:cxn modelId="{CC132F25-D39D-4A51-9673-355E8804CCE8}" type="presOf" srcId="{80F0C679-5020-4829-9F3E-EF95D2985073}" destId="{2C34EB04-B727-4A03-890A-7D6CCE6D6C57}" srcOrd="1" destOrd="0" presId="urn:microsoft.com/office/officeart/2005/8/layout/process1"/>
    <dgm:cxn modelId="{2C03B57B-BF40-4F92-AEDC-3CFC7F3AA89C}" type="presOf" srcId="{849B8E9E-3996-4DE0-8E7C-E1640935B46C}" destId="{60349133-E4EB-4C98-BC2B-B45A0F6E3000}" srcOrd="0" destOrd="0" presId="urn:microsoft.com/office/officeart/2005/8/layout/process1"/>
    <dgm:cxn modelId="{9FC8BAE3-E4C7-4CEC-93AD-EA07075F845D}" type="presOf" srcId="{2CCEC36D-C4EF-4315-B550-6E34012BBAC9}" destId="{650058EE-C019-4CBD-A2A4-18ED1EDA198F}" srcOrd="0" destOrd="0" presId="urn:microsoft.com/office/officeart/2005/8/layout/process1"/>
    <dgm:cxn modelId="{F1E8FD49-1CE8-4467-BC70-9EF247159C47}" type="presOf" srcId="{1F92CC44-40E4-4C34-AD9D-2A78FABBCF38}" destId="{2D0B1444-B47C-4DB3-9D9C-AC96207BAC9D}" srcOrd="0" destOrd="0" presId="urn:microsoft.com/office/officeart/2005/8/layout/process1"/>
    <dgm:cxn modelId="{8E367C50-FF0E-4340-9216-CA6ADFC80690}" type="presOf" srcId="{1F92CC44-40E4-4C34-AD9D-2A78FABBCF38}" destId="{77E951E8-8AD1-4560-B57B-81C4F385B77E}" srcOrd="1" destOrd="0" presId="urn:microsoft.com/office/officeart/2005/8/layout/process1"/>
    <dgm:cxn modelId="{5AC322AA-D526-4F4B-906E-11CAF774E99C}" srcId="{849B8E9E-3996-4DE0-8E7C-E1640935B46C}" destId="{2CCEC36D-C4EF-4315-B550-6E34012BBAC9}" srcOrd="2" destOrd="0" parTransId="{3019BBC5-611C-423E-89EB-4E91DA6DEA14}" sibTransId="{C2AAB5C9-1C42-4BA5-8FC7-ED52DA4689D5}"/>
    <dgm:cxn modelId="{2B54CEC7-98F1-43A8-8768-BD0B7CCB0959}" type="presOf" srcId="{E364ECE0-FE03-48BC-9ACB-7509DA793C97}" destId="{194AF259-D603-4D6F-9FD5-53A2C712D973}" srcOrd="0" destOrd="0" presId="urn:microsoft.com/office/officeart/2005/8/layout/process1"/>
    <dgm:cxn modelId="{A62CEAC8-8D56-4BCB-BCED-6CD6C437E002}" srcId="{849B8E9E-3996-4DE0-8E7C-E1640935B46C}" destId="{E364ECE0-FE03-48BC-9ACB-7509DA793C97}" srcOrd="1" destOrd="0" parTransId="{1107486E-C2E6-49DA-9D2E-705F567D3EAD}" sibTransId="{1F92CC44-40E4-4C34-AD9D-2A78FABBCF38}"/>
    <dgm:cxn modelId="{C4BAC67A-8F68-4FF0-927D-691F36397E0A}" type="presParOf" srcId="{60349133-E4EB-4C98-BC2B-B45A0F6E3000}" destId="{476720B0-CEEC-46EE-A982-19852EF3AEF5}" srcOrd="0" destOrd="0" presId="urn:microsoft.com/office/officeart/2005/8/layout/process1"/>
    <dgm:cxn modelId="{A6896E57-65E4-4DB7-BE91-517D983BBA4C}" type="presParOf" srcId="{60349133-E4EB-4C98-BC2B-B45A0F6E3000}" destId="{54C464AE-5367-4B56-8277-135782C9FA20}" srcOrd="1" destOrd="0" presId="urn:microsoft.com/office/officeart/2005/8/layout/process1"/>
    <dgm:cxn modelId="{D5CDB342-DC21-4EB3-821A-9D404F63ABBA}" type="presParOf" srcId="{54C464AE-5367-4B56-8277-135782C9FA20}" destId="{2C34EB04-B727-4A03-890A-7D6CCE6D6C57}" srcOrd="0" destOrd="0" presId="urn:microsoft.com/office/officeart/2005/8/layout/process1"/>
    <dgm:cxn modelId="{864FAAC5-DD11-4282-ABFD-225E437F9BFC}" type="presParOf" srcId="{60349133-E4EB-4C98-BC2B-B45A0F6E3000}" destId="{194AF259-D603-4D6F-9FD5-53A2C712D973}" srcOrd="2" destOrd="0" presId="urn:microsoft.com/office/officeart/2005/8/layout/process1"/>
    <dgm:cxn modelId="{0E72C717-178D-4123-A6CF-44FE1EE6EFB3}" type="presParOf" srcId="{60349133-E4EB-4C98-BC2B-B45A0F6E3000}" destId="{2D0B1444-B47C-4DB3-9D9C-AC96207BAC9D}" srcOrd="3" destOrd="0" presId="urn:microsoft.com/office/officeart/2005/8/layout/process1"/>
    <dgm:cxn modelId="{E7C68D26-D5F5-4443-8BCF-0ADF6D95D742}" type="presParOf" srcId="{2D0B1444-B47C-4DB3-9D9C-AC96207BAC9D}" destId="{77E951E8-8AD1-4560-B57B-81C4F385B77E}" srcOrd="0" destOrd="0" presId="urn:microsoft.com/office/officeart/2005/8/layout/process1"/>
    <dgm:cxn modelId="{7D4C2CEA-C1FD-4557-85B5-E85FBFDC2BD9}" type="presParOf" srcId="{60349133-E4EB-4C98-BC2B-B45A0F6E3000}" destId="{650058EE-C019-4CBD-A2A4-18ED1EDA198F}" srcOrd="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49B8E9E-3996-4DE0-8E7C-E1640935B46C}" type="doc">
      <dgm:prSet loTypeId="urn:microsoft.com/office/officeart/2005/8/layout/process1" loCatId="process" qsTypeId="urn:microsoft.com/office/officeart/2005/8/quickstyle/simple1" qsCatId="simple" csTypeId="urn:microsoft.com/office/officeart/2005/8/colors/accent1_2" csCatId="accent1" phldr="1"/>
      <dgm:spPr/>
    </dgm:pt>
    <dgm:pt modelId="{94C66540-9EA9-4167-9449-92F918F0EF31}">
      <dgm:prSet phldrT="[Text]" custT="1">
        <dgm:style>
          <a:lnRef idx="2">
            <a:schemeClr val="accent2"/>
          </a:lnRef>
          <a:fillRef idx="1">
            <a:schemeClr val="lt1"/>
          </a:fillRef>
          <a:effectRef idx="0">
            <a:schemeClr val="accent2"/>
          </a:effectRef>
          <a:fontRef idx="minor">
            <a:schemeClr val="dk1"/>
          </a:fontRef>
        </dgm:style>
      </dgm:prSet>
      <dgm:spPr>
        <a:solidFill>
          <a:srgbClr val="CCCCFF"/>
        </a:solidFill>
        <a:ln/>
      </dgm:spPr>
      <dgm:t>
        <a:bodyPr/>
        <a:lstStyle/>
        <a:p>
          <a:r>
            <a:rPr lang="en-US" sz="2800" dirty="0" smtClean="0"/>
            <a:t>Identify interests and preferences</a:t>
          </a:r>
          <a:endParaRPr lang="en-US" sz="2700" dirty="0"/>
        </a:p>
      </dgm:t>
    </dgm:pt>
    <dgm:pt modelId="{146826B6-C7EA-494C-9753-4995EC501185}" type="parTrans" cxnId="{C6B7D78B-B89B-413F-A026-DE842F12BF4C}">
      <dgm:prSet/>
      <dgm:spPr/>
      <dgm:t>
        <a:bodyPr/>
        <a:lstStyle/>
        <a:p>
          <a:endParaRPr lang="en-US"/>
        </a:p>
      </dgm:t>
    </dgm:pt>
    <dgm:pt modelId="{80F0C679-5020-4829-9F3E-EF95D2985073}" type="sibTrans" cxnId="{C6B7D78B-B89B-413F-A026-DE842F12BF4C}">
      <dgm:prSet>
        <dgm:style>
          <a:lnRef idx="2">
            <a:schemeClr val="accent2"/>
          </a:lnRef>
          <a:fillRef idx="1">
            <a:schemeClr val="lt1"/>
          </a:fillRef>
          <a:effectRef idx="0">
            <a:schemeClr val="accent2"/>
          </a:effectRef>
          <a:fontRef idx="minor">
            <a:schemeClr val="dk1"/>
          </a:fontRef>
        </dgm:style>
      </dgm:prSet>
      <dgm:spPr>
        <a:solidFill>
          <a:srgbClr val="FFFF99"/>
        </a:solidFill>
      </dgm:spPr>
      <dgm:t>
        <a:bodyPr/>
        <a:lstStyle/>
        <a:p>
          <a:endParaRPr lang="en-US"/>
        </a:p>
      </dgm:t>
    </dgm:pt>
    <dgm:pt modelId="{E364ECE0-FE03-48BC-9ACB-7509DA793C97}">
      <dgm:prSet phldrT="[Text]" custT="1">
        <dgm:style>
          <a:lnRef idx="2">
            <a:schemeClr val="accent2"/>
          </a:lnRef>
          <a:fillRef idx="1">
            <a:schemeClr val="lt1"/>
          </a:fillRef>
          <a:effectRef idx="0">
            <a:schemeClr val="accent2"/>
          </a:effectRef>
          <a:fontRef idx="minor">
            <a:schemeClr val="dk1"/>
          </a:fontRef>
        </dgm:style>
      </dgm:prSet>
      <dgm:spPr>
        <a:solidFill>
          <a:srgbClr val="FFFF00"/>
        </a:solidFill>
        <a:ln w="57150"/>
      </dgm:spPr>
      <dgm:t>
        <a:bodyPr/>
        <a:lstStyle/>
        <a:p>
          <a:r>
            <a:rPr lang="en-US" sz="2800" dirty="0" smtClean="0"/>
            <a:t>Set post- secondary goals</a:t>
          </a:r>
          <a:endParaRPr lang="en-US" sz="2700" dirty="0"/>
        </a:p>
      </dgm:t>
    </dgm:pt>
    <dgm:pt modelId="{1107486E-C2E6-49DA-9D2E-705F567D3EAD}" type="parTrans" cxnId="{A62CEAC8-8D56-4BCB-BCED-6CD6C437E002}">
      <dgm:prSet/>
      <dgm:spPr/>
      <dgm:t>
        <a:bodyPr/>
        <a:lstStyle/>
        <a:p>
          <a:endParaRPr lang="en-US"/>
        </a:p>
      </dgm:t>
    </dgm:pt>
    <dgm:pt modelId="{1F92CC44-40E4-4C34-AD9D-2A78FABBCF38}" type="sibTrans" cxnId="{A62CEAC8-8D56-4BCB-BCED-6CD6C437E002}">
      <dgm:prSet>
        <dgm:style>
          <a:lnRef idx="2">
            <a:schemeClr val="accent2"/>
          </a:lnRef>
          <a:fillRef idx="1">
            <a:schemeClr val="lt1"/>
          </a:fillRef>
          <a:effectRef idx="0">
            <a:schemeClr val="accent2"/>
          </a:effectRef>
          <a:fontRef idx="minor">
            <a:schemeClr val="dk1"/>
          </a:fontRef>
        </dgm:style>
      </dgm:prSet>
      <dgm:spPr>
        <a:solidFill>
          <a:srgbClr val="FFFF99"/>
        </a:solidFill>
      </dgm:spPr>
      <dgm:t>
        <a:bodyPr/>
        <a:lstStyle/>
        <a:p>
          <a:endParaRPr lang="en-US"/>
        </a:p>
      </dgm:t>
    </dgm:pt>
    <dgm:pt modelId="{2CCEC36D-C4EF-4315-B550-6E34012BBAC9}">
      <dgm:prSet phldrT="[Text]" custT="1">
        <dgm:style>
          <a:lnRef idx="2">
            <a:schemeClr val="accent2"/>
          </a:lnRef>
          <a:fillRef idx="1">
            <a:schemeClr val="lt1"/>
          </a:fillRef>
          <a:effectRef idx="0">
            <a:schemeClr val="accent2"/>
          </a:effectRef>
          <a:fontRef idx="minor">
            <a:schemeClr val="dk1"/>
          </a:fontRef>
        </dgm:style>
      </dgm:prSet>
      <dgm:spPr>
        <a:solidFill>
          <a:srgbClr val="CCCCFF"/>
        </a:solidFill>
      </dgm:spPr>
      <dgm:t>
        <a:bodyPr/>
        <a:lstStyle/>
        <a:p>
          <a:r>
            <a:rPr lang="en-US" sz="2800" dirty="0" smtClean="0"/>
            <a:t>Further assess aptitudes, abilities, skills</a:t>
          </a:r>
          <a:endParaRPr lang="en-US" sz="2700" dirty="0"/>
        </a:p>
      </dgm:t>
    </dgm:pt>
    <dgm:pt modelId="{3019BBC5-611C-423E-89EB-4E91DA6DEA14}" type="parTrans" cxnId="{5AC322AA-D526-4F4B-906E-11CAF774E99C}">
      <dgm:prSet/>
      <dgm:spPr/>
      <dgm:t>
        <a:bodyPr/>
        <a:lstStyle/>
        <a:p>
          <a:endParaRPr lang="en-US"/>
        </a:p>
      </dgm:t>
    </dgm:pt>
    <dgm:pt modelId="{C2AAB5C9-1C42-4BA5-8FC7-ED52DA4689D5}" type="sibTrans" cxnId="{5AC322AA-D526-4F4B-906E-11CAF774E99C}">
      <dgm:prSet/>
      <dgm:spPr/>
      <dgm:t>
        <a:bodyPr/>
        <a:lstStyle/>
        <a:p>
          <a:endParaRPr lang="en-US"/>
        </a:p>
      </dgm:t>
    </dgm:pt>
    <dgm:pt modelId="{83AF439C-FCA1-4641-A2A7-AC8411E8F010}" type="pres">
      <dgm:prSet presAssocID="{849B8E9E-3996-4DE0-8E7C-E1640935B46C}" presName="Name0" presStyleCnt="0">
        <dgm:presLayoutVars>
          <dgm:dir/>
          <dgm:resizeHandles val="exact"/>
        </dgm:presLayoutVars>
      </dgm:prSet>
      <dgm:spPr/>
    </dgm:pt>
    <dgm:pt modelId="{36F75489-223A-476F-B1BD-81FDF96C8C5F}" type="pres">
      <dgm:prSet presAssocID="{94C66540-9EA9-4167-9449-92F918F0EF31}" presName="node" presStyleLbl="node1" presStyleIdx="0" presStyleCnt="3" custScaleX="102292" custScaleY="108409" custLinFactNeighborX="-1076" custLinFactNeighborY="-1319">
        <dgm:presLayoutVars>
          <dgm:bulletEnabled val="1"/>
        </dgm:presLayoutVars>
      </dgm:prSet>
      <dgm:spPr/>
      <dgm:t>
        <a:bodyPr/>
        <a:lstStyle/>
        <a:p>
          <a:endParaRPr lang="en-US"/>
        </a:p>
      </dgm:t>
    </dgm:pt>
    <dgm:pt modelId="{C2FCD09E-7643-41C5-8EB3-C5A2C72E863F}" type="pres">
      <dgm:prSet presAssocID="{80F0C679-5020-4829-9F3E-EF95D2985073}" presName="sibTrans" presStyleLbl="sibTrans2D1" presStyleIdx="0" presStyleCnt="2"/>
      <dgm:spPr/>
      <dgm:t>
        <a:bodyPr/>
        <a:lstStyle/>
        <a:p>
          <a:endParaRPr lang="en-US"/>
        </a:p>
      </dgm:t>
    </dgm:pt>
    <dgm:pt modelId="{6377AB3D-D827-437A-BC02-EA9F833EFE0C}" type="pres">
      <dgm:prSet presAssocID="{80F0C679-5020-4829-9F3E-EF95D2985073}" presName="connectorText" presStyleLbl="sibTrans2D1" presStyleIdx="0" presStyleCnt="2"/>
      <dgm:spPr/>
      <dgm:t>
        <a:bodyPr/>
        <a:lstStyle/>
        <a:p>
          <a:endParaRPr lang="en-US"/>
        </a:p>
      </dgm:t>
    </dgm:pt>
    <dgm:pt modelId="{B258357C-7022-46A3-AC9B-6FC936E81480}" type="pres">
      <dgm:prSet presAssocID="{E364ECE0-FE03-48BC-9ACB-7509DA793C97}" presName="node" presStyleLbl="node1" presStyleIdx="1" presStyleCnt="3" custScaleX="106498" custScaleY="111596">
        <dgm:presLayoutVars>
          <dgm:bulletEnabled val="1"/>
        </dgm:presLayoutVars>
      </dgm:prSet>
      <dgm:spPr/>
      <dgm:t>
        <a:bodyPr/>
        <a:lstStyle/>
        <a:p>
          <a:endParaRPr lang="en-US"/>
        </a:p>
      </dgm:t>
    </dgm:pt>
    <dgm:pt modelId="{F7EFB2D1-1EF8-45B8-8B0A-ED8FB7898BE6}" type="pres">
      <dgm:prSet presAssocID="{1F92CC44-40E4-4C34-AD9D-2A78FABBCF38}" presName="sibTrans" presStyleLbl="sibTrans2D1" presStyleIdx="1" presStyleCnt="2"/>
      <dgm:spPr/>
      <dgm:t>
        <a:bodyPr/>
        <a:lstStyle/>
        <a:p>
          <a:endParaRPr lang="en-US"/>
        </a:p>
      </dgm:t>
    </dgm:pt>
    <dgm:pt modelId="{F5637A6D-B515-48D1-AD91-96093701FE01}" type="pres">
      <dgm:prSet presAssocID="{1F92CC44-40E4-4C34-AD9D-2A78FABBCF38}" presName="connectorText" presStyleLbl="sibTrans2D1" presStyleIdx="1" presStyleCnt="2"/>
      <dgm:spPr/>
      <dgm:t>
        <a:bodyPr/>
        <a:lstStyle/>
        <a:p>
          <a:endParaRPr lang="en-US"/>
        </a:p>
      </dgm:t>
    </dgm:pt>
    <dgm:pt modelId="{0E7C1E10-3340-4A6B-A2C5-5FAB2D7106F2}" type="pres">
      <dgm:prSet presAssocID="{2CCEC36D-C4EF-4315-B550-6E34012BBAC9}" presName="node" presStyleLbl="node1" presStyleIdx="2" presStyleCnt="3" custScaleX="109745" custScaleY="105221">
        <dgm:presLayoutVars>
          <dgm:bulletEnabled val="1"/>
        </dgm:presLayoutVars>
      </dgm:prSet>
      <dgm:spPr/>
      <dgm:t>
        <a:bodyPr/>
        <a:lstStyle/>
        <a:p>
          <a:endParaRPr lang="en-US"/>
        </a:p>
      </dgm:t>
    </dgm:pt>
  </dgm:ptLst>
  <dgm:cxnLst>
    <dgm:cxn modelId="{474F7161-E72B-4FA5-BC57-7296B4CA9E4D}" type="presOf" srcId="{E364ECE0-FE03-48BC-9ACB-7509DA793C97}" destId="{B258357C-7022-46A3-AC9B-6FC936E81480}" srcOrd="0" destOrd="0" presId="urn:microsoft.com/office/officeart/2005/8/layout/process1"/>
    <dgm:cxn modelId="{D1897D0E-4DF1-4807-8F0F-556901CC2534}" type="presOf" srcId="{94C66540-9EA9-4167-9449-92F918F0EF31}" destId="{36F75489-223A-476F-B1BD-81FDF96C8C5F}" srcOrd="0" destOrd="0" presId="urn:microsoft.com/office/officeart/2005/8/layout/process1"/>
    <dgm:cxn modelId="{C6B7D78B-B89B-413F-A026-DE842F12BF4C}" srcId="{849B8E9E-3996-4DE0-8E7C-E1640935B46C}" destId="{94C66540-9EA9-4167-9449-92F918F0EF31}" srcOrd="0" destOrd="0" parTransId="{146826B6-C7EA-494C-9753-4995EC501185}" sibTransId="{80F0C679-5020-4829-9F3E-EF95D2985073}"/>
    <dgm:cxn modelId="{9DA321D9-F53C-409C-97E0-FF8762C56CE5}" type="presOf" srcId="{2CCEC36D-C4EF-4315-B550-6E34012BBAC9}" destId="{0E7C1E10-3340-4A6B-A2C5-5FAB2D7106F2}" srcOrd="0" destOrd="0" presId="urn:microsoft.com/office/officeart/2005/8/layout/process1"/>
    <dgm:cxn modelId="{0DD78631-57E7-423C-B74E-1ACA6EA68A90}" type="presOf" srcId="{1F92CC44-40E4-4C34-AD9D-2A78FABBCF38}" destId="{F7EFB2D1-1EF8-45B8-8B0A-ED8FB7898BE6}" srcOrd="0" destOrd="0" presId="urn:microsoft.com/office/officeart/2005/8/layout/process1"/>
    <dgm:cxn modelId="{E9685A67-643F-47D7-92AA-901BAA2FB434}" type="presOf" srcId="{80F0C679-5020-4829-9F3E-EF95D2985073}" destId="{C2FCD09E-7643-41C5-8EB3-C5A2C72E863F}" srcOrd="0" destOrd="0" presId="urn:microsoft.com/office/officeart/2005/8/layout/process1"/>
    <dgm:cxn modelId="{032C1380-963D-4B2D-8A72-248AA3C69EA2}" type="presOf" srcId="{80F0C679-5020-4829-9F3E-EF95D2985073}" destId="{6377AB3D-D827-437A-BC02-EA9F833EFE0C}" srcOrd="1" destOrd="0" presId="urn:microsoft.com/office/officeart/2005/8/layout/process1"/>
    <dgm:cxn modelId="{E102A606-2472-4BA3-BAEB-8BE0649235CA}" type="presOf" srcId="{1F92CC44-40E4-4C34-AD9D-2A78FABBCF38}" destId="{F5637A6D-B515-48D1-AD91-96093701FE01}" srcOrd="1" destOrd="0" presId="urn:microsoft.com/office/officeart/2005/8/layout/process1"/>
    <dgm:cxn modelId="{5AC322AA-D526-4F4B-906E-11CAF774E99C}" srcId="{849B8E9E-3996-4DE0-8E7C-E1640935B46C}" destId="{2CCEC36D-C4EF-4315-B550-6E34012BBAC9}" srcOrd="2" destOrd="0" parTransId="{3019BBC5-611C-423E-89EB-4E91DA6DEA14}" sibTransId="{C2AAB5C9-1C42-4BA5-8FC7-ED52DA4689D5}"/>
    <dgm:cxn modelId="{FCE84DCD-00B1-45A7-94A0-EDC83C86FE73}" type="presOf" srcId="{849B8E9E-3996-4DE0-8E7C-E1640935B46C}" destId="{83AF439C-FCA1-4641-A2A7-AC8411E8F010}" srcOrd="0" destOrd="0" presId="urn:microsoft.com/office/officeart/2005/8/layout/process1"/>
    <dgm:cxn modelId="{A62CEAC8-8D56-4BCB-BCED-6CD6C437E002}" srcId="{849B8E9E-3996-4DE0-8E7C-E1640935B46C}" destId="{E364ECE0-FE03-48BC-9ACB-7509DA793C97}" srcOrd="1" destOrd="0" parTransId="{1107486E-C2E6-49DA-9D2E-705F567D3EAD}" sibTransId="{1F92CC44-40E4-4C34-AD9D-2A78FABBCF38}"/>
    <dgm:cxn modelId="{00115506-E979-4DE0-969A-A4F2E5D7AE8F}" type="presParOf" srcId="{83AF439C-FCA1-4641-A2A7-AC8411E8F010}" destId="{36F75489-223A-476F-B1BD-81FDF96C8C5F}" srcOrd="0" destOrd="0" presId="urn:microsoft.com/office/officeart/2005/8/layout/process1"/>
    <dgm:cxn modelId="{2CCCA10B-9F1C-4001-BACD-EAE4E3BB7632}" type="presParOf" srcId="{83AF439C-FCA1-4641-A2A7-AC8411E8F010}" destId="{C2FCD09E-7643-41C5-8EB3-C5A2C72E863F}" srcOrd="1" destOrd="0" presId="urn:microsoft.com/office/officeart/2005/8/layout/process1"/>
    <dgm:cxn modelId="{2FC11725-1372-4EF9-AAB2-34E3CE8EE0E9}" type="presParOf" srcId="{C2FCD09E-7643-41C5-8EB3-C5A2C72E863F}" destId="{6377AB3D-D827-437A-BC02-EA9F833EFE0C}" srcOrd="0" destOrd="0" presId="urn:microsoft.com/office/officeart/2005/8/layout/process1"/>
    <dgm:cxn modelId="{8484FC7D-ED79-4E88-B314-536913BED80D}" type="presParOf" srcId="{83AF439C-FCA1-4641-A2A7-AC8411E8F010}" destId="{B258357C-7022-46A3-AC9B-6FC936E81480}" srcOrd="2" destOrd="0" presId="urn:microsoft.com/office/officeart/2005/8/layout/process1"/>
    <dgm:cxn modelId="{23A19568-CDCD-409F-A74C-19F3D8022FB1}" type="presParOf" srcId="{83AF439C-FCA1-4641-A2A7-AC8411E8F010}" destId="{F7EFB2D1-1EF8-45B8-8B0A-ED8FB7898BE6}" srcOrd="3" destOrd="0" presId="urn:microsoft.com/office/officeart/2005/8/layout/process1"/>
    <dgm:cxn modelId="{C5B9E8F2-682E-4DE8-8061-41D75F113F74}" type="presParOf" srcId="{F7EFB2D1-1EF8-45B8-8B0A-ED8FB7898BE6}" destId="{F5637A6D-B515-48D1-AD91-96093701FE01}" srcOrd="0" destOrd="0" presId="urn:microsoft.com/office/officeart/2005/8/layout/process1"/>
    <dgm:cxn modelId="{1CDF0DA9-908C-47D6-B216-E5CB35829E34}" type="presParOf" srcId="{83AF439C-FCA1-4641-A2A7-AC8411E8F010}" destId="{0E7C1E10-3340-4A6B-A2C5-5FAB2D7106F2}" srcOrd="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49B8E9E-3996-4DE0-8E7C-E1640935B46C}" type="doc">
      <dgm:prSet loTypeId="urn:microsoft.com/office/officeart/2005/8/layout/process1" loCatId="process" qsTypeId="urn:microsoft.com/office/officeart/2005/8/quickstyle/simple1" qsCatId="simple" csTypeId="urn:microsoft.com/office/officeart/2005/8/colors/accent1_2" csCatId="accent1" phldr="1"/>
      <dgm:spPr/>
    </dgm:pt>
    <dgm:pt modelId="{94C66540-9EA9-4167-9449-92F918F0EF31}">
      <dgm:prSet phldrT="[Text]">
        <dgm:style>
          <a:lnRef idx="2">
            <a:schemeClr val="accent2"/>
          </a:lnRef>
          <a:fillRef idx="1">
            <a:schemeClr val="lt1"/>
          </a:fillRef>
          <a:effectRef idx="0">
            <a:schemeClr val="accent2"/>
          </a:effectRef>
          <a:fontRef idx="minor">
            <a:schemeClr val="dk1"/>
          </a:fontRef>
        </dgm:style>
      </dgm:prSet>
      <dgm:spPr>
        <a:solidFill>
          <a:srgbClr val="CCCCFF"/>
        </a:solidFill>
      </dgm:spPr>
      <dgm:t>
        <a:bodyPr/>
        <a:lstStyle/>
        <a:p>
          <a:r>
            <a:rPr lang="en-US" dirty="0" smtClean="0"/>
            <a:t>Identify interests and preferences</a:t>
          </a:r>
          <a:endParaRPr lang="en-US" dirty="0"/>
        </a:p>
      </dgm:t>
    </dgm:pt>
    <dgm:pt modelId="{146826B6-C7EA-494C-9753-4995EC501185}" type="parTrans" cxnId="{C6B7D78B-B89B-413F-A026-DE842F12BF4C}">
      <dgm:prSet/>
      <dgm:spPr/>
      <dgm:t>
        <a:bodyPr/>
        <a:lstStyle/>
        <a:p>
          <a:endParaRPr lang="en-US"/>
        </a:p>
      </dgm:t>
    </dgm:pt>
    <dgm:pt modelId="{80F0C679-5020-4829-9F3E-EF95D2985073}" type="sibTrans" cxnId="{C6B7D78B-B89B-413F-A026-DE842F12BF4C}">
      <dgm:prSet>
        <dgm:style>
          <a:lnRef idx="2">
            <a:schemeClr val="accent2"/>
          </a:lnRef>
          <a:fillRef idx="1">
            <a:schemeClr val="lt1"/>
          </a:fillRef>
          <a:effectRef idx="0">
            <a:schemeClr val="accent2"/>
          </a:effectRef>
          <a:fontRef idx="minor">
            <a:schemeClr val="dk1"/>
          </a:fontRef>
        </dgm:style>
      </dgm:prSet>
      <dgm:spPr>
        <a:solidFill>
          <a:srgbClr val="FFFF99"/>
        </a:solidFill>
      </dgm:spPr>
      <dgm:t>
        <a:bodyPr/>
        <a:lstStyle/>
        <a:p>
          <a:endParaRPr lang="en-US"/>
        </a:p>
      </dgm:t>
    </dgm:pt>
    <dgm:pt modelId="{E364ECE0-FE03-48BC-9ACB-7509DA793C97}">
      <dgm:prSet phldrT="[Text]">
        <dgm:style>
          <a:lnRef idx="2">
            <a:schemeClr val="accent2"/>
          </a:lnRef>
          <a:fillRef idx="1">
            <a:schemeClr val="lt1"/>
          </a:fillRef>
          <a:effectRef idx="0">
            <a:schemeClr val="accent2"/>
          </a:effectRef>
          <a:fontRef idx="minor">
            <a:schemeClr val="dk1"/>
          </a:fontRef>
        </dgm:style>
      </dgm:prSet>
      <dgm:spPr>
        <a:solidFill>
          <a:srgbClr val="CCCCFF"/>
        </a:solidFill>
      </dgm:spPr>
      <dgm:t>
        <a:bodyPr/>
        <a:lstStyle/>
        <a:p>
          <a:r>
            <a:rPr lang="en-US" dirty="0" smtClean="0"/>
            <a:t>Set post-secondary goals</a:t>
          </a:r>
          <a:endParaRPr lang="en-US" dirty="0"/>
        </a:p>
      </dgm:t>
    </dgm:pt>
    <dgm:pt modelId="{1107486E-C2E6-49DA-9D2E-705F567D3EAD}" type="parTrans" cxnId="{A62CEAC8-8D56-4BCB-BCED-6CD6C437E002}">
      <dgm:prSet/>
      <dgm:spPr/>
      <dgm:t>
        <a:bodyPr/>
        <a:lstStyle/>
        <a:p>
          <a:endParaRPr lang="en-US"/>
        </a:p>
      </dgm:t>
    </dgm:pt>
    <dgm:pt modelId="{1F92CC44-40E4-4C34-AD9D-2A78FABBCF38}" type="sibTrans" cxnId="{A62CEAC8-8D56-4BCB-BCED-6CD6C437E002}">
      <dgm:prSet>
        <dgm:style>
          <a:lnRef idx="2">
            <a:schemeClr val="accent2"/>
          </a:lnRef>
          <a:fillRef idx="1">
            <a:schemeClr val="lt1"/>
          </a:fillRef>
          <a:effectRef idx="0">
            <a:schemeClr val="accent2"/>
          </a:effectRef>
          <a:fontRef idx="minor">
            <a:schemeClr val="dk1"/>
          </a:fontRef>
        </dgm:style>
      </dgm:prSet>
      <dgm:spPr>
        <a:solidFill>
          <a:srgbClr val="FFFF99"/>
        </a:solidFill>
      </dgm:spPr>
      <dgm:t>
        <a:bodyPr/>
        <a:lstStyle/>
        <a:p>
          <a:endParaRPr lang="en-US"/>
        </a:p>
      </dgm:t>
    </dgm:pt>
    <dgm:pt modelId="{2CCEC36D-C4EF-4315-B550-6E34012BBAC9}">
      <dgm:prSet phldrT="[Text]">
        <dgm:style>
          <a:lnRef idx="2">
            <a:schemeClr val="accent2"/>
          </a:lnRef>
          <a:fillRef idx="1">
            <a:schemeClr val="lt1"/>
          </a:fillRef>
          <a:effectRef idx="0">
            <a:schemeClr val="accent2"/>
          </a:effectRef>
          <a:fontRef idx="minor">
            <a:schemeClr val="dk1"/>
          </a:fontRef>
        </dgm:style>
      </dgm:prSet>
      <dgm:spPr>
        <a:solidFill>
          <a:srgbClr val="FFFF00"/>
        </a:solidFill>
        <a:ln w="57150">
          <a:prstDash val="solid"/>
        </a:ln>
      </dgm:spPr>
      <dgm:t>
        <a:bodyPr/>
        <a:lstStyle/>
        <a:p>
          <a:r>
            <a:rPr lang="en-US" dirty="0" smtClean="0"/>
            <a:t>Further assess aptitudes, abilities, skills</a:t>
          </a:r>
          <a:endParaRPr lang="en-US" dirty="0"/>
        </a:p>
      </dgm:t>
    </dgm:pt>
    <dgm:pt modelId="{3019BBC5-611C-423E-89EB-4E91DA6DEA14}" type="parTrans" cxnId="{5AC322AA-D526-4F4B-906E-11CAF774E99C}">
      <dgm:prSet/>
      <dgm:spPr/>
      <dgm:t>
        <a:bodyPr/>
        <a:lstStyle/>
        <a:p>
          <a:endParaRPr lang="en-US"/>
        </a:p>
      </dgm:t>
    </dgm:pt>
    <dgm:pt modelId="{C2AAB5C9-1C42-4BA5-8FC7-ED52DA4689D5}" type="sibTrans" cxnId="{5AC322AA-D526-4F4B-906E-11CAF774E99C}">
      <dgm:prSet/>
      <dgm:spPr/>
      <dgm:t>
        <a:bodyPr/>
        <a:lstStyle/>
        <a:p>
          <a:endParaRPr lang="en-US"/>
        </a:p>
      </dgm:t>
    </dgm:pt>
    <dgm:pt modelId="{3F7BCBB1-660C-43BC-967A-38568A3F1DF4}" type="pres">
      <dgm:prSet presAssocID="{849B8E9E-3996-4DE0-8E7C-E1640935B46C}" presName="Name0" presStyleCnt="0">
        <dgm:presLayoutVars>
          <dgm:dir/>
          <dgm:resizeHandles val="exact"/>
        </dgm:presLayoutVars>
      </dgm:prSet>
      <dgm:spPr/>
    </dgm:pt>
    <dgm:pt modelId="{DD5C6AB5-E5DA-4C3F-9B23-410AE1112F9D}" type="pres">
      <dgm:prSet presAssocID="{94C66540-9EA9-4167-9449-92F918F0EF31}" presName="node" presStyleLbl="node1" presStyleIdx="0" presStyleCnt="3" custScaleX="110434" custScaleY="128053">
        <dgm:presLayoutVars>
          <dgm:bulletEnabled val="1"/>
        </dgm:presLayoutVars>
      </dgm:prSet>
      <dgm:spPr/>
      <dgm:t>
        <a:bodyPr/>
        <a:lstStyle/>
        <a:p>
          <a:endParaRPr lang="en-US"/>
        </a:p>
      </dgm:t>
    </dgm:pt>
    <dgm:pt modelId="{6508F9C9-8D04-477C-B030-4E22B152A64D}" type="pres">
      <dgm:prSet presAssocID="{80F0C679-5020-4829-9F3E-EF95D2985073}" presName="sibTrans" presStyleLbl="sibTrans2D1" presStyleIdx="0" presStyleCnt="2"/>
      <dgm:spPr/>
      <dgm:t>
        <a:bodyPr/>
        <a:lstStyle/>
        <a:p>
          <a:endParaRPr lang="en-US"/>
        </a:p>
      </dgm:t>
    </dgm:pt>
    <dgm:pt modelId="{DD89E254-8E3B-4C68-82B2-F522FC73AB8C}" type="pres">
      <dgm:prSet presAssocID="{80F0C679-5020-4829-9F3E-EF95D2985073}" presName="connectorText" presStyleLbl="sibTrans2D1" presStyleIdx="0" presStyleCnt="2"/>
      <dgm:spPr/>
      <dgm:t>
        <a:bodyPr/>
        <a:lstStyle/>
        <a:p>
          <a:endParaRPr lang="en-US"/>
        </a:p>
      </dgm:t>
    </dgm:pt>
    <dgm:pt modelId="{2BF6F9EC-7DC2-4E36-9C16-F823A5623E24}" type="pres">
      <dgm:prSet presAssocID="{E364ECE0-FE03-48BC-9ACB-7509DA793C97}" presName="node" presStyleLbl="node1" presStyleIdx="1" presStyleCnt="3" custScaleX="108767" custScaleY="119425">
        <dgm:presLayoutVars>
          <dgm:bulletEnabled val="1"/>
        </dgm:presLayoutVars>
      </dgm:prSet>
      <dgm:spPr/>
      <dgm:t>
        <a:bodyPr/>
        <a:lstStyle/>
        <a:p>
          <a:endParaRPr lang="en-US"/>
        </a:p>
      </dgm:t>
    </dgm:pt>
    <dgm:pt modelId="{B64C666F-541E-43B3-A29A-37A34B0CF8A1}" type="pres">
      <dgm:prSet presAssocID="{1F92CC44-40E4-4C34-AD9D-2A78FABBCF38}" presName="sibTrans" presStyleLbl="sibTrans2D1" presStyleIdx="1" presStyleCnt="2"/>
      <dgm:spPr/>
      <dgm:t>
        <a:bodyPr/>
        <a:lstStyle/>
        <a:p>
          <a:endParaRPr lang="en-US"/>
        </a:p>
      </dgm:t>
    </dgm:pt>
    <dgm:pt modelId="{4DD1B36D-2EBF-4ED2-9335-861A232EC7B7}" type="pres">
      <dgm:prSet presAssocID="{1F92CC44-40E4-4C34-AD9D-2A78FABBCF38}" presName="connectorText" presStyleLbl="sibTrans2D1" presStyleIdx="1" presStyleCnt="2"/>
      <dgm:spPr/>
      <dgm:t>
        <a:bodyPr/>
        <a:lstStyle/>
        <a:p>
          <a:endParaRPr lang="en-US"/>
        </a:p>
      </dgm:t>
    </dgm:pt>
    <dgm:pt modelId="{3612A8AF-36D7-4029-B1C9-D616DD985E05}" type="pres">
      <dgm:prSet presAssocID="{2CCEC36D-C4EF-4315-B550-6E34012BBAC9}" presName="node" presStyleLbl="node1" presStyleIdx="2" presStyleCnt="3" custScaleX="116058" custScaleY="124270">
        <dgm:presLayoutVars>
          <dgm:bulletEnabled val="1"/>
        </dgm:presLayoutVars>
      </dgm:prSet>
      <dgm:spPr/>
      <dgm:t>
        <a:bodyPr/>
        <a:lstStyle/>
        <a:p>
          <a:endParaRPr lang="en-US"/>
        </a:p>
      </dgm:t>
    </dgm:pt>
  </dgm:ptLst>
  <dgm:cxnLst>
    <dgm:cxn modelId="{7BDDB855-7B94-47E0-9362-56E62146BF00}" type="presOf" srcId="{849B8E9E-3996-4DE0-8E7C-E1640935B46C}" destId="{3F7BCBB1-660C-43BC-967A-38568A3F1DF4}" srcOrd="0" destOrd="0" presId="urn:microsoft.com/office/officeart/2005/8/layout/process1"/>
    <dgm:cxn modelId="{49B18A9C-5824-4B7C-96D4-9ABF0EB8EDE7}" type="presOf" srcId="{1F92CC44-40E4-4C34-AD9D-2A78FABBCF38}" destId="{4DD1B36D-2EBF-4ED2-9335-861A232EC7B7}" srcOrd="1" destOrd="0" presId="urn:microsoft.com/office/officeart/2005/8/layout/process1"/>
    <dgm:cxn modelId="{7975E398-1056-4E54-9B3B-6CEFDEDD52AF}" type="presOf" srcId="{80F0C679-5020-4829-9F3E-EF95D2985073}" destId="{6508F9C9-8D04-477C-B030-4E22B152A64D}" srcOrd="0" destOrd="0" presId="urn:microsoft.com/office/officeart/2005/8/layout/process1"/>
    <dgm:cxn modelId="{C6B7D78B-B89B-413F-A026-DE842F12BF4C}" srcId="{849B8E9E-3996-4DE0-8E7C-E1640935B46C}" destId="{94C66540-9EA9-4167-9449-92F918F0EF31}" srcOrd="0" destOrd="0" parTransId="{146826B6-C7EA-494C-9753-4995EC501185}" sibTransId="{80F0C679-5020-4829-9F3E-EF95D2985073}"/>
    <dgm:cxn modelId="{2E128F83-5C85-4C28-8D85-E3D22014B21F}" type="presOf" srcId="{2CCEC36D-C4EF-4315-B550-6E34012BBAC9}" destId="{3612A8AF-36D7-4029-B1C9-D616DD985E05}" srcOrd="0" destOrd="0" presId="urn:microsoft.com/office/officeart/2005/8/layout/process1"/>
    <dgm:cxn modelId="{6B6950E8-40D6-46CA-AF25-8C63BBCF5DC8}" type="presOf" srcId="{94C66540-9EA9-4167-9449-92F918F0EF31}" destId="{DD5C6AB5-E5DA-4C3F-9B23-410AE1112F9D}" srcOrd="0" destOrd="0" presId="urn:microsoft.com/office/officeart/2005/8/layout/process1"/>
    <dgm:cxn modelId="{E06C4849-FC7E-44ED-8304-164CE126B250}" type="presOf" srcId="{80F0C679-5020-4829-9F3E-EF95D2985073}" destId="{DD89E254-8E3B-4C68-82B2-F522FC73AB8C}" srcOrd="1" destOrd="0" presId="urn:microsoft.com/office/officeart/2005/8/layout/process1"/>
    <dgm:cxn modelId="{5AC322AA-D526-4F4B-906E-11CAF774E99C}" srcId="{849B8E9E-3996-4DE0-8E7C-E1640935B46C}" destId="{2CCEC36D-C4EF-4315-B550-6E34012BBAC9}" srcOrd="2" destOrd="0" parTransId="{3019BBC5-611C-423E-89EB-4E91DA6DEA14}" sibTransId="{C2AAB5C9-1C42-4BA5-8FC7-ED52DA4689D5}"/>
    <dgm:cxn modelId="{3533C503-0BFB-4119-9B77-D6241CE57F30}" type="presOf" srcId="{1F92CC44-40E4-4C34-AD9D-2A78FABBCF38}" destId="{B64C666F-541E-43B3-A29A-37A34B0CF8A1}" srcOrd="0" destOrd="0" presId="urn:microsoft.com/office/officeart/2005/8/layout/process1"/>
    <dgm:cxn modelId="{2D76CACC-9E57-4FE8-B7D4-3A413A0D814D}" type="presOf" srcId="{E364ECE0-FE03-48BC-9ACB-7509DA793C97}" destId="{2BF6F9EC-7DC2-4E36-9C16-F823A5623E24}" srcOrd="0" destOrd="0" presId="urn:microsoft.com/office/officeart/2005/8/layout/process1"/>
    <dgm:cxn modelId="{A62CEAC8-8D56-4BCB-BCED-6CD6C437E002}" srcId="{849B8E9E-3996-4DE0-8E7C-E1640935B46C}" destId="{E364ECE0-FE03-48BC-9ACB-7509DA793C97}" srcOrd="1" destOrd="0" parTransId="{1107486E-C2E6-49DA-9D2E-705F567D3EAD}" sibTransId="{1F92CC44-40E4-4C34-AD9D-2A78FABBCF38}"/>
    <dgm:cxn modelId="{924CFBE5-E3E8-4C44-85F5-DFD4A3BCC217}" type="presParOf" srcId="{3F7BCBB1-660C-43BC-967A-38568A3F1DF4}" destId="{DD5C6AB5-E5DA-4C3F-9B23-410AE1112F9D}" srcOrd="0" destOrd="0" presId="urn:microsoft.com/office/officeart/2005/8/layout/process1"/>
    <dgm:cxn modelId="{243893D0-1F23-41EA-BAD5-EC379F0C3C8F}" type="presParOf" srcId="{3F7BCBB1-660C-43BC-967A-38568A3F1DF4}" destId="{6508F9C9-8D04-477C-B030-4E22B152A64D}" srcOrd="1" destOrd="0" presId="urn:microsoft.com/office/officeart/2005/8/layout/process1"/>
    <dgm:cxn modelId="{DB2584EE-43C5-4E84-9324-98ABBAD72F8D}" type="presParOf" srcId="{6508F9C9-8D04-477C-B030-4E22B152A64D}" destId="{DD89E254-8E3B-4C68-82B2-F522FC73AB8C}" srcOrd="0" destOrd="0" presId="urn:microsoft.com/office/officeart/2005/8/layout/process1"/>
    <dgm:cxn modelId="{FE83BF69-A276-4387-B4E7-20BCD3942CEB}" type="presParOf" srcId="{3F7BCBB1-660C-43BC-967A-38568A3F1DF4}" destId="{2BF6F9EC-7DC2-4E36-9C16-F823A5623E24}" srcOrd="2" destOrd="0" presId="urn:microsoft.com/office/officeart/2005/8/layout/process1"/>
    <dgm:cxn modelId="{EBEB60C3-76E7-4058-9EF8-543FD532CF31}" type="presParOf" srcId="{3F7BCBB1-660C-43BC-967A-38568A3F1DF4}" destId="{B64C666F-541E-43B3-A29A-37A34B0CF8A1}" srcOrd="3" destOrd="0" presId="urn:microsoft.com/office/officeart/2005/8/layout/process1"/>
    <dgm:cxn modelId="{21C52A0A-0A39-4C6C-8900-5BFB54C9592B}" type="presParOf" srcId="{B64C666F-541E-43B3-A29A-37A34B0CF8A1}" destId="{4DD1B36D-2EBF-4ED2-9335-861A232EC7B7}" srcOrd="0" destOrd="0" presId="urn:microsoft.com/office/officeart/2005/8/layout/process1"/>
    <dgm:cxn modelId="{3D3B2267-040E-4132-92AA-C35EA1D6F735}" type="presParOf" srcId="{3F7BCBB1-660C-43BC-967A-38568A3F1DF4}" destId="{3612A8AF-36D7-4029-B1C9-D616DD985E05}" srcOrd="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3C8DF37-5216-4499-A261-DD9F2D9107C9}"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US"/>
        </a:p>
      </dgm:t>
    </dgm:pt>
    <dgm:pt modelId="{DE4884A4-C0D0-4701-87BE-792709D353A6}">
      <dgm:prSet phldrT="[Text]" custT="1"/>
      <dgm:spPr>
        <a:solidFill>
          <a:srgbClr val="C00000"/>
        </a:solidFill>
      </dgm:spPr>
      <dgm:t>
        <a:bodyPr/>
        <a:lstStyle/>
        <a:p>
          <a:r>
            <a:rPr lang="en-US" sz="1400" b="1" dirty="0" smtClean="0"/>
            <a:t>PLAAFP</a:t>
          </a:r>
          <a:endParaRPr lang="en-US" sz="1100" b="1" dirty="0"/>
        </a:p>
      </dgm:t>
    </dgm:pt>
    <dgm:pt modelId="{0CAC12DE-1D0F-4B37-8666-F898681B6517}" type="parTrans" cxnId="{E291F39C-5E61-40C9-92A4-2DF47D4DB476}">
      <dgm:prSet/>
      <dgm:spPr/>
      <dgm:t>
        <a:bodyPr/>
        <a:lstStyle/>
        <a:p>
          <a:endParaRPr lang="en-US"/>
        </a:p>
      </dgm:t>
    </dgm:pt>
    <dgm:pt modelId="{233B72E3-89E6-440E-A6B5-85C8A6E883D7}" type="sibTrans" cxnId="{E291F39C-5E61-40C9-92A4-2DF47D4DB476}">
      <dgm:prSet/>
      <dgm:spPr/>
      <dgm:t>
        <a:bodyPr/>
        <a:lstStyle/>
        <a:p>
          <a:endParaRPr lang="en-US"/>
        </a:p>
      </dgm:t>
    </dgm:pt>
    <dgm:pt modelId="{854480E9-E9DB-479B-A3F2-67B992A33A3B}">
      <dgm:prSet phldrT="[Text]"/>
      <dgm:spPr/>
      <dgm:t>
        <a:bodyPr/>
        <a:lstStyle/>
        <a:p>
          <a:r>
            <a:rPr lang="en-US" dirty="0" smtClean="0"/>
            <a:t>Present Levels of Academic Achievement and Functional Performance :  Baseline information that gives a starting point.</a:t>
          </a:r>
          <a:endParaRPr lang="en-US" dirty="0"/>
        </a:p>
      </dgm:t>
    </dgm:pt>
    <dgm:pt modelId="{2E3B73CA-B4C2-4F55-A85D-C061735EC659}" type="parTrans" cxnId="{F09E09EE-FD20-498C-84C1-B85C7942B625}">
      <dgm:prSet/>
      <dgm:spPr/>
      <dgm:t>
        <a:bodyPr/>
        <a:lstStyle/>
        <a:p>
          <a:endParaRPr lang="en-US"/>
        </a:p>
      </dgm:t>
    </dgm:pt>
    <dgm:pt modelId="{5A2E74F7-20BD-4BFE-82CA-719CFEA5F59D}" type="sibTrans" cxnId="{F09E09EE-FD20-498C-84C1-B85C7942B625}">
      <dgm:prSet/>
      <dgm:spPr/>
      <dgm:t>
        <a:bodyPr/>
        <a:lstStyle/>
        <a:p>
          <a:endParaRPr lang="en-US"/>
        </a:p>
      </dgm:t>
    </dgm:pt>
    <dgm:pt modelId="{2C0DC3C2-BCD5-4AAA-A056-CF0B52C099A2}">
      <dgm:prSet phldrT="[Text]" custT="1"/>
      <dgm:spPr>
        <a:solidFill>
          <a:srgbClr val="669900"/>
        </a:solidFill>
      </dgm:spPr>
      <dgm:t>
        <a:bodyPr/>
        <a:lstStyle/>
        <a:p>
          <a:r>
            <a:rPr lang="en-US" sz="2000" b="1" dirty="0" smtClean="0"/>
            <a:t>Needs</a:t>
          </a:r>
          <a:endParaRPr lang="en-US" sz="1100" b="1" dirty="0"/>
        </a:p>
      </dgm:t>
    </dgm:pt>
    <dgm:pt modelId="{26C5423E-ACBF-445B-BCF2-8E758D728039}" type="parTrans" cxnId="{5387D271-3E4C-48B5-BA4F-933921037A6E}">
      <dgm:prSet/>
      <dgm:spPr/>
      <dgm:t>
        <a:bodyPr/>
        <a:lstStyle/>
        <a:p>
          <a:endParaRPr lang="en-US"/>
        </a:p>
      </dgm:t>
    </dgm:pt>
    <dgm:pt modelId="{BDA18DF2-8BC8-465B-BDA9-D7A104F67AE4}" type="sibTrans" cxnId="{5387D271-3E4C-48B5-BA4F-933921037A6E}">
      <dgm:prSet/>
      <dgm:spPr/>
      <dgm:t>
        <a:bodyPr/>
        <a:lstStyle/>
        <a:p>
          <a:endParaRPr lang="en-US"/>
        </a:p>
      </dgm:t>
    </dgm:pt>
    <dgm:pt modelId="{1822122C-8B66-4F25-B52A-A719AA548E4D}">
      <dgm:prSet phldrT="[Text]"/>
      <dgm:spPr/>
      <dgm:t>
        <a:bodyPr/>
        <a:lstStyle/>
        <a:p>
          <a:r>
            <a:rPr lang="en-US" dirty="0" smtClean="0"/>
            <a:t>Needs:  Areas of need that must be addressed in the IEP</a:t>
          </a:r>
          <a:endParaRPr lang="en-US" i="1" dirty="0"/>
        </a:p>
      </dgm:t>
    </dgm:pt>
    <dgm:pt modelId="{26885639-9E39-49BE-9187-DEBC08B47CB8}" type="parTrans" cxnId="{D4F996E2-7E04-4E10-914C-6776A12D7ED5}">
      <dgm:prSet/>
      <dgm:spPr/>
      <dgm:t>
        <a:bodyPr/>
        <a:lstStyle/>
        <a:p>
          <a:endParaRPr lang="en-US"/>
        </a:p>
      </dgm:t>
    </dgm:pt>
    <dgm:pt modelId="{50C1A333-E664-4F6A-AD4B-A726BCB7850C}" type="sibTrans" cxnId="{D4F996E2-7E04-4E10-914C-6776A12D7ED5}">
      <dgm:prSet/>
      <dgm:spPr/>
      <dgm:t>
        <a:bodyPr/>
        <a:lstStyle/>
        <a:p>
          <a:endParaRPr lang="en-US"/>
        </a:p>
      </dgm:t>
    </dgm:pt>
    <dgm:pt modelId="{A250AB41-C277-4902-B766-383583689157}">
      <dgm:prSet phldrT="[Text]" custT="1"/>
      <dgm:spPr>
        <a:solidFill>
          <a:srgbClr val="9900CC"/>
        </a:solidFill>
      </dgm:spPr>
      <dgm:t>
        <a:bodyPr/>
        <a:lstStyle/>
        <a:p>
          <a:r>
            <a:rPr lang="en-US" sz="2000" b="1" dirty="0" smtClean="0"/>
            <a:t>Grid</a:t>
          </a:r>
          <a:endParaRPr lang="en-US" sz="1100" b="1" dirty="0"/>
        </a:p>
      </dgm:t>
    </dgm:pt>
    <dgm:pt modelId="{7C4DEC9D-68BE-4CE6-B66B-A8C93C062D24}" type="parTrans" cxnId="{2BD65A53-2007-4F4D-ABF7-D858E689F1D1}">
      <dgm:prSet/>
      <dgm:spPr/>
      <dgm:t>
        <a:bodyPr/>
        <a:lstStyle/>
        <a:p>
          <a:endParaRPr lang="en-US"/>
        </a:p>
      </dgm:t>
    </dgm:pt>
    <dgm:pt modelId="{B6D00DA9-2368-46CE-8DC1-83ABA9537418}" type="sibTrans" cxnId="{2BD65A53-2007-4F4D-ABF7-D858E689F1D1}">
      <dgm:prSet/>
      <dgm:spPr/>
      <dgm:t>
        <a:bodyPr/>
        <a:lstStyle/>
        <a:p>
          <a:endParaRPr lang="en-US"/>
        </a:p>
      </dgm:t>
    </dgm:pt>
    <dgm:pt modelId="{6A88A258-AFDB-4096-A83C-F5145484C89D}">
      <dgm:prSet phldrT="[Text]"/>
      <dgm:spPr/>
      <dgm:t>
        <a:bodyPr/>
        <a:lstStyle/>
        <a:p>
          <a:r>
            <a:rPr lang="en-US" dirty="0" smtClean="0"/>
            <a:t>Grid:  Services or Activities listed in the Transition Grid that will help the student to achieve his/her post-secondary goals</a:t>
          </a:r>
          <a:endParaRPr lang="en-US" dirty="0"/>
        </a:p>
      </dgm:t>
    </dgm:pt>
    <dgm:pt modelId="{08B92B35-01EB-4017-9F75-A8D1721F1DFD}" type="parTrans" cxnId="{4CC7A098-6FF7-44BE-9CBC-1F4D6D61D216}">
      <dgm:prSet/>
      <dgm:spPr/>
      <dgm:t>
        <a:bodyPr/>
        <a:lstStyle/>
        <a:p>
          <a:endParaRPr lang="en-US"/>
        </a:p>
      </dgm:t>
    </dgm:pt>
    <dgm:pt modelId="{435F662B-7FA5-4A4C-B7A3-DE9AE8023493}" type="sibTrans" cxnId="{4CC7A098-6FF7-44BE-9CBC-1F4D6D61D216}">
      <dgm:prSet/>
      <dgm:spPr/>
      <dgm:t>
        <a:bodyPr/>
        <a:lstStyle/>
        <a:p>
          <a:endParaRPr lang="en-US"/>
        </a:p>
      </dgm:t>
    </dgm:pt>
    <dgm:pt modelId="{698798E9-87B3-44F7-8179-E334258474A2}">
      <dgm:prSet custT="1"/>
      <dgm:spPr>
        <a:solidFill>
          <a:srgbClr val="0099FF"/>
        </a:solidFill>
      </dgm:spPr>
      <dgm:t>
        <a:bodyPr/>
        <a:lstStyle/>
        <a:p>
          <a:r>
            <a:rPr lang="en-US" sz="2000" b="1" dirty="0" smtClean="0"/>
            <a:t>MAGs</a:t>
          </a:r>
          <a:endParaRPr lang="en-US" sz="2000" b="1" dirty="0"/>
        </a:p>
      </dgm:t>
    </dgm:pt>
    <dgm:pt modelId="{54F6CD8A-960A-400F-8B2B-3CD1EEB3BC65}" type="parTrans" cxnId="{89721E3C-F911-4AE2-832B-AC36643B4AD1}">
      <dgm:prSet/>
      <dgm:spPr/>
      <dgm:t>
        <a:bodyPr/>
        <a:lstStyle/>
        <a:p>
          <a:endParaRPr lang="en-US"/>
        </a:p>
      </dgm:t>
    </dgm:pt>
    <dgm:pt modelId="{02B182C5-030A-4608-BEE3-B81C8ED40EF9}" type="sibTrans" cxnId="{89721E3C-F911-4AE2-832B-AC36643B4AD1}">
      <dgm:prSet/>
      <dgm:spPr/>
      <dgm:t>
        <a:bodyPr/>
        <a:lstStyle/>
        <a:p>
          <a:endParaRPr lang="en-US"/>
        </a:p>
      </dgm:t>
    </dgm:pt>
    <dgm:pt modelId="{C17B917F-C2EA-4EDD-B51B-18B764741E72}">
      <dgm:prSet/>
      <dgm:spPr/>
      <dgm:t>
        <a:bodyPr/>
        <a:lstStyle/>
        <a:p>
          <a:r>
            <a:rPr lang="en-US" dirty="0" smtClean="0"/>
            <a:t>Measurable Annual Goals:  Specific areas of skill deficits that will be targeted for instruction and monitoring</a:t>
          </a:r>
          <a:endParaRPr lang="en-US" dirty="0"/>
        </a:p>
      </dgm:t>
    </dgm:pt>
    <dgm:pt modelId="{85F97050-8D98-4DF5-9EB0-D4C7CA245E18}" type="parTrans" cxnId="{45011FCF-C5A7-42DB-9640-DCEBCABDD1BF}">
      <dgm:prSet/>
      <dgm:spPr/>
      <dgm:t>
        <a:bodyPr/>
        <a:lstStyle/>
        <a:p>
          <a:endParaRPr lang="en-US"/>
        </a:p>
      </dgm:t>
    </dgm:pt>
    <dgm:pt modelId="{7DEC354F-4B9D-4433-820D-9AA4F15326E9}" type="sibTrans" cxnId="{45011FCF-C5A7-42DB-9640-DCEBCABDD1BF}">
      <dgm:prSet/>
      <dgm:spPr/>
      <dgm:t>
        <a:bodyPr/>
        <a:lstStyle/>
        <a:p>
          <a:endParaRPr lang="en-US"/>
        </a:p>
      </dgm:t>
    </dgm:pt>
    <dgm:pt modelId="{59C786BB-4973-4A9B-ADD3-D6B4122E8EC7}">
      <dgm:prSet custT="1"/>
      <dgm:spPr>
        <a:solidFill>
          <a:srgbClr val="FF3300"/>
        </a:solidFill>
      </dgm:spPr>
      <dgm:t>
        <a:bodyPr/>
        <a:lstStyle/>
        <a:p>
          <a:r>
            <a:rPr lang="en-US" sz="1200" b="1" dirty="0" smtClean="0"/>
            <a:t>Progress Monitoring</a:t>
          </a:r>
          <a:endParaRPr lang="en-US" sz="1200" b="1" dirty="0"/>
        </a:p>
      </dgm:t>
    </dgm:pt>
    <dgm:pt modelId="{2924EB60-58C2-42ED-8677-1A785DB58602}" type="parTrans" cxnId="{406F1892-0F29-444D-9EBF-103786AF6C3B}">
      <dgm:prSet/>
      <dgm:spPr/>
      <dgm:t>
        <a:bodyPr/>
        <a:lstStyle/>
        <a:p>
          <a:endParaRPr lang="en-US"/>
        </a:p>
      </dgm:t>
    </dgm:pt>
    <dgm:pt modelId="{FCFE7A86-5B12-4D24-9163-F8EEF09D3FED}" type="sibTrans" cxnId="{406F1892-0F29-444D-9EBF-103786AF6C3B}">
      <dgm:prSet/>
      <dgm:spPr/>
      <dgm:t>
        <a:bodyPr/>
        <a:lstStyle/>
        <a:p>
          <a:endParaRPr lang="en-US"/>
        </a:p>
      </dgm:t>
    </dgm:pt>
    <dgm:pt modelId="{0022F44C-A86C-42E2-A883-B508E51E6A9D}">
      <dgm:prSet/>
      <dgm:spPr/>
      <dgm:t>
        <a:bodyPr/>
        <a:lstStyle/>
        <a:p>
          <a:r>
            <a:rPr lang="en-US" dirty="0" smtClean="0"/>
            <a:t>Progress Monitoring:  How, and how often, we will monitor the skill to ensure that student is on track to achieve the goal.</a:t>
          </a:r>
          <a:endParaRPr lang="en-US" dirty="0"/>
        </a:p>
      </dgm:t>
    </dgm:pt>
    <dgm:pt modelId="{497F8C99-C7E4-40F7-82A0-053C45F66ABF}" type="parTrans" cxnId="{3AE7C338-BD3F-42C4-B2E1-10DAD3AB8E36}">
      <dgm:prSet/>
      <dgm:spPr/>
      <dgm:t>
        <a:bodyPr/>
        <a:lstStyle/>
        <a:p>
          <a:endParaRPr lang="en-US"/>
        </a:p>
      </dgm:t>
    </dgm:pt>
    <dgm:pt modelId="{BE25132C-9566-42F9-BDD6-F3C4A9C1D36D}" type="sibTrans" cxnId="{3AE7C338-BD3F-42C4-B2E1-10DAD3AB8E36}">
      <dgm:prSet/>
      <dgm:spPr/>
      <dgm:t>
        <a:bodyPr/>
        <a:lstStyle/>
        <a:p>
          <a:endParaRPr lang="en-US"/>
        </a:p>
      </dgm:t>
    </dgm:pt>
    <dgm:pt modelId="{09228193-3812-46B9-8E88-1D66FFCE77D4}" type="pres">
      <dgm:prSet presAssocID="{E3C8DF37-5216-4499-A261-DD9F2D9107C9}" presName="linearFlow" presStyleCnt="0">
        <dgm:presLayoutVars>
          <dgm:dir/>
          <dgm:animLvl val="lvl"/>
          <dgm:resizeHandles val="exact"/>
        </dgm:presLayoutVars>
      </dgm:prSet>
      <dgm:spPr/>
      <dgm:t>
        <a:bodyPr/>
        <a:lstStyle/>
        <a:p>
          <a:endParaRPr lang="en-US"/>
        </a:p>
      </dgm:t>
    </dgm:pt>
    <dgm:pt modelId="{9E7D4237-E39B-48E0-8625-B24FD225FE7D}" type="pres">
      <dgm:prSet presAssocID="{DE4884A4-C0D0-4701-87BE-792709D353A6}" presName="composite" presStyleCnt="0"/>
      <dgm:spPr/>
    </dgm:pt>
    <dgm:pt modelId="{CBDBE7FC-C422-4C0E-BD99-B3766623FDAA}" type="pres">
      <dgm:prSet presAssocID="{DE4884A4-C0D0-4701-87BE-792709D353A6}" presName="parentText" presStyleLbl="alignNode1" presStyleIdx="0" presStyleCnt="5">
        <dgm:presLayoutVars>
          <dgm:chMax val="1"/>
          <dgm:bulletEnabled val="1"/>
        </dgm:presLayoutVars>
      </dgm:prSet>
      <dgm:spPr/>
      <dgm:t>
        <a:bodyPr/>
        <a:lstStyle/>
        <a:p>
          <a:endParaRPr lang="en-US"/>
        </a:p>
      </dgm:t>
    </dgm:pt>
    <dgm:pt modelId="{ABF03608-E367-4FCD-8448-1D14509CA36B}" type="pres">
      <dgm:prSet presAssocID="{DE4884A4-C0D0-4701-87BE-792709D353A6}" presName="descendantText" presStyleLbl="alignAcc1" presStyleIdx="0" presStyleCnt="5">
        <dgm:presLayoutVars>
          <dgm:bulletEnabled val="1"/>
        </dgm:presLayoutVars>
      </dgm:prSet>
      <dgm:spPr/>
      <dgm:t>
        <a:bodyPr/>
        <a:lstStyle/>
        <a:p>
          <a:endParaRPr lang="en-US"/>
        </a:p>
      </dgm:t>
    </dgm:pt>
    <dgm:pt modelId="{9F07BD10-377C-48BA-A94F-6C5EB4CE7CA1}" type="pres">
      <dgm:prSet presAssocID="{233B72E3-89E6-440E-A6B5-85C8A6E883D7}" presName="sp" presStyleCnt="0"/>
      <dgm:spPr/>
    </dgm:pt>
    <dgm:pt modelId="{498B3303-0EAE-450A-83BB-797BBF67AC6A}" type="pres">
      <dgm:prSet presAssocID="{2C0DC3C2-BCD5-4AAA-A056-CF0B52C099A2}" presName="composite" presStyleCnt="0"/>
      <dgm:spPr/>
    </dgm:pt>
    <dgm:pt modelId="{288ABBFF-1E34-4D2A-B2D0-88D6BE013562}" type="pres">
      <dgm:prSet presAssocID="{2C0DC3C2-BCD5-4AAA-A056-CF0B52C099A2}" presName="parentText" presStyleLbl="alignNode1" presStyleIdx="1" presStyleCnt="5">
        <dgm:presLayoutVars>
          <dgm:chMax val="1"/>
          <dgm:bulletEnabled val="1"/>
        </dgm:presLayoutVars>
      </dgm:prSet>
      <dgm:spPr/>
      <dgm:t>
        <a:bodyPr/>
        <a:lstStyle/>
        <a:p>
          <a:endParaRPr lang="en-US"/>
        </a:p>
      </dgm:t>
    </dgm:pt>
    <dgm:pt modelId="{803F5356-B81B-4209-8A97-740AD96A705C}" type="pres">
      <dgm:prSet presAssocID="{2C0DC3C2-BCD5-4AAA-A056-CF0B52C099A2}" presName="descendantText" presStyleLbl="alignAcc1" presStyleIdx="1" presStyleCnt="5">
        <dgm:presLayoutVars>
          <dgm:bulletEnabled val="1"/>
        </dgm:presLayoutVars>
      </dgm:prSet>
      <dgm:spPr/>
      <dgm:t>
        <a:bodyPr/>
        <a:lstStyle/>
        <a:p>
          <a:endParaRPr lang="en-US"/>
        </a:p>
      </dgm:t>
    </dgm:pt>
    <dgm:pt modelId="{7A5211DC-6A40-4BA5-96A6-270EE485DB73}" type="pres">
      <dgm:prSet presAssocID="{BDA18DF2-8BC8-465B-BDA9-D7A104F67AE4}" presName="sp" presStyleCnt="0"/>
      <dgm:spPr/>
    </dgm:pt>
    <dgm:pt modelId="{C0F20970-4E4B-4127-8753-9CF0679C1D13}" type="pres">
      <dgm:prSet presAssocID="{A250AB41-C277-4902-B766-383583689157}" presName="composite" presStyleCnt="0"/>
      <dgm:spPr/>
    </dgm:pt>
    <dgm:pt modelId="{9F56DBE6-D63A-4998-B428-836FE5059739}" type="pres">
      <dgm:prSet presAssocID="{A250AB41-C277-4902-B766-383583689157}" presName="parentText" presStyleLbl="alignNode1" presStyleIdx="2" presStyleCnt="5">
        <dgm:presLayoutVars>
          <dgm:chMax val="1"/>
          <dgm:bulletEnabled val="1"/>
        </dgm:presLayoutVars>
      </dgm:prSet>
      <dgm:spPr/>
      <dgm:t>
        <a:bodyPr/>
        <a:lstStyle/>
        <a:p>
          <a:endParaRPr lang="en-US"/>
        </a:p>
      </dgm:t>
    </dgm:pt>
    <dgm:pt modelId="{E7840639-2C35-41D1-8A2A-A0F211D85B94}" type="pres">
      <dgm:prSet presAssocID="{A250AB41-C277-4902-B766-383583689157}" presName="descendantText" presStyleLbl="alignAcc1" presStyleIdx="2" presStyleCnt="5">
        <dgm:presLayoutVars>
          <dgm:bulletEnabled val="1"/>
        </dgm:presLayoutVars>
      </dgm:prSet>
      <dgm:spPr/>
      <dgm:t>
        <a:bodyPr/>
        <a:lstStyle/>
        <a:p>
          <a:endParaRPr lang="en-US"/>
        </a:p>
      </dgm:t>
    </dgm:pt>
    <dgm:pt modelId="{DB69842F-E920-4937-A494-794A0BB0A8D1}" type="pres">
      <dgm:prSet presAssocID="{B6D00DA9-2368-46CE-8DC1-83ABA9537418}" presName="sp" presStyleCnt="0"/>
      <dgm:spPr/>
    </dgm:pt>
    <dgm:pt modelId="{26F24177-2181-4D53-8A57-94A958217C5D}" type="pres">
      <dgm:prSet presAssocID="{698798E9-87B3-44F7-8179-E334258474A2}" presName="composite" presStyleCnt="0"/>
      <dgm:spPr/>
    </dgm:pt>
    <dgm:pt modelId="{C0CD997A-58F3-49F7-9DC1-4825E6EFB4F4}" type="pres">
      <dgm:prSet presAssocID="{698798E9-87B3-44F7-8179-E334258474A2}" presName="parentText" presStyleLbl="alignNode1" presStyleIdx="3" presStyleCnt="5">
        <dgm:presLayoutVars>
          <dgm:chMax val="1"/>
          <dgm:bulletEnabled val="1"/>
        </dgm:presLayoutVars>
      </dgm:prSet>
      <dgm:spPr/>
      <dgm:t>
        <a:bodyPr/>
        <a:lstStyle/>
        <a:p>
          <a:endParaRPr lang="en-US"/>
        </a:p>
      </dgm:t>
    </dgm:pt>
    <dgm:pt modelId="{9D935A50-BEDD-4BA4-84DD-7F375B8F4CCA}" type="pres">
      <dgm:prSet presAssocID="{698798E9-87B3-44F7-8179-E334258474A2}" presName="descendantText" presStyleLbl="alignAcc1" presStyleIdx="3" presStyleCnt="5">
        <dgm:presLayoutVars>
          <dgm:bulletEnabled val="1"/>
        </dgm:presLayoutVars>
      </dgm:prSet>
      <dgm:spPr/>
      <dgm:t>
        <a:bodyPr/>
        <a:lstStyle/>
        <a:p>
          <a:endParaRPr lang="en-US"/>
        </a:p>
      </dgm:t>
    </dgm:pt>
    <dgm:pt modelId="{E6F2B2E1-0725-46A8-A7B0-09DF6732981A}" type="pres">
      <dgm:prSet presAssocID="{02B182C5-030A-4608-BEE3-B81C8ED40EF9}" presName="sp" presStyleCnt="0"/>
      <dgm:spPr/>
    </dgm:pt>
    <dgm:pt modelId="{E698135C-97B0-4959-AD33-AE5AE6D35F48}" type="pres">
      <dgm:prSet presAssocID="{59C786BB-4973-4A9B-ADD3-D6B4122E8EC7}" presName="composite" presStyleCnt="0"/>
      <dgm:spPr/>
    </dgm:pt>
    <dgm:pt modelId="{0E6BD270-59AB-42BC-9210-F75BF1EDD955}" type="pres">
      <dgm:prSet presAssocID="{59C786BB-4973-4A9B-ADD3-D6B4122E8EC7}" presName="parentText" presStyleLbl="alignNode1" presStyleIdx="4" presStyleCnt="5">
        <dgm:presLayoutVars>
          <dgm:chMax val="1"/>
          <dgm:bulletEnabled val="1"/>
        </dgm:presLayoutVars>
      </dgm:prSet>
      <dgm:spPr/>
      <dgm:t>
        <a:bodyPr/>
        <a:lstStyle/>
        <a:p>
          <a:endParaRPr lang="en-US"/>
        </a:p>
      </dgm:t>
    </dgm:pt>
    <dgm:pt modelId="{5A929F96-FC72-4B58-83AD-42B019A66F7C}" type="pres">
      <dgm:prSet presAssocID="{59C786BB-4973-4A9B-ADD3-D6B4122E8EC7}" presName="descendantText" presStyleLbl="alignAcc1" presStyleIdx="4" presStyleCnt="5">
        <dgm:presLayoutVars>
          <dgm:bulletEnabled val="1"/>
        </dgm:presLayoutVars>
      </dgm:prSet>
      <dgm:spPr/>
      <dgm:t>
        <a:bodyPr/>
        <a:lstStyle/>
        <a:p>
          <a:endParaRPr lang="en-US"/>
        </a:p>
      </dgm:t>
    </dgm:pt>
  </dgm:ptLst>
  <dgm:cxnLst>
    <dgm:cxn modelId="{3AE7C338-BD3F-42C4-B2E1-10DAD3AB8E36}" srcId="{59C786BB-4973-4A9B-ADD3-D6B4122E8EC7}" destId="{0022F44C-A86C-42E2-A883-B508E51E6A9D}" srcOrd="0" destOrd="0" parTransId="{497F8C99-C7E4-40F7-82A0-053C45F66ABF}" sibTransId="{BE25132C-9566-42F9-BDD6-F3C4A9C1D36D}"/>
    <dgm:cxn modelId="{E2A73326-0740-4A65-9585-2672D47D0B76}" type="presOf" srcId="{C17B917F-C2EA-4EDD-B51B-18B764741E72}" destId="{9D935A50-BEDD-4BA4-84DD-7F375B8F4CCA}" srcOrd="0" destOrd="0" presId="urn:microsoft.com/office/officeart/2005/8/layout/chevron2"/>
    <dgm:cxn modelId="{509D9804-9163-4FE1-91A0-2A2AFE78921B}" type="presOf" srcId="{854480E9-E9DB-479B-A3F2-67B992A33A3B}" destId="{ABF03608-E367-4FCD-8448-1D14509CA36B}" srcOrd="0" destOrd="0" presId="urn:microsoft.com/office/officeart/2005/8/layout/chevron2"/>
    <dgm:cxn modelId="{45011FCF-C5A7-42DB-9640-DCEBCABDD1BF}" srcId="{698798E9-87B3-44F7-8179-E334258474A2}" destId="{C17B917F-C2EA-4EDD-B51B-18B764741E72}" srcOrd="0" destOrd="0" parTransId="{85F97050-8D98-4DF5-9EB0-D4C7CA245E18}" sibTransId="{7DEC354F-4B9D-4433-820D-9AA4F15326E9}"/>
    <dgm:cxn modelId="{E291F39C-5E61-40C9-92A4-2DF47D4DB476}" srcId="{E3C8DF37-5216-4499-A261-DD9F2D9107C9}" destId="{DE4884A4-C0D0-4701-87BE-792709D353A6}" srcOrd="0" destOrd="0" parTransId="{0CAC12DE-1D0F-4B37-8666-F898681B6517}" sibTransId="{233B72E3-89E6-440E-A6B5-85C8A6E883D7}"/>
    <dgm:cxn modelId="{5387D271-3E4C-48B5-BA4F-933921037A6E}" srcId="{E3C8DF37-5216-4499-A261-DD9F2D9107C9}" destId="{2C0DC3C2-BCD5-4AAA-A056-CF0B52C099A2}" srcOrd="1" destOrd="0" parTransId="{26C5423E-ACBF-445B-BCF2-8E758D728039}" sibTransId="{BDA18DF2-8BC8-465B-BDA9-D7A104F67AE4}"/>
    <dgm:cxn modelId="{68007A20-6EBD-454F-8DB2-B015FCE2BB17}" type="presOf" srcId="{0022F44C-A86C-42E2-A883-B508E51E6A9D}" destId="{5A929F96-FC72-4B58-83AD-42B019A66F7C}" srcOrd="0" destOrd="0" presId="urn:microsoft.com/office/officeart/2005/8/layout/chevron2"/>
    <dgm:cxn modelId="{EA216B8B-D9C4-4578-B007-0EA72EB0A533}" type="presOf" srcId="{1822122C-8B66-4F25-B52A-A719AA548E4D}" destId="{803F5356-B81B-4209-8A97-740AD96A705C}" srcOrd="0" destOrd="0" presId="urn:microsoft.com/office/officeart/2005/8/layout/chevron2"/>
    <dgm:cxn modelId="{C73DAA9E-642E-4983-84C1-753C006A8024}" type="presOf" srcId="{59C786BB-4973-4A9B-ADD3-D6B4122E8EC7}" destId="{0E6BD270-59AB-42BC-9210-F75BF1EDD955}" srcOrd="0" destOrd="0" presId="urn:microsoft.com/office/officeart/2005/8/layout/chevron2"/>
    <dgm:cxn modelId="{A85DE600-2DD8-4FCA-911E-E599C68EFD65}" type="presOf" srcId="{6A88A258-AFDB-4096-A83C-F5145484C89D}" destId="{E7840639-2C35-41D1-8A2A-A0F211D85B94}" srcOrd="0" destOrd="0" presId="urn:microsoft.com/office/officeart/2005/8/layout/chevron2"/>
    <dgm:cxn modelId="{B9CF6C11-F889-4AB2-BE87-BED80BB74DD5}" type="presOf" srcId="{E3C8DF37-5216-4499-A261-DD9F2D9107C9}" destId="{09228193-3812-46B9-8E88-1D66FFCE77D4}" srcOrd="0" destOrd="0" presId="urn:microsoft.com/office/officeart/2005/8/layout/chevron2"/>
    <dgm:cxn modelId="{F09E09EE-FD20-498C-84C1-B85C7942B625}" srcId="{DE4884A4-C0D0-4701-87BE-792709D353A6}" destId="{854480E9-E9DB-479B-A3F2-67B992A33A3B}" srcOrd="0" destOrd="0" parTransId="{2E3B73CA-B4C2-4F55-A85D-C061735EC659}" sibTransId="{5A2E74F7-20BD-4BFE-82CA-719CFEA5F59D}"/>
    <dgm:cxn modelId="{4CC7A098-6FF7-44BE-9CBC-1F4D6D61D216}" srcId="{A250AB41-C277-4902-B766-383583689157}" destId="{6A88A258-AFDB-4096-A83C-F5145484C89D}" srcOrd="0" destOrd="0" parTransId="{08B92B35-01EB-4017-9F75-A8D1721F1DFD}" sibTransId="{435F662B-7FA5-4A4C-B7A3-DE9AE8023493}"/>
    <dgm:cxn modelId="{406F1892-0F29-444D-9EBF-103786AF6C3B}" srcId="{E3C8DF37-5216-4499-A261-DD9F2D9107C9}" destId="{59C786BB-4973-4A9B-ADD3-D6B4122E8EC7}" srcOrd="4" destOrd="0" parTransId="{2924EB60-58C2-42ED-8677-1A785DB58602}" sibTransId="{FCFE7A86-5B12-4D24-9163-F8EEF09D3FED}"/>
    <dgm:cxn modelId="{DFCCB8AF-FC1A-4ED5-9E01-B71966F37413}" type="presOf" srcId="{698798E9-87B3-44F7-8179-E334258474A2}" destId="{C0CD997A-58F3-49F7-9DC1-4825E6EFB4F4}" srcOrd="0" destOrd="0" presId="urn:microsoft.com/office/officeart/2005/8/layout/chevron2"/>
    <dgm:cxn modelId="{D4F996E2-7E04-4E10-914C-6776A12D7ED5}" srcId="{2C0DC3C2-BCD5-4AAA-A056-CF0B52C099A2}" destId="{1822122C-8B66-4F25-B52A-A719AA548E4D}" srcOrd="0" destOrd="0" parTransId="{26885639-9E39-49BE-9187-DEBC08B47CB8}" sibTransId="{50C1A333-E664-4F6A-AD4B-A726BCB7850C}"/>
    <dgm:cxn modelId="{89721E3C-F911-4AE2-832B-AC36643B4AD1}" srcId="{E3C8DF37-5216-4499-A261-DD9F2D9107C9}" destId="{698798E9-87B3-44F7-8179-E334258474A2}" srcOrd="3" destOrd="0" parTransId="{54F6CD8A-960A-400F-8B2B-3CD1EEB3BC65}" sibTransId="{02B182C5-030A-4608-BEE3-B81C8ED40EF9}"/>
    <dgm:cxn modelId="{59CFCBF4-65AA-4BCB-BE2A-82E67C103843}" type="presOf" srcId="{A250AB41-C277-4902-B766-383583689157}" destId="{9F56DBE6-D63A-4998-B428-836FE5059739}" srcOrd="0" destOrd="0" presId="urn:microsoft.com/office/officeart/2005/8/layout/chevron2"/>
    <dgm:cxn modelId="{2BD65A53-2007-4F4D-ABF7-D858E689F1D1}" srcId="{E3C8DF37-5216-4499-A261-DD9F2D9107C9}" destId="{A250AB41-C277-4902-B766-383583689157}" srcOrd="2" destOrd="0" parTransId="{7C4DEC9D-68BE-4CE6-B66B-A8C93C062D24}" sibTransId="{B6D00DA9-2368-46CE-8DC1-83ABA9537418}"/>
    <dgm:cxn modelId="{80B7AF72-B707-4425-B609-8A42CC8BB2E6}" type="presOf" srcId="{2C0DC3C2-BCD5-4AAA-A056-CF0B52C099A2}" destId="{288ABBFF-1E34-4D2A-B2D0-88D6BE013562}" srcOrd="0" destOrd="0" presId="urn:microsoft.com/office/officeart/2005/8/layout/chevron2"/>
    <dgm:cxn modelId="{CFF26403-3957-4590-AD68-7A8C72C9B670}" type="presOf" srcId="{DE4884A4-C0D0-4701-87BE-792709D353A6}" destId="{CBDBE7FC-C422-4C0E-BD99-B3766623FDAA}" srcOrd="0" destOrd="0" presId="urn:microsoft.com/office/officeart/2005/8/layout/chevron2"/>
    <dgm:cxn modelId="{05824871-6214-4BA7-8C4D-35F141D84EC4}" type="presParOf" srcId="{09228193-3812-46B9-8E88-1D66FFCE77D4}" destId="{9E7D4237-E39B-48E0-8625-B24FD225FE7D}" srcOrd="0" destOrd="0" presId="urn:microsoft.com/office/officeart/2005/8/layout/chevron2"/>
    <dgm:cxn modelId="{6F0DF8ED-EBF4-431C-89DA-88B0A864B930}" type="presParOf" srcId="{9E7D4237-E39B-48E0-8625-B24FD225FE7D}" destId="{CBDBE7FC-C422-4C0E-BD99-B3766623FDAA}" srcOrd="0" destOrd="0" presId="urn:microsoft.com/office/officeart/2005/8/layout/chevron2"/>
    <dgm:cxn modelId="{0B8BB508-C986-42B0-A341-80BF7526BFBB}" type="presParOf" srcId="{9E7D4237-E39B-48E0-8625-B24FD225FE7D}" destId="{ABF03608-E367-4FCD-8448-1D14509CA36B}" srcOrd="1" destOrd="0" presId="urn:microsoft.com/office/officeart/2005/8/layout/chevron2"/>
    <dgm:cxn modelId="{B54868C3-D1CD-4DA0-972A-F51BD9DEC691}" type="presParOf" srcId="{09228193-3812-46B9-8E88-1D66FFCE77D4}" destId="{9F07BD10-377C-48BA-A94F-6C5EB4CE7CA1}" srcOrd="1" destOrd="0" presId="urn:microsoft.com/office/officeart/2005/8/layout/chevron2"/>
    <dgm:cxn modelId="{64F328B9-1A9C-4F78-A9CF-DD0B8218837F}" type="presParOf" srcId="{09228193-3812-46B9-8E88-1D66FFCE77D4}" destId="{498B3303-0EAE-450A-83BB-797BBF67AC6A}" srcOrd="2" destOrd="0" presId="urn:microsoft.com/office/officeart/2005/8/layout/chevron2"/>
    <dgm:cxn modelId="{F1F36C9D-DA36-467F-AAF6-5124D9532D7E}" type="presParOf" srcId="{498B3303-0EAE-450A-83BB-797BBF67AC6A}" destId="{288ABBFF-1E34-4D2A-B2D0-88D6BE013562}" srcOrd="0" destOrd="0" presId="urn:microsoft.com/office/officeart/2005/8/layout/chevron2"/>
    <dgm:cxn modelId="{B71E5F71-5609-4F9F-9DCD-246A4EB99EF0}" type="presParOf" srcId="{498B3303-0EAE-450A-83BB-797BBF67AC6A}" destId="{803F5356-B81B-4209-8A97-740AD96A705C}" srcOrd="1" destOrd="0" presId="urn:microsoft.com/office/officeart/2005/8/layout/chevron2"/>
    <dgm:cxn modelId="{033C7358-6C6F-45D0-92DB-CEE8960506A7}" type="presParOf" srcId="{09228193-3812-46B9-8E88-1D66FFCE77D4}" destId="{7A5211DC-6A40-4BA5-96A6-270EE485DB73}" srcOrd="3" destOrd="0" presId="urn:microsoft.com/office/officeart/2005/8/layout/chevron2"/>
    <dgm:cxn modelId="{A041E712-23D9-4CC9-8F44-0C610AFD493F}" type="presParOf" srcId="{09228193-3812-46B9-8E88-1D66FFCE77D4}" destId="{C0F20970-4E4B-4127-8753-9CF0679C1D13}" srcOrd="4" destOrd="0" presId="urn:microsoft.com/office/officeart/2005/8/layout/chevron2"/>
    <dgm:cxn modelId="{B0227DEB-9FA2-4FE4-9669-B547A4FE5D0F}" type="presParOf" srcId="{C0F20970-4E4B-4127-8753-9CF0679C1D13}" destId="{9F56DBE6-D63A-4998-B428-836FE5059739}" srcOrd="0" destOrd="0" presId="urn:microsoft.com/office/officeart/2005/8/layout/chevron2"/>
    <dgm:cxn modelId="{9E8C5E61-B170-4E9B-9161-699D5654D911}" type="presParOf" srcId="{C0F20970-4E4B-4127-8753-9CF0679C1D13}" destId="{E7840639-2C35-41D1-8A2A-A0F211D85B94}" srcOrd="1" destOrd="0" presId="urn:microsoft.com/office/officeart/2005/8/layout/chevron2"/>
    <dgm:cxn modelId="{C25534A8-B0CC-4956-B6DB-0E1FDB1B85F9}" type="presParOf" srcId="{09228193-3812-46B9-8E88-1D66FFCE77D4}" destId="{DB69842F-E920-4937-A494-794A0BB0A8D1}" srcOrd="5" destOrd="0" presId="urn:microsoft.com/office/officeart/2005/8/layout/chevron2"/>
    <dgm:cxn modelId="{055E3E21-10F5-44B4-948A-EDB996DA8959}" type="presParOf" srcId="{09228193-3812-46B9-8E88-1D66FFCE77D4}" destId="{26F24177-2181-4D53-8A57-94A958217C5D}" srcOrd="6" destOrd="0" presId="urn:microsoft.com/office/officeart/2005/8/layout/chevron2"/>
    <dgm:cxn modelId="{7966F5E7-6EFA-4635-A36F-8F25D88F98AA}" type="presParOf" srcId="{26F24177-2181-4D53-8A57-94A958217C5D}" destId="{C0CD997A-58F3-49F7-9DC1-4825E6EFB4F4}" srcOrd="0" destOrd="0" presId="urn:microsoft.com/office/officeart/2005/8/layout/chevron2"/>
    <dgm:cxn modelId="{0444EFE4-3195-41B3-8915-1F31941038EB}" type="presParOf" srcId="{26F24177-2181-4D53-8A57-94A958217C5D}" destId="{9D935A50-BEDD-4BA4-84DD-7F375B8F4CCA}" srcOrd="1" destOrd="0" presId="urn:microsoft.com/office/officeart/2005/8/layout/chevron2"/>
    <dgm:cxn modelId="{43263BAB-68CD-4CDC-949E-FD11C9B07F2E}" type="presParOf" srcId="{09228193-3812-46B9-8E88-1D66FFCE77D4}" destId="{E6F2B2E1-0725-46A8-A7B0-09DF6732981A}" srcOrd="7" destOrd="0" presId="urn:microsoft.com/office/officeart/2005/8/layout/chevron2"/>
    <dgm:cxn modelId="{6011BF37-D4C6-4126-B8FA-A330B5CE0BEB}" type="presParOf" srcId="{09228193-3812-46B9-8E88-1D66FFCE77D4}" destId="{E698135C-97B0-4959-AD33-AE5AE6D35F48}" srcOrd="8" destOrd="0" presId="urn:microsoft.com/office/officeart/2005/8/layout/chevron2"/>
    <dgm:cxn modelId="{260FEA56-2E78-4D2B-BC49-223A9C24669F}" type="presParOf" srcId="{E698135C-97B0-4959-AD33-AE5AE6D35F48}" destId="{0E6BD270-59AB-42BC-9210-F75BF1EDD955}" srcOrd="0" destOrd="0" presId="urn:microsoft.com/office/officeart/2005/8/layout/chevron2"/>
    <dgm:cxn modelId="{D8307726-069F-4CF2-B2B4-4F8E7F970BB2}" type="presParOf" srcId="{E698135C-97B0-4959-AD33-AE5AE6D35F48}" destId="{5A929F96-FC72-4B58-83AD-42B019A66F7C}"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9DFCB48-426C-496D-96E4-61FB08115CC1}"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US"/>
        </a:p>
      </dgm:t>
    </dgm:pt>
    <dgm:pt modelId="{7E06F888-EB39-42A0-A899-C654F31467ED}">
      <dgm:prSet phldrT="[Text]" custT="1"/>
      <dgm:spPr>
        <a:solidFill>
          <a:srgbClr val="C00000"/>
        </a:solidFill>
      </dgm:spPr>
      <dgm:t>
        <a:bodyPr/>
        <a:lstStyle/>
        <a:p>
          <a:r>
            <a:rPr lang="en-US" sz="1600" b="1" dirty="0" smtClean="0"/>
            <a:t>PLAAFP</a:t>
          </a:r>
          <a:endParaRPr lang="en-US" sz="1000" b="1" dirty="0"/>
        </a:p>
      </dgm:t>
    </dgm:pt>
    <dgm:pt modelId="{85A45D8F-01E0-4D35-96FA-FD8B81176720}" type="parTrans" cxnId="{97C0D762-8557-43BE-AE91-E217194F357E}">
      <dgm:prSet/>
      <dgm:spPr/>
      <dgm:t>
        <a:bodyPr/>
        <a:lstStyle/>
        <a:p>
          <a:endParaRPr lang="en-US"/>
        </a:p>
      </dgm:t>
    </dgm:pt>
    <dgm:pt modelId="{3636BA01-BA3F-40B2-AE4F-3FAE0A82061B}" type="sibTrans" cxnId="{97C0D762-8557-43BE-AE91-E217194F357E}">
      <dgm:prSet/>
      <dgm:spPr/>
      <dgm:t>
        <a:bodyPr/>
        <a:lstStyle/>
        <a:p>
          <a:endParaRPr lang="en-US"/>
        </a:p>
      </dgm:t>
    </dgm:pt>
    <dgm:pt modelId="{DCA813C8-E84D-451A-8A98-851708CF53A2}">
      <dgm:prSet custT="1"/>
      <dgm:spPr>
        <a:solidFill>
          <a:srgbClr val="0099FF"/>
        </a:solidFill>
      </dgm:spPr>
      <dgm:t>
        <a:bodyPr/>
        <a:lstStyle/>
        <a:p>
          <a:r>
            <a:rPr lang="en-US" sz="1200" b="1" dirty="0" smtClean="0"/>
            <a:t>Measurable Annual Go</a:t>
          </a:r>
          <a:r>
            <a:rPr lang="en-US" sz="1200" dirty="0" smtClean="0"/>
            <a:t>a</a:t>
          </a:r>
          <a:r>
            <a:rPr lang="en-US" sz="1100" dirty="0" smtClean="0"/>
            <a:t>l</a:t>
          </a:r>
          <a:endParaRPr lang="en-US" sz="1100" dirty="0"/>
        </a:p>
      </dgm:t>
    </dgm:pt>
    <dgm:pt modelId="{DFDB2361-0866-4FC5-A883-C86D72F21E7C}" type="parTrans" cxnId="{1F86602C-E011-433F-9ABF-914CAB5D404C}">
      <dgm:prSet/>
      <dgm:spPr/>
      <dgm:t>
        <a:bodyPr/>
        <a:lstStyle/>
        <a:p>
          <a:endParaRPr lang="en-US"/>
        </a:p>
      </dgm:t>
    </dgm:pt>
    <dgm:pt modelId="{77F6012A-9764-49E4-9193-2B7090601DAE}" type="sibTrans" cxnId="{1F86602C-E011-433F-9ABF-914CAB5D404C}">
      <dgm:prSet/>
      <dgm:spPr/>
      <dgm:t>
        <a:bodyPr/>
        <a:lstStyle/>
        <a:p>
          <a:endParaRPr lang="en-US"/>
        </a:p>
      </dgm:t>
    </dgm:pt>
    <dgm:pt modelId="{7E0E3C84-67E4-43A8-B1B6-4E9B50F6768D}">
      <dgm:prSet custT="1">
        <dgm:style>
          <a:lnRef idx="2">
            <a:schemeClr val="accent1"/>
          </a:lnRef>
          <a:fillRef idx="1">
            <a:schemeClr val="lt1"/>
          </a:fillRef>
          <a:effectRef idx="0">
            <a:schemeClr val="accent1"/>
          </a:effectRef>
          <a:fontRef idx="minor">
            <a:schemeClr val="dk1"/>
          </a:fontRef>
        </dgm:style>
      </dgm:prSet>
      <dgm:spPr/>
      <dgm:t>
        <a:bodyPr/>
        <a:lstStyle/>
        <a:p>
          <a:r>
            <a:rPr lang="en-US" sz="2000" dirty="0" smtClean="0"/>
            <a:t>Difficulty with spelling, capitalization, grammar, punctuation on short pencil and paper writing assignments.</a:t>
          </a:r>
          <a:endParaRPr lang="en-US" sz="1800" dirty="0"/>
        </a:p>
      </dgm:t>
    </dgm:pt>
    <dgm:pt modelId="{1F0C71C2-F1D9-4F99-B1EA-DFEAEAD86351}" type="parTrans" cxnId="{141F82CA-ED60-4B6F-9A41-87279A4BB663}">
      <dgm:prSet/>
      <dgm:spPr/>
      <dgm:t>
        <a:bodyPr/>
        <a:lstStyle/>
        <a:p>
          <a:endParaRPr lang="en-US"/>
        </a:p>
      </dgm:t>
    </dgm:pt>
    <dgm:pt modelId="{67FB570B-F6F9-4B9C-B397-2250D47ED39B}" type="sibTrans" cxnId="{141F82CA-ED60-4B6F-9A41-87279A4BB663}">
      <dgm:prSet/>
      <dgm:spPr/>
      <dgm:t>
        <a:bodyPr/>
        <a:lstStyle/>
        <a:p>
          <a:endParaRPr lang="en-US"/>
        </a:p>
      </dgm:t>
    </dgm:pt>
    <dgm:pt modelId="{3B1296BD-CC59-4C73-B1D3-10FAB55519F3}">
      <dgm:prSet phldrT="[Text]" custT="1"/>
      <dgm:spPr>
        <a:solidFill>
          <a:srgbClr val="9900CC"/>
        </a:solidFill>
      </dgm:spPr>
      <dgm:t>
        <a:bodyPr/>
        <a:lstStyle/>
        <a:p>
          <a:r>
            <a:rPr lang="en-US" sz="2000" b="1" dirty="0" smtClean="0"/>
            <a:t>GRID</a:t>
          </a:r>
          <a:endParaRPr lang="en-US" sz="1000" b="1" dirty="0"/>
        </a:p>
      </dgm:t>
    </dgm:pt>
    <dgm:pt modelId="{885F53F7-2CD5-46F1-8A58-E92679600F5D}" type="parTrans" cxnId="{8B14470A-C8B7-4FF4-B2F1-58E2A01D8229}">
      <dgm:prSet/>
      <dgm:spPr/>
      <dgm:t>
        <a:bodyPr/>
        <a:lstStyle/>
        <a:p>
          <a:endParaRPr lang="en-US"/>
        </a:p>
      </dgm:t>
    </dgm:pt>
    <dgm:pt modelId="{6435FAF4-367A-4509-94E3-A3BF0470FDD2}" type="sibTrans" cxnId="{8B14470A-C8B7-4FF4-B2F1-58E2A01D8229}">
      <dgm:prSet/>
      <dgm:spPr/>
      <dgm:t>
        <a:bodyPr/>
        <a:lstStyle/>
        <a:p>
          <a:endParaRPr lang="en-US"/>
        </a:p>
      </dgm:t>
    </dgm:pt>
    <dgm:pt modelId="{10C1607E-2725-4E6F-A76F-977A3925D6A7}">
      <dgm:prSet custT="1">
        <dgm:style>
          <a:lnRef idx="2">
            <a:schemeClr val="accent5"/>
          </a:lnRef>
          <a:fillRef idx="1">
            <a:schemeClr val="lt1"/>
          </a:fillRef>
          <a:effectRef idx="0">
            <a:schemeClr val="accent5"/>
          </a:effectRef>
          <a:fontRef idx="minor">
            <a:schemeClr val="dk1"/>
          </a:fontRef>
        </dgm:style>
      </dgm:prSet>
      <dgm:spPr/>
      <dgm:t>
        <a:bodyPr/>
        <a:lstStyle/>
        <a:p>
          <a:r>
            <a:rPr lang="en-US" sz="2000" dirty="0" smtClean="0"/>
            <a:t>Improve written language by using a consistent strategy for proofreading and self-correcting of errors.</a:t>
          </a:r>
          <a:endParaRPr lang="en-US" sz="2400" dirty="0"/>
        </a:p>
      </dgm:t>
    </dgm:pt>
    <dgm:pt modelId="{A877A325-2691-4E9E-B197-0BC206809716}" type="parTrans" cxnId="{4A925D3C-608B-4567-B31A-FB784A88E3CA}">
      <dgm:prSet/>
      <dgm:spPr/>
      <dgm:t>
        <a:bodyPr/>
        <a:lstStyle/>
        <a:p>
          <a:endParaRPr lang="en-US"/>
        </a:p>
      </dgm:t>
    </dgm:pt>
    <dgm:pt modelId="{004E6CC6-51E4-4A3A-A8C5-C74FEF11DFA6}" type="sibTrans" cxnId="{4A925D3C-608B-4567-B31A-FB784A88E3CA}">
      <dgm:prSet/>
      <dgm:spPr/>
      <dgm:t>
        <a:bodyPr/>
        <a:lstStyle/>
        <a:p>
          <a:endParaRPr lang="en-US"/>
        </a:p>
      </dgm:t>
    </dgm:pt>
    <dgm:pt modelId="{D8B71BE5-E2D7-4805-B399-D876C3FC48F0}">
      <dgm:prSet custT="1"/>
      <dgm:spPr/>
      <dgm:t>
        <a:bodyPr/>
        <a:lstStyle/>
        <a:p>
          <a:r>
            <a:rPr lang="en-US" sz="2000" b="0" dirty="0" smtClean="0"/>
            <a:t>Continue to improve writing and editing skills using self monitoring strategy. </a:t>
          </a:r>
          <a:endParaRPr lang="en-US" sz="2200" b="0" dirty="0"/>
        </a:p>
      </dgm:t>
    </dgm:pt>
    <dgm:pt modelId="{9815FA24-7E10-416F-AA07-03E5BBDC69B1}" type="parTrans" cxnId="{4CAC2630-7266-43C7-9744-EC35E28B118E}">
      <dgm:prSet/>
      <dgm:spPr/>
      <dgm:t>
        <a:bodyPr/>
        <a:lstStyle/>
        <a:p>
          <a:endParaRPr lang="en-US"/>
        </a:p>
      </dgm:t>
    </dgm:pt>
    <dgm:pt modelId="{90B43A6E-AE61-4010-B69D-8555FD426D15}" type="sibTrans" cxnId="{4CAC2630-7266-43C7-9744-EC35E28B118E}">
      <dgm:prSet/>
      <dgm:spPr/>
      <dgm:t>
        <a:bodyPr/>
        <a:lstStyle/>
        <a:p>
          <a:endParaRPr lang="en-US"/>
        </a:p>
      </dgm:t>
    </dgm:pt>
    <dgm:pt modelId="{10395647-6329-49BD-ADF1-3873AB85ED54}">
      <dgm:prSet custT="1"/>
      <dgm:spPr>
        <a:solidFill>
          <a:srgbClr val="FF3300"/>
        </a:solidFill>
      </dgm:spPr>
      <dgm:t>
        <a:bodyPr/>
        <a:lstStyle/>
        <a:p>
          <a:r>
            <a:rPr lang="en-US" sz="1200" b="1" dirty="0" smtClean="0"/>
            <a:t>Progress Monitori</a:t>
          </a:r>
          <a:r>
            <a:rPr lang="en-US" sz="1200" dirty="0" smtClean="0"/>
            <a:t>ng</a:t>
          </a:r>
          <a:endParaRPr lang="en-US" sz="1200" dirty="0"/>
        </a:p>
      </dgm:t>
    </dgm:pt>
    <dgm:pt modelId="{87D0CA86-4684-45F2-8FF9-6CEC8C59ACB1}" type="parTrans" cxnId="{B7D3B7F1-954D-4CB6-A0CA-7CE7E73EBE29}">
      <dgm:prSet/>
      <dgm:spPr/>
      <dgm:t>
        <a:bodyPr/>
        <a:lstStyle/>
        <a:p>
          <a:endParaRPr lang="en-US"/>
        </a:p>
      </dgm:t>
    </dgm:pt>
    <dgm:pt modelId="{1814E8B6-88CA-4A25-BB17-8F028ACD3871}" type="sibTrans" cxnId="{B7D3B7F1-954D-4CB6-A0CA-7CE7E73EBE29}">
      <dgm:prSet/>
      <dgm:spPr/>
      <dgm:t>
        <a:bodyPr/>
        <a:lstStyle/>
        <a:p>
          <a:endParaRPr lang="en-US"/>
        </a:p>
      </dgm:t>
    </dgm:pt>
    <dgm:pt modelId="{2C0AB4DA-7452-46E5-80A4-8D933E799829}">
      <dgm:prSet custT="1"/>
      <dgm:spPr/>
      <dgm:t>
        <a:bodyPr/>
        <a:lstStyle/>
        <a:p>
          <a:r>
            <a:rPr lang="en-US" sz="1800" dirty="0" smtClean="0"/>
            <a:t>Given consistent use of a strategy (SCOPE*), and spelling check of his choice, Phillip will review his writing to include 100%  correct spelling, punctuation, capitalization, and grammar on 6 out of 6 randomly selected short  writing assignments.</a:t>
          </a:r>
          <a:endParaRPr lang="en-US" sz="1400" dirty="0"/>
        </a:p>
      </dgm:t>
    </dgm:pt>
    <dgm:pt modelId="{8A0DCB25-18FE-4275-AE07-8DCAAC2784C3}" type="parTrans" cxnId="{F21158E0-26CD-4003-8EDF-F8D4CE698548}">
      <dgm:prSet/>
      <dgm:spPr/>
      <dgm:t>
        <a:bodyPr/>
        <a:lstStyle/>
        <a:p>
          <a:endParaRPr lang="en-US"/>
        </a:p>
      </dgm:t>
    </dgm:pt>
    <dgm:pt modelId="{6C30C673-3818-4447-B180-8E4310B06285}" type="sibTrans" cxnId="{F21158E0-26CD-4003-8EDF-F8D4CE698548}">
      <dgm:prSet/>
      <dgm:spPr/>
      <dgm:t>
        <a:bodyPr/>
        <a:lstStyle/>
        <a:p>
          <a:endParaRPr lang="en-US"/>
        </a:p>
      </dgm:t>
    </dgm:pt>
    <dgm:pt modelId="{6A65170C-3518-47E4-B512-AAE5EDB0B503}">
      <dgm:prSet custT="1"/>
      <dgm:spPr/>
      <dgm:t>
        <a:bodyPr/>
        <a:lstStyle/>
        <a:p>
          <a:r>
            <a:rPr lang="en-US" sz="2000" dirty="0" smtClean="0"/>
            <a:t>LS Teacher (biweekly) will use a brief checklist to review punctuation, capitalization, and grammar to first four sentences of randomly selected writing assignments from various classes.</a:t>
          </a:r>
          <a:endParaRPr lang="en-US" sz="2000" dirty="0"/>
        </a:p>
      </dgm:t>
    </dgm:pt>
    <dgm:pt modelId="{CB9242FE-356A-445D-B4F9-318626BA334A}" type="parTrans" cxnId="{6BE5B6DF-B6EB-4874-958E-B0BC0B2BF8D4}">
      <dgm:prSet/>
      <dgm:spPr/>
      <dgm:t>
        <a:bodyPr/>
        <a:lstStyle/>
        <a:p>
          <a:endParaRPr lang="en-US"/>
        </a:p>
      </dgm:t>
    </dgm:pt>
    <dgm:pt modelId="{3294AE8A-A757-48EC-8EF2-ABA0D115CB67}" type="sibTrans" cxnId="{6BE5B6DF-B6EB-4874-958E-B0BC0B2BF8D4}">
      <dgm:prSet/>
      <dgm:spPr/>
      <dgm:t>
        <a:bodyPr/>
        <a:lstStyle/>
        <a:p>
          <a:endParaRPr lang="en-US"/>
        </a:p>
      </dgm:t>
    </dgm:pt>
    <dgm:pt modelId="{813A438B-FA23-497C-9C32-53F862A84B1F}">
      <dgm:prSet phldrT="[Text]" custT="1"/>
      <dgm:spPr>
        <a:solidFill>
          <a:srgbClr val="669900"/>
        </a:solidFill>
      </dgm:spPr>
      <dgm:t>
        <a:bodyPr/>
        <a:lstStyle/>
        <a:p>
          <a:r>
            <a:rPr lang="en-US" sz="1800" b="1" dirty="0" smtClean="0"/>
            <a:t>NEED</a:t>
          </a:r>
          <a:endParaRPr lang="en-US" sz="1000" b="1" dirty="0"/>
        </a:p>
      </dgm:t>
    </dgm:pt>
    <dgm:pt modelId="{B78E7DAF-0F0D-4254-A942-74B5506AADD1}" type="sibTrans" cxnId="{0315EFF2-6285-4336-8307-81EB29649C92}">
      <dgm:prSet/>
      <dgm:spPr/>
      <dgm:t>
        <a:bodyPr/>
        <a:lstStyle/>
        <a:p>
          <a:endParaRPr lang="en-US"/>
        </a:p>
      </dgm:t>
    </dgm:pt>
    <dgm:pt modelId="{533EF98B-46A5-41B8-B9F6-5D997B2ECE9C}" type="parTrans" cxnId="{0315EFF2-6285-4336-8307-81EB29649C92}">
      <dgm:prSet/>
      <dgm:spPr/>
      <dgm:t>
        <a:bodyPr/>
        <a:lstStyle/>
        <a:p>
          <a:endParaRPr lang="en-US"/>
        </a:p>
      </dgm:t>
    </dgm:pt>
    <dgm:pt modelId="{14C847FD-6D24-4C9A-819B-2AF68B670735}" type="pres">
      <dgm:prSet presAssocID="{19DFCB48-426C-496D-96E4-61FB08115CC1}" presName="linearFlow" presStyleCnt="0">
        <dgm:presLayoutVars>
          <dgm:dir/>
          <dgm:animLvl val="lvl"/>
          <dgm:resizeHandles val="exact"/>
        </dgm:presLayoutVars>
      </dgm:prSet>
      <dgm:spPr/>
      <dgm:t>
        <a:bodyPr/>
        <a:lstStyle/>
        <a:p>
          <a:endParaRPr lang="en-US"/>
        </a:p>
      </dgm:t>
    </dgm:pt>
    <dgm:pt modelId="{17B13D79-AE78-4A2D-83B0-2B95AF84F71B}" type="pres">
      <dgm:prSet presAssocID="{7E06F888-EB39-42A0-A899-C654F31467ED}" presName="composite" presStyleCnt="0"/>
      <dgm:spPr/>
    </dgm:pt>
    <dgm:pt modelId="{8C150724-FA62-4633-A45F-09F3D269F1BA}" type="pres">
      <dgm:prSet presAssocID="{7E06F888-EB39-42A0-A899-C654F31467ED}" presName="parentText" presStyleLbl="alignNode1" presStyleIdx="0" presStyleCnt="5">
        <dgm:presLayoutVars>
          <dgm:chMax val="1"/>
          <dgm:bulletEnabled val="1"/>
        </dgm:presLayoutVars>
      </dgm:prSet>
      <dgm:spPr/>
      <dgm:t>
        <a:bodyPr/>
        <a:lstStyle/>
        <a:p>
          <a:endParaRPr lang="en-US"/>
        </a:p>
      </dgm:t>
    </dgm:pt>
    <dgm:pt modelId="{08E9C0F5-2F84-4167-8AA8-089548CD41FA}" type="pres">
      <dgm:prSet presAssocID="{7E06F888-EB39-42A0-A899-C654F31467ED}" presName="descendantText" presStyleLbl="alignAcc1" presStyleIdx="0" presStyleCnt="5">
        <dgm:presLayoutVars>
          <dgm:bulletEnabled val="1"/>
        </dgm:presLayoutVars>
      </dgm:prSet>
      <dgm:spPr/>
      <dgm:t>
        <a:bodyPr/>
        <a:lstStyle/>
        <a:p>
          <a:endParaRPr lang="en-US"/>
        </a:p>
      </dgm:t>
    </dgm:pt>
    <dgm:pt modelId="{2A75E375-83B2-4A3A-8159-6736B5F9DA17}" type="pres">
      <dgm:prSet presAssocID="{3636BA01-BA3F-40B2-AE4F-3FAE0A82061B}" presName="sp" presStyleCnt="0"/>
      <dgm:spPr/>
    </dgm:pt>
    <dgm:pt modelId="{17676A1D-1693-488C-997A-367FC1F56782}" type="pres">
      <dgm:prSet presAssocID="{813A438B-FA23-497C-9C32-53F862A84B1F}" presName="composite" presStyleCnt="0"/>
      <dgm:spPr/>
    </dgm:pt>
    <dgm:pt modelId="{12B9624C-9137-491E-8A50-293F2C419DA3}" type="pres">
      <dgm:prSet presAssocID="{813A438B-FA23-497C-9C32-53F862A84B1F}" presName="parentText" presStyleLbl="alignNode1" presStyleIdx="1" presStyleCnt="5">
        <dgm:presLayoutVars>
          <dgm:chMax val="1"/>
          <dgm:bulletEnabled val="1"/>
        </dgm:presLayoutVars>
      </dgm:prSet>
      <dgm:spPr/>
      <dgm:t>
        <a:bodyPr/>
        <a:lstStyle/>
        <a:p>
          <a:endParaRPr lang="en-US"/>
        </a:p>
      </dgm:t>
    </dgm:pt>
    <dgm:pt modelId="{853C4B63-427F-4779-B703-FEEFF7576563}" type="pres">
      <dgm:prSet presAssocID="{813A438B-FA23-497C-9C32-53F862A84B1F}" presName="descendantText" presStyleLbl="alignAcc1" presStyleIdx="1" presStyleCnt="5" custLinFactNeighborX="-192" custLinFactNeighborY="-5122">
        <dgm:presLayoutVars>
          <dgm:bulletEnabled val="1"/>
        </dgm:presLayoutVars>
      </dgm:prSet>
      <dgm:spPr/>
      <dgm:t>
        <a:bodyPr/>
        <a:lstStyle/>
        <a:p>
          <a:endParaRPr lang="en-US"/>
        </a:p>
      </dgm:t>
    </dgm:pt>
    <dgm:pt modelId="{4B49BDC3-341C-43FD-852A-C16CAD25FAF5}" type="pres">
      <dgm:prSet presAssocID="{B78E7DAF-0F0D-4254-A942-74B5506AADD1}" presName="sp" presStyleCnt="0"/>
      <dgm:spPr/>
    </dgm:pt>
    <dgm:pt modelId="{0F5699E8-8F91-4211-A9AC-3C0A858625EE}" type="pres">
      <dgm:prSet presAssocID="{3B1296BD-CC59-4C73-B1D3-10FAB55519F3}" presName="composite" presStyleCnt="0"/>
      <dgm:spPr/>
    </dgm:pt>
    <dgm:pt modelId="{3C349F88-5943-4205-A287-0EB718F5D0BC}" type="pres">
      <dgm:prSet presAssocID="{3B1296BD-CC59-4C73-B1D3-10FAB55519F3}" presName="parentText" presStyleLbl="alignNode1" presStyleIdx="2" presStyleCnt="5">
        <dgm:presLayoutVars>
          <dgm:chMax val="1"/>
          <dgm:bulletEnabled val="1"/>
        </dgm:presLayoutVars>
      </dgm:prSet>
      <dgm:spPr/>
      <dgm:t>
        <a:bodyPr/>
        <a:lstStyle/>
        <a:p>
          <a:endParaRPr lang="en-US"/>
        </a:p>
      </dgm:t>
    </dgm:pt>
    <dgm:pt modelId="{985EA7EF-C3A3-472A-B56C-A12AAE5608CA}" type="pres">
      <dgm:prSet presAssocID="{3B1296BD-CC59-4C73-B1D3-10FAB55519F3}" presName="descendantText" presStyleLbl="alignAcc1" presStyleIdx="2" presStyleCnt="5">
        <dgm:presLayoutVars>
          <dgm:bulletEnabled val="1"/>
        </dgm:presLayoutVars>
      </dgm:prSet>
      <dgm:spPr/>
      <dgm:t>
        <a:bodyPr/>
        <a:lstStyle/>
        <a:p>
          <a:endParaRPr lang="en-US"/>
        </a:p>
      </dgm:t>
    </dgm:pt>
    <dgm:pt modelId="{2DA118F5-4B3E-4404-8E9C-EF5EA91C4A9A}" type="pres">
      <dgm:prSet presAssocID="{6435FAF4-367A-4509-94E3-A3BF0470FDD2}" presName="sp" presStyleCnt="0"/>
      <dgm:spPr/>
    </dgm:pt>
    <dgm:pt modelId="{FAF8B72A-7479-4236-BBBA-38592D833C9B}" type="pres">
      <dgm:prSet presAssocID="{DCA813C8-E84D-451A-8A98-851708CF53A2}" presName="composite" presStyleCnt="0"/>
      <dgm:spPr/>
    </dgm:pt>
    <dgm:pt modelId="{7089C17A-6A4C-468F-8F12-27E892D6F93A}" type="pres">
      <dgm:prSet presAssocID="{DCA813C8-E84D-451A-8A98-851708CF53A2}" presName="parentText" presStyleLbl="alignNode1" presStyleIdx="3" presStyleCnt="5">
        <dgm:presLayoutVars>
          <dgm:chMax val="1"/>
          <dgm:bulletEnabled val="1"/>
        </dgm:presLayoutVars>
      </dgm:prSet>
      <dgm:spPr/>
      <dgm:t>
        <a:bodyPr/>
        <a:lstStyle/>
        <a:p>
          <a:endParaRPr lang="en-US"/>
        </a:p>
      </dgm:t>
    </dgm:pt>
    <dgm:pt modelId="{70193414-35A1-4BA8-B7F2-B3E06E49FBB8}" type="pres">
      <dgm:prSet presAssocID="{DCA813C8-E84D-451A-8A98-851708CF53A2}" presName="descendantText" presStyleLbl="alignAcc1" presStyleIdx="3" presStyleCnt="5">
        <dgm:presLayoutVars>
          <dgm:bulletEnabled val="1"/>
        </dgm:presLayoutVars>
      </dgm:prSet>
      <dgm:spPr/>
      <dgm:t>
        <a:bodyPr/>
        <a:lstStyle/>
        <a:p>
          <a:endParaRPr lang="en-US"/>
        </a:p>
      </dgm:t>
    </dgm:pt>
    <dgm:pt modelId="{11D71857-E7CF-4223-ADD0-BC337949A8D9}" type="pres">
      <dgm:prSet presAssocID="{77F6012A-9764-49E4-9193-2B7090601DAE}" presName="sp" presStyleCnt="0"/>
      <dgm:spPr/>
    </dgm:pt>
    <dgm:pt modelId="{1D156BA7-1E2C-4CF0-A6F2-70D9BF714A4C}" type="pres">
      <dgm:prSet presAssocID="{10395647-6329-49BD-ADF1-3873AB85ED54}" presName="composite" presStyleCnt="0"/>
      <dgm:spPr/>
    </dgm:pt>
    <dgm:pt modelId="{EF4A8B1F-ED95-4852-B0B0-77A8201BE1DB}" type="pres">
      <dgm:prSet presAssocID="{10395647-6329-49BD-ADF1-3873AB85ED54}" presName="parentText" presStyleLbl="alignNode1" presStyleIdx="4" presStyleCnt="5">
        <dgm:presLayoutVars>
          <dgm:chMax val="1"/>
          <dgm:bulletEnabled val="1"/>
        </dgm:presLayoutVars>
      </dgm:prSet>
      <dgm:spPr/>
      <dgm:t>
        <a:bodyPr/>
        <a:lstStyle/>
        <a:p>
          <a:endParaRPr lang="en-US"/>
        </a:p>
      </dgm:t>
    </dgm:pt>
    <dgm:pt modelId="{BD856E18-8C99-4EE8-B9DE-C68A06972819}" type="pres">
      <dgm:prSet presAssocID="{10395647-6329-49BD-ADF1-3873AB85ED54}" presName="descendantText" presStyleLbl="alignAcc1" presStyleIdx="4" presStyleCnt="5">
        <dgm:presLayoutVars>
          <dgm:bulletEnabled val="1"/>
        </dgm:presLayoutVars>
      </dgm:prSet>
      <dgm:spPr/>
      <dgm:t>
        <a:bodyPr/>
        <a:lstStyle/>
        <a:p>
          <a:endParaRPr lang="en-US"/>
        </a:p>
      </dgm:t>
    </dgm:pt>
  </dgm:ptLst>
  <dgm:cxnLst>
    <dgm:cxn modelId="{DDCF2A15-89C4-4C7C-82B2-E662EB97EC25}" type="presOf" srcId="{6A65170C-3518-47E4-B512-AAE5EDB0B503}" destId="{BD856E18-8C99-4EE8-B9DE-C68A06972819}" srcOrd="0" destOrd="0" presId="urn:microsoft.com/office/officeart/2005/8/layout/chevron2"/>
    <dgm:cxn modelId="{4CAC2630-7266-43C7-9744-EC35E28B118E}" srcId="{3B1296BD-CC59-4C73-B1D3-10FAB55519F3}" destId="{D8B71BE5-E2D7-4805-B399-D876C3FC48F0}" srcOrd="0" destOrd="0" parTransId="{9815FA24-7E10-416F-AA07-03E5BBDC69B1}" sibTransId="{90B43A6E-AE61-4010-B69D-8555FD426D15}"/>
    <dgm:cxn modelId="{7054B562-284F-48AB-88D8-1C55D03A7B1C}" type="presOf" srcId="{813A438B-FA23-497C-9C32-53F862A84B1F}" destId="{12B9624C-9137-491E-8A50-293F2C419DA3}" srcOrd="0" destOrd="0" presId="urn:microsoft.com/office/officeart/2005/8/layout/chevron2"/>
    <dgm:cxn modelId="{FEC60BFA-5959-42D4-88B3-4B4AF8A38ECF}" type="presOf" srcId="{3B1296BD-CC59-4C73-B1D3-10FAB55519F3}" destId="{3C349F88-5943-4205-A287-0EB718F5D0BC}" srcOrd="0" destOrd="0" presId="urn:microsoft.com/office/officeart/2005/8/layout/chevron2"/>
    <dgm:cxn modelId="{97C0D762-8557-43BE-AE91-E217194F357E}" srcId="{19DFCB48-426C-496D-96E4-61FB08115CC1}" destId="{7E06F888-EB39-42A0-A899-C654F31467ED}" srcOrd="0" destOrd="0" parTransId="{85A45D8F-01E0-4D35-96FA-FD8B81176720}" sibTransId="{3636BA01-BA3F-40B2-AE4F-3FAE0A82061B}"/>
    <dgm:cxn modelId="{141F82CA-ED60-4B6F-9A41-87279A4BB663}" srcId="{7E06F888-EB39-42A0-A899-C654F31467ED}" destId="{7E0E3C84-67E4-43A8-B1B6-4E9B50F6768D}" srcOrd="0" destOrd="0" parTransId="{1F0C71C2-F1D9-4F99-B1EA-DFEAEAD86351}" sibTransId="{67FB570B-F6F9-4B9C-B397-2250D47ED39B}"/>
    <dgm:cxn modelId="{46D9D739-7AEA-47EF-A849-05E1CA1CE0BD}" type="presOf" srcId="{19DFCB48-426C-496D-96E4-61FB08115CC1}" destId="{14C847FD-6D24-4C9A-819B-2AF68B670735}" srcOrd="0" destOrd="0" presId="urn:microsoft.com/office/officeart/2005/8/layout/chevron2"/>
    <dgm:cxn modelId="{6BE5B6DF-B6EB-4874-958E-B0BC0B2BF8D4}" srcId="{10395647-6329-49BD-ADF1-3873AB85ED54}" destId="{6A65170C-3518-47E4-B512-AAE5EDB0B503}" srcOrd="0" destOrd="0" parTransId="{CB9242FE-356A-445D-B4F9-318626BA334A}" sibTransId="{3294AE8A-A757-48EC-8EF2-ABA0D115CB67}"/>
    <dgm:cxn modelId="{0315EFF2-6285-4336-8307-81EB29649C92}" srcId="{19DFCB48-426C-496D-96E4-61FB08115CC1}" destId="{813A438B-FA23-497C-9C32-53F862A84B1F}" srcOrd="1" destOrd="0" parTransId="{533EF98B-46A5-41B8-B9F6-5D997B2ECE9C}" sibTransId="{B78E7DAF-0F0D-4254-A942-74B5506AADD1}"/>
    <dgm:cxn modelId="{8B14470A-C8B7-4FF4-B2F1-58E2A01D8229}" srcId="{19DFCB48-426C-496D-96E4-61FB08115CC1}" destId="{3B1296BD-CC59-4C73-B1D3-10FAB55519F3}" srcOrd="2" destOrd="0" parTransId="{885F53F7-2CD5-46F1-8A58-E92679600F5D}" sibTransId="{6435FAF4-367A-4509-94E3-A3BF0470FDD2}"/>
    <dgm:cxn modelId="{B7D3B7F1-954D-4CB6-A0CA-7CE7E73EBE29}" srcId="{19DFCB48-426C-496D-96E4-61FB08115CC1}" destId="{10395647-6329-49BD-ADF1-3873AB85ED54}" srcOrd="4" destOrd="0" parTransId="{87D0CA86-4684-45F2-8FF9-6CEC8C59ACB1}" sibTransId="{1814E8B6-88CA-4A25-BB17-8F028ACD3871}"/>
    <dgm:cxn modelId="{1F86602C-E011-433F-9ABF-914CAB5D404C}" srcId="{19DFCB48-426C-496D-96E4-61FB08115CC1}" destId="{DCA813C8-E84D-451A-8A98-851708CF53A2}" srcOrd="3" destOrd="0" parTransId="{DFDB2361-0866-4FC5-A883-C86D72F21E7C}" sibTransId="{77F6012A-9764-49E4-9193-2B7090601DAE}"/>
    <dgm:cxn modelId="{D2FF5A44-F9BA-4572-836C-39F4CF9803E3}" type="presOf" srcId="{7E06F888-EB39-42A0-A899-C654F31467ED}" destId="{8C150724-FA62-4633-A45F-09F3D269F1BA}" srcOrd="0" destOrd="0" presId="urn:microsoft.com/office/officeart/2005/8/layout/chevron2"/>
    <dgm:cxn modelId="{4A925D3C-608B-4567-B31A-FB784A88E3CA}" srcId="{813A438B-FA23-497C-9C32-53F862A84B1F}" destId="{10C1607E-2725-4E6F-A76F-977A3925D6A7}" srcOrd="0" destOrd="0" parTransId="{A877A325-2691-4E9E-B197-0BC206809716}" sibTransId="{004E6CC6-51E4-4A3A-A8C5-C74FEF11DFA6}"/>
    <dgm:cxn modelId="{CE99080F-F4D5-4C80-A151-8A46E4D1A096}" type="presOf" srcId="{10395647-6329-49BD-ADF1-3873AB85ED54}" destId="{EF4A8B1F-ED95-4852-B0B0-77A8201BE1DB}" srcOrd="0" destOrd="0" presId="urn:microsoft.com/office/officeart/2005/8/layout/chevron2"/>
    <dgm:cxn modelId="{368A20FA-47D4-45D0-A2B6-4B56DF2B5F23}" type="presOf" srcId="{10C1607E-2725-4E6F-A76F-977A3925D6A7}" destId="{853C4B63-427F-4779-B703-FEEFF7576563}" srcOrd="0" destOrd="0" presId="urn:microsoft.com/office/officeart/2005/8/layout/chevron2"/>
    <dgm:cxn modelId="{9944F1D8-B6AE-43B5-B81D-A81615FE164C}" type="presOf" srcId="{D8B71BE5-E2D7-4805-B399-D876C3FC48F0}" destId="{985EA7EF-C3A3-472A-B56C-A12AAE5608CA}" srcOrd="0" destOrd="0" presId="urn:microsoft.com/office/officeart/2005/8/layout/chevron2"/>
    <dgm:cxn modelId="{F21158E0-26CD-4003-8EDF-F8D4CE698548}" srcId="{DCA813C8-E84D-451A-8A98-851708CF53A2}" destId="{2C0AB4DA-7452-46E5-80A4-8D933E799829}" srcOrd="0" destOrd="0" parTransId="{8A0DCB25-18FE-4275-AE07-8DCAAC2784C3}" sibTransId="{6C30C673-3818-4447-B180-8E4310B06285}"/>
    <dgm:cxn modelId="{72B34400-5016-4C11-B6C7-1A4C2BF7A2D2}" type="presOf" srcId="{DCA813C8-E84D-451A-8A98-851708CF53A2}" destId="{7089C17A-6A4C-468F-8F12-27E892D6F93A}" srcOrd="0" destOrd="0" presId="urn:microsoft.com/office/officeart/2005/8/layout/chevron2"/>
    <dgm:cxn modelId="{7A76FCBC-296D-4671-B277-D09E3B87F993}" type="presOf" srcId="{2C0AB4DA-7452-46E5-80A4-8D933E799829}" destId="{70193414-35A1-4BA8-B7F2-B3E06E49FBB8}" srcOrd="0" destOrd="0" presId="urn:microsoft.com/office/officeart/2005/8/layout/chevron2"/>
    <dgm:cxn modelId="{6906820D-2EEE-4179-8FC9-B4F165F24F33}" type="presOf" srcId="{7E0E3C84-67E4-43A8-B1B6-4E9B50F6768D}" destId="{08E9C0F5-2F84-4167-8AA8-089548CD41FA}" srcOrd="0" destOrd="0" presId="urn:microsoft.com/office/officeart/2005/8/layout/chevron2"/>
    <dgm:cxn modelId="{18799722-34BB-4332-8C38-EC97BA65A714}" type="presParOf" srcId="{14C847FD-6D24-4C9A-819B-2AF68B670735}" destId="{17B13D79-AE78-4A2D-83B0-2B95AF84F71B}" srcOrd="0" destOrd="0" presId="urn:microsoft.com/office/officeart/2005/8/layout/chevron2"/>
    <dgm:cxn modelId="{D0459E51-1CCB-4F48-97CA-81F2908E9EA9}" type="presParOf" srcId="{17B13D79-AE78-4A2D-83B0-2B95AF84F71B}" destId="{8C150724-FA62-4633-A45F-09F3D269F1BA}" srcOrd="0" destOrd="0" presId="urn:microsoft.com/office/officeart/2005/8/layout/chevron2"/>
    <dgm:cxn modelId="{6CA0E598-A4CD-4883-8F7E-76E46D77B03A}" type="presParOf" srcId="{17B13D79-AE78-4A2D-83B0-2B95AF84F71B}" destId="{08E9C0F5-2F84-4167-8AA8-089548CD41FA}" srcOrd="1" destOrd="0" presId="urn:microsoft.com/office/officeart/2005/8/layout/chevron2"/>
    <dgm:cxn modelId="{9B2C5BE2-EF9C-4C27-B0EB-2C85E838BEFD}" type="presParOf" srcId="{14C847FD-6D24-4C9A-819B-2AF68B670735}" destId="{2A75E375-83B2-4A3A-8159-6736B5F9DA17}" srcOrd="1" destOrd="0" presId="urn:microsoft.com/office/officeart/2005/8/layout/chevron2"/>
    <dgm:cxn modelId="{96B637D9-0E3E-40D6-A451-323D1A54252C}" type="presParOf" srcId="{14C847FD-6D24-4C9A-819B-2AF68B670735}" destId="{17676A1D-1693-488C-997A-367FC1F56782}" srcOrd="2" destOrd="0" presId="urn:microsoft.com/office/officeart/2005/8/layout/chevron2"/>
    <dgm:cxn modelId="{B5EF10EB-489F-49F3-BC7D-AFD12A2E8E3D}" type="presParOf" srcId="{17676A1D-1693-488C-997A-367FC1F56782}" destId="{12B9624C-9137-491E-8A50-293F2C419DA3}" srcOrd="0" destOrd="0" presId="urn:microsoft.com/office/officeart/2005/8/layout/chevron2"/>
    <dgm:cxn modelId="{432A1FA9-9A73-469D-87EA-75485725BF00}" type="presParOf" srcId="{17676A1D-1693-488C-997A-367FC1F56782}" destId="{853C4B63-427F-4779-B703-FEEFF7576563}" srcOrd="1" destOrd="0" presId="urn:microsoft.com/office/officeart/2005/8/layout/chevron2"/>
    <dgm:cxn modelId="{339A03B5-1F35-425D-889D-CD6F58D73EC9}" type="presParOf" srcId="{14C847FD-6D24-4C9A-819B-2AF68B670735}" destId="{4B49BDC3-341C-43FD-852A-C16CAD25FAF5}" srcOrd="3" destOrd="0" presId="urn:microsoft.com/office/officeart/2005/8/layout/chevron2"/>
    <dgm:cxn modelId="{B91C0A88-8E79-4B27-9C60-CA03BEF82A9F}" type="presParOf" srcId="{14C847FD-6D24-4C9A-819B-2AF68B670735}" destId="{0F5699E8-8F91-4211-A9AC-3C0A858625EE}" srcOrd="4" destOrd="0" presId="urn:microsoft.com/office/officeart/2005/8/layout/chevron2"/>
    <dgm:cxn modelId="{3B695474-0F67-4B1F-A33E-2685085F92F9}" type="presParOf" srcId="{0F5699E8-8F91-4211-A9AC-3C0A858625EE}" destId="{3C349F88-5943-4205-A287-0EB718F5D0BC}" srcOrd="0" destOrd="0" presId="urn:microsoft.com/office/officeart/2005/8/layout/chevron2"/>
    <dgm:cxn modelId="{35FF5FEB-E82B-4582-9090-8B1F5D50C3D3}" type="presParOf" srcId="{0F5699E8-8F91-4211-A9AC-3C0A858625EE}" destId="{985EA7EF-C3A3-472A-B56C-A12AAE5608CA}" srcOrd="1" destOrd="0" presId="urn:microsoft.com/office/officeart/2005/8/layout/chevron2"/>
    <dgm:cxn modelId="{A8746430-83E6-41D7-8D36-D2277C9417EC}" type="presParOf" srcId="{14C847FD-6D24-4C9A-819B-2AF68B670735}" destId="{2DA118F5-4B3E-4404-8E9C-EF5EA91C4A9A}" srcOrd="5" destOrd="0" presId="urn:microsoft.com/office/officeart/2005/8/layout/chevron2"/>
    <dgm:cxn modelId="{483560E8-7706-42F0-B29B-589C759EC642}" type="presParOf" srcId="{14C847FD-6D24-4C9A-819B-2AF68B670735}" destId="{FAF8B72A-7479-4236-BBBA-38592D833C9B}" srcOrd="6" destOrd="0" presId="urn:microsoft.com/office/officeart/2005/8/layout/chevron2"/>
    <dgm:cxn modelId="{D0CFD90D-C8FA-49A7-8DFD-7356AD3B4C89}" type="presParOf" srcId="{FAF8B72A-7479-4236-BBBA-38592D833C9B}" destId="{7089C17A-6A4C-468F-8F12-27E892D6F93A}" srcOrd="0" destOrd="0" presId="urn:microsoft.com/office/officeart/2005/8/layout/chevron2"/>
    <dgm:cxn modelId="{9D43D08A-7AE6-40BB-A2E4-EE0F7167B9E5}" type="presParOf" srcId="{FAF8B72A-7479-4236-BBBA-38592D833C9B}" destId="{70193414-35A1-4BA8-B7F2-B3E06E49FBB8}" srcOrd="1" destOrd="0" presId="urn:microsoft.com/office/officeart/2005/8/layout/chevron2"/>
    <dgm:cxn modelId="{716FC14A-FCDE-42EE-979C-C26F38029792}" type="presParOf" srcId="{14C847FD-6D24-4C9A-819B-2AF68B670735}" destId="{11D71857-E7CF-4223-ADD0-BC337949A8D9}" srcOrd="7" destOrd="0" presId="urn:microsoft.com/office/officeart/2005/8/layout/chevron2"/>
    <dgm:cxn modelId="{C579DD3C-6567-439D-8538-F6282FCFB059}" type="presParOf" srcId="{14C847FD-6D24-4C9A-819B-2AF68B670735}" destId="{1D156BA7-1E2C-4CF0-A6F2-70D9BF714A4C}" srcOrd="8" destOrd="0" presId="urn:microsoft.com/office/officeart/2005/8/layout/chevron2"/>
    <dgm:cxn modelId="{177E6702-F552-4AE4-8E00-30B10BAFBE4A}" type="presParOf" srcId="{1D156BA7-1E2C-4CF0-A6F2-70D9BF714A4C}" destId="{EF4A8B1F-ED95-4852-B0B0-77A8201BE1DB}" srcOrd="0" destOrd="0" presId="urn:microsoft.com/office/officeart/2005/8/layout/chevron2"/>
    <dgm:cxn modelId="{A35466EB-BD00-4F77-BC3B-239EDA83B5F7}" type="presParOf" srcId="{1D156BA7-1E2C-4CF0-A6F2-70D9BF714A4C}" destId="{BD856E18-8C99-4EE8-B9DE-C68A06972819}"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6720B0-CEEC-46EE-A982-19852EF3AEF5}">
      <dsp:nvSpPr>
        <dsp:cNvPr id="0" name=""/>
        <dsp:cNvSpPr/>
      </dsp:nvSpPr>
      <dsp:spPr>
        <a:xfrm>
          <a:off x="7835" y="402289"/>
          <a:ext cx="2342033" cy="1405220"/>
        </a:xfrm>
        <a:prstGeom prst="roundRect">
          <a:avLst>
            <a:gd name="adj" fmla="val 10000"/>
          </a:avLst>
        </a:prstGeom>
        <a:solidFill>
          <a:srgbClr val="FFFF00"/>
        </a:solidFill>
        <a:ln w="38100" cap="flat" cmpd="sng" algn="ctr">
          <a:solidFill>
            <a:srgbClr val="0000CC"/>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US" sz="2700" kern="1200" dirty="0" smtClean="0"/>
            <a:t>Identify interests and preferences</a:t>
          </a:r>
          <a:endParaRPr lang="en-US" sz="2700" kern="1200" dirty="0"/>
        </a:p>
      </dsp:txBody>
      <dsp:txXfrm>
        <a:off x="48992" y="443446"/>
        <a:ext cx="2259719" cy="1322906"/>
      </dsp:txXfrm>
    </dsp:sp>
    <dsp:sp modelId="{54C464AE-5367-4B56-8277-135782C9FA20}">
      <dsp:nvSpPr>
        <dsp:cNvPr id="0" name=""/>
        <dsp:cNvSpPr/>
      </dsp:nvSpPr>
      <dsp:spPr>
        <a:xfrm>
          <a:off x="2584072" y="814487"/>
          <a:ext cx="496511" cy="580824"/>
        </a:xfrm>
        <a:prstGeom prst="rightArrow">
          <a:avLst>
            <a:gd name="adj1" fmla="val 60000"/>
            <a:gd name="adj2" fmla="val 50000"/>
          </a:avLst>
        </a:prstGeom>
        <a:solidFill>
          <a:srgbClr val="FFFF99"/>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n-US" sz="2100" kern="1200"/>
        </a:p>
      </dsp:txBody>
      <dsp:txXfrm>
        <a:off x="2584072" y="930652"/>
        <a:ext cx="347558" cy="348494"/>
      </dsp:txXfrm>
    </dsp:sp>
    <dsp:sp modelId="{194AF259-D603-4D6F-9FD5-53A2C712D973}">
      <dsp:nvSpPr>
        <dsp:cNvPr id="0" name=""/>
        <dsp:cNvSpPr/>
      </dsp:nvSpPr>
      <dsp:spPr>
        <a:xfrm>
          <a:off x="3286683" y="402289"/>
          <a:ext cx="2342033" cy="1405220"/>
        </a:xfrm>
        <a:prstGeom prst="roundRect">
          <a:avLst>
            <a:gd name="adj" fmla="val 10000"/>
          </a:avLst>
        </a:prstGeom>
        <a:solidFill>
          <a:srgbClr val="CCCCFF"/>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US" sz="2700" kern="1200" dirty="0" smtClean="0"/>
            <a:t>Set post- secondary goals</a:t>
          </a:r>
          <a:endParaRPr lang="en-US" sz="2700" kern="1200" dirty="0"/>
        </a:p>
      </dsp:txBody>
      <dsp:txXfrm>
        <a:off x="3327840" y="443446"/>
        <a:ext cx="2259719" cy="1322906"/>
      </dsp:txXfrm>
    </dsp:sp>
    <dsp:sp modelId="{2D0B1444-B47C-4DB3-9D9C-AC96207BAC9D}">
      <dsp:nvSpPr>
        <dsp:cNvPr id="0" name=""/>
        <dsp:cNvSpPr/>
      </dsp:nvSpPr>
      <dsp:spPr>
        <a:xfrm>
          <a:off x="5862920" y="814487"/>
          <a:ext cx="496511" cy="580824"/>
        </a:xfrm>
        <a:prstGeom prst="rightArrow">
          <a:avLst>
            <a:gd name="adj1" fmla="val 60000"/>
            <a:gd name="adj2" fmla="val 50000"/>
          </a:avLst>
        </a:prstGeom>
        <a:solidFill>
          <a:srgbClr val="FFFF99"/>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n-US" sz="2100" kern="1200"/>
        </a:p>
      </dsp:txBody>
      <dsp:txXfrm>
        <a:off x="5862920" y="930652"/>
        <a:ext cx="347558" cy="348494"/>
      </dsp:txXfrm>
    </dsp:sp>
    <dsp:sp modelId="{650058EE-C019-4CBD-A2A4-18ED1EDA198F}">
      <dsp:nvSpPr>
        <dsp:cNvPr id="0" name=""/>
        <dsp:cNvSpPr/>
      </dsp:nvSpPr>
      <dsp:spPr>
        <a:xfrm>
          <a:off x="6565530" y="402289"/>
          <a:ext cx="2342033" cy="1405220"/>
        </a:xfrm>
        <a:prstGeom prst="roundRect">
          <a:avLst>
            <a:gd name="adj" fmla="val 10000"/>
          </a:avLst>
        </a:prstGeom>
        <a:solidFill>
          <a:srgbClr val="CCCCFF"/>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US" sz="2700" kern="1200" dirty="0" smtClean="0"/>
            <a:t>Further assess aptitudes, abilities, skills</a:t>
          </a:r>
          <a:endParaRPr lang="en-US" sz="2700" kern="1200" dirty="0"/>
        </a:p>
      </dsp:txBody>
      <dsp:txXfrm>
        <a:off x="6606687" y="443446"/>
        <a:ext cx="2259719" cy="132290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F75489-223A-476F-B1BD-81FDF96C8C5F}">
      <dsp:nvSpPr>
        <dsp:cNvPr id="0" name=""/>
        <dsp:cNvSpPr/>
      </dsp:nvSpPr>
      <dsp:spPr>
        <a:xfrm>
          <a:off x="2395" y="1236642"/>
          <a:ext cx="2282157" cy="1528129"/>
        </a:xfrm>
        <a:prstGeom prst="roundRect">
          <a:avLst>
            <a:gd name="adj" fmla="val 10000"/>
          </a:avLst>
        </a:prstGeom>
        <a:solidFill>
          <a:srgbClr val="CCCCFF"/>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smtClean="0"/>
            <a:t>Identify interests and preferences</a:t>
          </a:r>
          <a:endParaRPr lang="en-US" sz="2700" kern="1200" dirty="0"/>
        </a:p>
      </dsp:txBody>
      <dsp:txXfrm>
        <a:off x="47152" y="1281399"/>
        <a:ext cx="2192643" cy="1438615"/>
      </dsp:txXfrm>
    </dsp:sp>
    <dsp:sp modelId="{C2FCD09E-7643-41C5-8EB3-C5A2C72E863F}">
      <dsp:nvSpPr>
        <dsp:cNvPr id="0" name=""/>
        <dsp:cNvSpPr/>
      </dsp:nvSpPr>
      <dsp:spPr>
        <a:xfrm rot="19782">
          <a:off x="2510051" y="1733299"/>
          <a:ext cx="478073" cy="553293"/>
        </a:xfrm>
        <a:prstGeom prst="rightArrow">
          <a:avLst>
            <a:gd name="adj1" fmla="val 60000"/>
            <a:gd name="adj2" fmla="val 50000"/>
          </a:avLst>
        </a:prstGeom>
        <a:solidFill>
          <a:srgbClr val="FFFF99"/>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endParaRPr lang="en-US" sz="2500" kern="1200"/>
        </a:p>
      </dsp:txBody>
      <dsp:txXfrm>
        <a:off x="2510052" y="1843545"/>
        <a:ext cx="334651" cy="331975"/>
      </dsp:txXfrm>
    </dsp:sp>
    <dsp:sp modelId="{B258357C-7022-46A3-AC9B-6FC936E81480}">
      <dsp:nvSpPr>
        <dsp:cNvPr id="0" name=""/>
        <dsp:cNvSpPr/>
      </dsp:nvSpPr>
      <dsp:spPr>
        <a:xfrm>
          <a:off x="3186563" y="1232773"/>
          <a:ext cx="2375994" cy="1573053"/>
        </a:xfrm>
        <a:prstGeom prst="roundRect">
          <a:avLst>
            <a:gd name="adj" fmla="val 10000"/>
          </a:avLst>
        </a:prstGeom>
        <a:solidFill>
          <a:srgbClr val="FFFF00"/>
        </a:solidFill>
        <a:ln w="5715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smtClean="0"/>
            <a:t>Set post- secondary goals</a:t>
          </a:r>
          <a:endParaRPr lang="en-US" sz="2700" kern="1200" dirty="0"/>
        </a:p>
      </dsp:txBody>
      <dsp:txXfrm>
        <a:off x="3232636" y="1278846"/>
        <a:ext cx="2283848" cy="1480907"/>
      </dsp:txXfrm>
    </dsp:sp>
    <dsp:sp modelId="{F7EFB2D1-1EF8-45B8-8B0A-ED8FB7898BE6}">
      <dsp:nvSpPr>
        <dsp:cNvPr id="0" name=""/>
        <dsp:cNvSpPr/>
      </dsp:nvSpPr>
      <dsp:spPr>
        <a:xfrm>
          <a:off x="5785660" y="1742653"/>
          <a:ext cx="472976" cy="553293"/>
        </a:xfrm>
        <a:prstGeom prst="rightArrow">
          <a:avLst>
            <a:gd name="adj1" fmla="val 60000"/>
            <a:gd name="adj2" fmla="val 50000"/>
          </a:avLst>
        </a:prstGeom>
        <a:solidFill>
          <a:srgbClr val="FFFF99"/>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endParaRPr lang="en-US" sz="2500" kern="1200"/>
        </a:p>
      </dsp:txBody>
      <dsp:txXfrm>
        <a:off x="5785660" y="1853312"/>
        <a:ext cx="331083" cy="331975"/>
      </dsp:txXfrm>
    </dsp:sp>
    <dsp:sp modelId="{0E7C1E10-3340-4A6B-A2C5-5FAB2D7106F2}">
      <dsp:nvSpPr>
        <dsp:cNvPr id="0" name=""/>
        <dsp:cNvSpPr/>
      </dsp:nvSpPr>
      <dsp:spPr>
        <a:xfrm>
          <a:off x="6454966" y="1277704"/>
          <a:ext cx="2448435" cy="1483191"/>
        </a:xfrm>
        <a:prstGeom prst="roundRect">
          <a:avLst>
            <a:gd name="adj" fmla="val 10000"/>
          </a:avLst>
        </a:prstGeom>
        <a:solidFill>
          <a:srgbClr val="CCCCFF"/>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smtClean="0"/>
            <a:t>Further assess aptitudes, abilities, skills</a:t>
          </a:r>
          <a:endParaRPr lang="en-US" sz="2700" kern="1200" dirty="0"/>
        </a:p>
      </dsp:txBody>
      <dsp:txXfrm>
        <a:off x="6498407" y="1321145"/>
        <a:ext cx="2361553" cy="139630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5C6AB5-E5DA-4C3F-9B23-410AE1112F9D}">
      <dsp:nvSpPr>
        <dsp:cNvPr id="0" name=""/>
        <dsp:cNvSpPr/>
      </dsp:nvSpPr>
      <dsp:spPr>
        <a:xfrm>
          <a:off x="1682" y="1499641"/>
          <a:ext cx="2370066" cy="1648917"/>
        </a:xfrm>
        <a:prstGeom prst="roundRect">
          <a:avLst>
            <a:gd name="adj" fmla="val 10000"/>
          </a:avLst>
        </a:prstGeom>
        <a:solidFill>
          <a:srgbClr val="CCCCFF"/>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smtClean="0"/>
            <a:t>Identify interests and preferences</a:t>
          </a:r>
          <a:endParaRPr lang="en-US" sz="2600" kern="1200" dirty="0"/>
        </a:p>
      </dsp:txBody>
      <dsp:txXfrm>
        <a:off x="49977" y="1547936"/>
        <a:ext cx="2273476" cy="1552327"/>
      </dsp:txXfrm>
    </dsp:sp>
    <dsp:sp modelId="{6508F9C9-8D04-477C-B030-4E22B152A64D}">
      <dsp:nvSpPr>
        <dsp:cNvPr id="0" name=""/>
        <dsp:cNvSpPr/>
      </dsp:nvSpPr>
      <dsp:spPr>
        <a:xfrm>
          <a:off x="2586363" y="2057978"/>
          <a:ext cx="454981" cy="532242"/>
        </a:xfrm>
        <a:prstGeom prst="rightArrow">
          <a:avLst>
            <a:gd name="adj1" fmla="val 60000"/>
            <a:gd name="adj2" fmla="val 50000"/>
          </a:avLst>
        </a:prstGeom>
        <a:solidFill>
          <a:srgbClr val="FFFF99"/>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US" sz="2000" kern="1200"/>
        </a:p>
      </dsp:txBody>
      <dsp:txXfrm>
        <a:off x="2586363" y="2164426"/>
        <a:ext cx="318487" cy="319346"/>
      </dsp:txXfrm>
    </dsp:sp>
    <dsp:sp modelId="{2BF6F9EC-7DC2-4E36-9C16-F823A5623E24}">
      <dsp:nvSpPr>
        <dsp:cNvPr id="0" name=""/>
        <dsp:cNvSpPr/>
      </dsp:nvSpPr>
      <dsp:spPr>
        <a:xfrm>
          <a:off x="3230205" y="1555192"/>
          <a:ext cx="2334290" cy="1537815"/>
        </a:xfrm>
        <a:prstGeom prst="roundRect">
          <a:avLst>
            <a:gd name="adj" fmla="val 10000"/>
          </a:avLst>
        </a:prstGeom>
        <a:solidFill>
          <a:srgbClr val="CCCCFF"/>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kern="1200" dirty="0" smtClean="0"/>
            <a:t>Set post-secondary goals</a:t>
          </a:r>
          <a:endParaRPr lang="en-US" sz="2500" kern="1200" dirty="0"/>
        </a:p>
      </dsp:txBody>
      <dsp:txXfrm>
        <a:off x="3275246" y="1600233"/>
        <a:ext cx="2244208" cy="1447733"/>
      </dsp:txXfrm>
    </dsp:sp>
    <dsp:sp modelId="{B64C666F-541E-43B3-A29A-37A34B0CF8A1}">
      <dsp:nvSpPr>
        <dsp:cNvPr id="0" name=""/>
        <dsp:cNvSpPr/>
      </dsp:nvSpPr>
      <dsp:spPr>
        <a:xfrm>
          <a:off x="5779109" y="2057978"/>
          <a:ext cx="454981" cy="532242"/>
        </a:xfrm>
        <a:prstGeom prst="rightArrow">
          <a:avLst>
            <a:gd name="adj1" fmla="val 60000"/>
            <a:gd name="adj2" fmla="val 50000"/>
          </a:avLst>
        </a:prstGeom>
        <a:solidFill>
          <a:srgbClr val="FFFF99"/>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US" sz="2000" kern="1200"/>
        </a:p>
      </dsp:txBody>
      <dsp:txXfrm>
        <a:off x="5779109" y="2164426"/>
        <a:ext cx="318487" cy="319346"/>
      </dsp:txXfrm>
    </dsp:sp>
    <dsp:sp modelId="{3612A8AF-36D7-4029-B1C9-D616DD985E05}">
      <dsp:nvSpPr>
        <dsp:cNvPr id="0" name=""/>
        <dsp:cNvSpPr/>
      </dsp:nvSpPr>
      <dsp:spPr>
        <a:xfrm>
          <a:off x="6422951" y="1523998"/>
          <a:ext cx="2490765" cy="1600203"/>
        </a:xfrm>
        <a:prstGeom prst="roundRect">
          <a:avLst>
            <a:gd name="adj" fmla="val 10000"/>
          </a:avLst>
        </a:prstGeom>
        <a:solidFill>
          <a:srgbClr val="FFFF00"/>
        </a:solidFill>
        <a:ln w="5715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kern="1200" dirty="0" smtClean="0"/>
            <a:t>Further assess aptitudes, abilities, skills</a:t>
          </a:r>
          <a:endParaRPr lang="en-US" sz="2500" kern="1200" dirty="0"/>
        </a:p>
      </dsp:txBody>
      <dsp:txXfrm>
        <a:off x="6469819" y="1570866"/>
        <a:ext cx="2397029" cy="150646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DBE7FC-C422-4C0E-BD99-B3766623FDAA}">
      <dsp:nvSpPr>
        <dsp:cNvPr id="0" name=""/>
        <dsp:cNvSpPr/>
      </dsp:nvSpPr>
      <dsp:spPr>
        <a:xfrm rot="5400000">
          <a:off x="-176135" y="178176"/>
          <a:ext cx="1174235" cy="821964"/>
        </a:xfrm>
        <a:prstGeom prst="chevron">
          <a:avLst/>
        </a:prstGeom>
        <a:solidFill>
          <a:srgbClr val="C00000"/>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1" kern="1200" dirty="0" smtClean="0"/>
            <a:t>PLAAFP</a:t>
          </a:r>
          <a:endParaRPr lang="en-US" sz="1100" b="1" kern="1200" dirty="0"/>
        </a:p>
      </dsp:txBody>
      <dsp:txXfrm rot="-5400000">
        <a:off x="1" y="413022"/>
        <a:ext cx="821964" cy="352271"/>
      </dsp:txXfrm>
    </dsp:sp>
    <dsp:sp modelId="{ABF03608-E367-4FCD-8448-1D14509CA36B}">
      <dsp:nvSpPr>
        <dsp:cNvPr id="0" name=""/>
        <dsp:cNvSpPr/>
      </dsp:nvSpPr>
      <dsp:spPr>
        <a:xfrm rot="5400000">
          <a:off x="4182256" y="-3358250"/>
          <a:ext cx="763252" cy="748383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n-US" sz="2200" kern="1200" dirty="0" smtClean="0"/>
            <a:t>Present Levels of Academic Achievement and Functional Performance :  Baseline information that gives a starting point.</a:t>
          </a:r>
          <a:endParaRPr lang="en-US" sz="2200" kern="1200" dirty="0"/>
        </a:p>
      </dsp:txBody>
      <dsp:txXfrm rot="-5400000">
        <a:off x="821965" y="39300"/>
        <a:ext cx="7446577" cy="688734"/>
      </dsp:txXfrm>
    </dsp:sp>
    <dsp:sp modelId="{288ABBFF-1E34-4D2A-B2D0-88D6BE013562}">
      <dsp:nvSpPr>
        <dsp:cNvPr id="0" name=""/>
        <dsp:cNvSpPr/>
      </dsp:nvSpPr>
      <dsp:spPr>
        <a:xfrm rot="5400000">
          <a:off x="-176135" y="1236146"/>
          <a:ext cx="1174235" cy="821964"/>
        </a:xfrm>
        <a:prstGeom prst="chevron">
          <a:avLst/>
        </a:prstGeom>
        <a:solidFill>
          <a:srgbClr val="669900"/>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dirty="0" smtClean="0"/>
            <a:t>Needs</a:t>
          </a:r>
          <a:endParaRPr lang="en-US" sz="1100" b="1" kern="1200" dirty="0"/>
        </a:p>
      </dsp:txBody>
      <dsp:txXfrm rot="-5400000">
        <a:off x="1" y="1470992"/>
        <a:ext cx="821964" cy="352271"/>
      </dsp:txXfrm>
    </dsp:sp>
    <dsp:sp modelId="{803F5356-B81B-4209-8A97-740AD96A705C}">
      <dsp:nvSpPr>
        <dsp:cNvPr id="0" name=""/>
        <dsp:cNvSpPr/>
      </dsp:nvSpPr>
      <dsp:spPr>
        <a:xfrm rot="5400000">
          <a:off x="4182256" y="-2300280"/>
          <a:ext cx="763252" cy="748383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n-US" sz="2200" kern="1200" dirty="0" smtClean="0"/>
            <a:t>Needs:  Areas of need that must be addressed in the IEP</a:t>
          </a:r>
          <a:endParaRPr lang="en-US" sz="2200" i="1" kern="1200" dirty="0"/>
        </a:p>
      </dsp:txBody>
      <dsp:txXfrm rot="-5400000">
        <a:off x="821965" y="1097270"/>
        <a:ext cx="7446577" cy="688734"/>
      </dsp:txXfrm>
    </dsp:sp>
    <dsp:sp modelId="{9F56DBE6-D63A-4998-B428-836FE5059739}">
      <dsp:nvSpPr>
        <dsp:cNvPr id="0" name=""/>
        <dsp:cNvSpPr/>
      </dsp:nvSpPr>
      <dsp:spPr>
        <a:xfrm rot="5400000">
          <a:off x="-176135" y="2294117"/>
          <a:ext cx="1174235" cy="821964"/>
        </a:xfrm>
        <a:prstGeom prst="chevron">
          <a:avLst/>
        </a:prstGeom>
        <a:solidFill>
          <a:srgbClr val="9900CC"/>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dirty="0" smtClean="0"/>
            <a:t>Grid</a:t>
          </a:r>
          <a:endParaRPr lang="en-US" sz="1100" b="1" kern="1200" dirty="0"/>
        </a:p>
      </dsp:txBody>
      <dsp:txXfrm rot="-5400000">
        <a:off x="1" y="2528963"/>
        <a:ext cx="821964" cy="352271"/>
      </dsp:txXfrm>
    </dsp:sp>
    <dsp:sp modelId="{E7840639-2C35-41D1-8A2A-A0F211D85B94}">
      <dsp:nvSpPr>
        <dsp:cNvPr id="0" name=""/>
        <dsp:cNvSpPr/>
      </dsp:nvSpPr>
      <dsp:spPr>
        <a:xfrm rot="5400000">
          <a:off x="4182256" y="-1242309"/>
          <a:ext cx="763252" cy="748383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n-US" sz="2200" kern="1200" dirty="0" smtClean="0"/>
            <a:t>Grid:  Services or Activities listed in the Transition Grid that will help the student to achieve his/her post-secondary goals</a:t>
          </a:r>
          <a:endParaRPr lang="en-US" sz="2200" kern="1200" dirty="0"/>
        </a:p>
      </dsp:txBody>
      <dsp:txXfrm rot="-5400000">
        <a:off x="821965" y="2155241"/>
        <a:ext cx="7446577" cy="688734"/>
      </dsp:txXfrm>
    </dsp:sp>
    <dsp:sp modelId="{C0CD997A-58F3-49F7-9DC1-4825E6EFB4F4}">
      <dsp:nvSpPr>
        <dsp:cNvPr id="0" name=""/>
        <dsp:cNvSpPr/>
      </dsp:nvSpPr>
      <dsp:spPr>
        <a:xfrm rot="5400000">
          <a:off x="-176135" y="3352088"/>
          <a:ext cx="1174235" cy="821964"/>
        </a:xfrm>
        <a:prstGeom prst="chevron">
          <a:avLst/>
        </a:prstGeom>
        <a:solidFill>
          <a:srgbClr val="0099FF"/>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dirty="0" smtClean="0"/>
            <a:t>MAGs</a:t>
          </a:r>
          <a:endParaRPr lang="en-US" sz="2000" b="1" kern="1200" dirty="0"/>
        </a:p>
      </dsp:txBody>
      <dsp:txXfrm rot="-5400000">
        <a:off x="1" y="3586934"/>
        <a:ext cx="821964" cy="352271"/>
      </dsp:txXfrm>
    </dsp:sp>
    <dsp:sp modelId="{9D935A50-BEDD-4BA4-84DD-7F375B8F4CCA}">
      <dsp:nvSpPr>
        <dsp:cNvPr id="0" name=""/>
        <dsp:cNvSpPr/>
      </dsp:nvSpPr>
      <dsp:spPr>
        <a:xfrm rot="5400000">
          <a:off x="4182256" y="-184338"/>
          <a:ext cx="763252" cy="748383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n-US" sz="2200" kern="1200" dirty="0" smtClean="0"/>
            <a:t>Measurable Annual Goals:  Specific areas of skill deficits that will be targeted for instruction and monitoring</a:t>
          </a:r>
          <a:endParaRPr lang="en-US" sz="2200" kern="1200" dirty="0"/>
        </a:p>
      </dsp:txBody>
      <dsp:txXfrm rot="-5400000">
        <a:off x="821965" y="3213212"/>
        <a:ext cx="7446577" cy="688734"/>
      </dsp:txXfrm>
    </dsp:sp>
    <dsp:sp modelId="{0E6BD270-59AB-42BC-9210-F75BF1EDD955}">
      <dsp:nvSpPr>
        <dsp:cNvPr id="0" name=""/>
        <dsp:cNvSpPr/>
      </dsp:nvSpPr>
      <dsp:spPr>
        <a:xfrm rot="5400000">
          <a:off x="-176135" y="4410059"/>
          <a:ext cx="1174235" cy="821964"/>
        </a:xfrm>
        <a:prstGeom prst="chevron">
          <a:avLst/>
        </a:prstGeom>
        <a:solidFill>
          <a:srgbClr val="FF3300"/>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b="1" kern="1200" dirty="0" smtClean="0"/>
            <a:t>Progress Monitoring</a:t>
          </a:r>
          <a:endParaRPr lang="en-US" sz="1200" b="1" kern="1200" dirty="0"/>
        </a:p>
      </dsp:txBody>
      <dsp:txXfrm rot="-5400000">
        <a:off x="1" y="4644905"/>
        <a:ext cx="821964" cy="352271"/>
      </dsp:txXfrm>
    </dsp:sp>
    <dsp:sp modelId="{5A929F96-FC72-4B58-83AD-42B019A66F7C}">
      <dsp:nvSpPr>
        <dsp:cNvPr id="0" name=""/>
        <dsp:cNvSpPr/>
      </dsp:nvSpPr>
      <dsp:spPr>
        <a:xfrm rot="5400000">
          <a:off x="4182256" y="873632"/>
          <a:ext cx="763252" cy="748383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n-US" sz="2200" kern="1200" dirty="0" smtClean="0"/>
            <a:t>Progress Monitoring:  How, and how often, we will monitor the skill to ensure that student is on track to achieve the goal.</a:t>
          </a:r>
          <a:endParaRPr lang="en-US" sz="2200" kern="1200" dirty="0"/>
        </a:p>
      </dsp:txBody>
      <dsp:txXfrm rot="-5400000">
        <a:off x="821965" y="4271183"/>
        <a:ext cx="7446577" cy="68873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150724-FA62-4633-A45F-09F3D269F1BA}">
      <dsp:nvSpPr>
        <dsp:cNvPr id="0" name=""/>
        <dsp:cNvSpPr/>
      </dsp:nvSpPr>
      <dsp:spPr>
        <a:xfrm rot="5400000">
          <a:off x="-182779" y="187373"/>
          <a:ext cx="1218529" cy="852970"/>
        </a:xfrm>
        <a:prstGeom prst="chevron">
          <a:avLst/>
        </a:prstGeom>
        <a:solidFill>
          <a:srgbClr val="C00000"/>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t>PLAAFP</a:t>
          </a:r>
          <a:endParaRPr lang="en-US" sz="1000" b="1" kern="1200" dirty="0"/>
        </a:p>
      </dsp:txBody>
      <dsp:txXfrm rot="-5400000">
        <a:off x="1" y="431078"/>
        <a:ext cx="852970" cy="365559"/>
      </dsp:txXfrm>
    </dsp:sp>
    <dsp:sp modelId="{08E9C0F5-2F84-4167-8AA8-089548CD41FA}">
      <dsp:nvSpPr>
        <dsp:cNvPr id="0" name=""/>
        <dsp:cNvSpPr/>
      </dsp:nvSpPr>
      <dsp:spPr>
        <a:xfrm rot="5400000">
          <a:off x="4297663" y="-3440098"/>
          <a:ext cx="792044" cy="7681429"/>
        </a:xfrm>
        <a:prstGeom prst="round2SameRect">
          <a:avLst/>
        </a:prstGeom>
        <a:solidFill>
          <a:schemeClr val="lt1"/>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kern="1200" dirty="0" smtClean="0"/>
            <a:t>Difficulty with spelling, capitalization, grammar, punctuation on short pencil and paper writing assignments.</a:t>
          </a:r>
          <a:endParaRPr lang="en-US" sz="1800" kern="1200" dirty="0"/>
        </a:p>
      </dsp:txBody>
      <dsp:txXfrm rot="-5400000">
        <a:off x="852971" y="43258"/>
        <a:ext cx="7642765" cy="714716"/>
      </dsp:txXfrm>
    </dsp:sp>
    <dsp:sp modelId="{12B9624C-9137-491E-8A50-293F2C419DA3}">
      <dsp:nvSpPr>
        <dsp:cNvPr id="0" name=""/>
        <dsp:cNvSpPr/>
      </dsp:nvSpPr>
      <dsp:spPr>
        <a:xfrm rot="5400000">
          <a:off x="-182779" y="1290143"/>
          <a:ext cx="1218529" cy="852970"/>
        </a:xfrm>
        <a:prstGeom prst="chevron">
          <a:avLst/>
        </a:prstGeom>
        <a:solidFill>
          <a:srgbClr val="669900"/>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b="1" kern="1200" dirty="0" smtClean="0"/>
            <a:t>NEED</a:t>
          </a:r>
          <a:endParaRPr lang="en-US" sz="1000" b="1" kern="1200" dirty="0"/>
        </a:p>
      </dsp:txBody>
      <dsp:txXfrm rot="-5400000">
        <a:off x="1" y="1533848"/>
        <a:ext cx="852970" cy="365559"/>
      </dsp:txXfrm>
    </dsp:sp>
    <dsp:sp modelId="{853C4B63-427F-4779-B703-FEEFF7576563}">
      <dsp:nvSpPr>
        <dsp:cNvPr id="0" name=""/>
        <dsp:cNvSpPr/>
      </dsp:nvSpPr>
      <dsp:spPr>
        <a:xfrm rot="5400000">
          <a:off x="4282914" y="-2377896"/>
          <a:ext cx="792044" cy="7681429"/>
        </a:xfrm>
        <a:prstGeom prst="round2SameRect">
          <a:avLst/>
        </a:prstGeom>
        <a:solidFill>
          <a:schemeClr val="lt1"/>
        </a:solidFill>
        <a:ln w="25400" cap="flat" cmpd="sng" algn="ctr">
          <a:solidFill>
            <a:schemeClr val="accent5"/>
          </a:solidFill>
          <a:prstDash val="solid"/>
        </a:ln>
        <a:effectLst/>
      </dsp:spPr>
      <dsp:style>
        <a:lnRef idx="2">
          <a:schemeClr val="accent5"/>
        </a:lnRef>
        <a:fillRef idx="1">
          <a:schemeClr val="lt1"/>
        </a:fillRef>
        <a:effectRef idx="0">
          <a:schemeClr val="accent5"/>
        </a:effectRef>
        <a:fontRef idx="minor">
          <a:schemeClr val="dk1"/>
        </a:fontRef>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kern="1200" dirty="0" smtClean="0"/>
            <a:t>Improve written language by using a consistent strategy for proofreading and self-correcting of errors.</a:t>
          </a:r>
          <a:endParaRPr lang="en-US" sz="2400" kern="1200" dirty="0"/>
        </a:p>
      </dsp:txBody>
      <dsp:txXfrm rot="-5400000">
        <a:off x="838222" y="1105460"/>
        <a:ext cx="7642765" cy="714716"/>
      </dsp:txXfrm>
    </dsp:sp>
    <dsp:sp modelId="{3C349F88-5943-4205-A287-0EB718F5D0BC}">
      <dsp:nvSpPr>
        <dsp:cNvPr id="0" name=""/>
        <dsp:cNvSpPr/>
      </dsp:nvSpPr>
      <dsp:spPr>
        <a:xfrm rot="5400000">
          <a:off x="-182779" y="2392914"/>
          <a:ext cx="1218529" cy="852970"/>
        </a:xfrm>
        <a:prstGeom prst="chevron">
          <a:avLst/>
        </a:prstGeom>
        <a:solidFill>
          <a:srgbClr val="9900CC"/>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dirty="0" smtClean="0"/>
            <a:t>GRID</a:t>
          </a:r>
          <a:endParaRPr lang="en-US" sz="1000" b="1" kern="1200" dirty="0"/>
        </a:p>
      </dsp:txBody>
      <dsp:txXfrm rot="-5400000">
        <a:off x="1" y="2636619"/>
        <a:ext cx="852970" cy="365559"/>
      </dsp:txXfrm>
    </dsp:sp>
    <dsp:sp modelId="{985EA7EF-C3A3-472A-B56C-A12AAE5608CA}">
      <dsp:nvSpPr>
        <dsp:cNvPr id="0" name=""/>
        <dsp:cNvSpPr/>
      </dsp:nvSpPr>
      <dsp:spPr>
        <a:xfrm rot="5400000">
          <a:off x="4297663" y="-1234557"/>
          <a:ext cx="792044" cy="7681429"/>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b="0" kern="1200" dirty="0" smtClean="0"/>
            <a:t>Continue to improve writing and editing skills using self monitoring strategy. </a:t>
          </a:r>
          <a:endParaRPr lang="en-US" sz="2200" b="0" kern="1200" dirty="0"/>
        </a:p>
      </dsp:txBody>
      <dsp:txXfrm rot="-5400000">
        <a:off x="852971" y="2248799"/>
        <a:ext cx="7642765" cy="714716"/>
      </dsp:txXfrm>
    </dsp:sp>
    <dsp:sp modelId="{7089C17A-6A4C-468F-8F12-27E892D6F93A}">
      <dsp:nvSpPr>
        <dsp:cNvPr id="0" name=""/>
        <dsp:cNvSpPr/>
      </dsp:nvSpPr>
      <dsp:spPr>
        <a:xfrm rot="5400000">
          <a:off x="-182779" y="3495685"/>
          <a:ext cx="1218529" cy="852970"/>
        </a:xfrm>
        <a:prstGeom prst="chevron">
          <a:avLst/>
        </a:prstGeom>
        <a:solidFill>
          <a:srgbClr val="0099FF"/>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b="1" kern="1200" dirty="0" smtClean="0"/>
            <a:t>Measurable Annual Go</a:t>
          </a:r>
          <a:r>
            <a:rPr lang="en-US" sz="1200" kern="1200" dirty="0" smtClean="0"/>
            <a:t>a</a:t>
          </a:r>
          <a:r>
            <a:rPr lang="en-US" sz="1100" kern="1200" dirty="0" smtClean="0"/>
            <a:t>l</a:t>
          </a:r>
          <a:endParaRPr lang="en-US" sz="1100" kern="1200" dirty="0"/>
        </a:p>
      </dsp:txBody>
      <dsp:txXfrm rot="-5400000">
        <a:off x="1" y="3739390"/>
        <a:ext cx="852970" cy="365559"/>
      </dsp:txXfrm>
    </dsp:sp>
    <dsp:sp modelId="{70193414-35A1-4BA8-B7F2-B3E06E49FBB8}">
      <dsp:nvSpPr>
        <dsp:cNvPr id="0" name=""/>
        <dsp:cNvSpPr/>
      </dsp:nvSpPr>
      <dsp:spPr>
        <a:xfrm rot="5400000">
          <a:off x="4297454" y="-131578"/>
          <a:ext cx="792460" cy="7681429"/>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smtClean="0"/>
            <a:t>Given consistent use of a strategy (SCOPE*), and spelling check of his choice, Phillip will review his writing to include 100%  correct spelling, punctuation, capitalization, and grammar on 6 out of 6 randomly selected short  writing assignments.</a:t>
          </a:r>
          <a:endParaRPr lang="en-US" sz="1400" kern="1200" dirty="0"/>
        </a:p>
      </dsp:txBody>
      <dsp:txXfrm rot="-5400000">
        <a:off x="852970" y="3351591"/>
        <a:ext cx="7642744" cy="715090"/>
      </dsp:txXfrm>
    </dsp:sp>
    <dsp:sp modelId="{EF4A8B1F-ED95-4852-B0B0-77A8201BE1DB}">
      <dsp:nvSpPr>
        <dsp:cNvPr id="0" name=""/>
        <dsp:cNvSpPr/>
      </dsp:nvSpPr>
      <dsp:spPr>
        <a:xfrm rot="5400000">
          <a:off x="-182779" y="4598456"/>
          <a:ext cx="1218529" cy="852970"/>
        </a:xfrm>
        <a:prstGeom prst="chevron">
          <a:avLst/>
        </a:prstGeom>
        <a:solidFill>
          <a:srgbClr val="FF3300"/>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b="1" kern="1200" dirty="0" smtClean="0"/>
            <a:t>Progress Monitori</a:t>
          </a:r>
          <a:r>
            <a:rPr lang="en-US" sz="1200" kern="1200" dirty="0" smtClean="0"/>
            <a:t>ng</a:t>
          </a:r>
          <a:endParaRPr lang="en-US" sz="1200" kern="1200" dirty="0"/>
        </a:p>
      </dsp:txBody>
      <dsp:txXfrm rot="-5400000">
        <a:off x="1" y="4842161"/>
        <a:ext cx="852970" cy="365559"/>
      </dsp:txXfrm>
    </dsp:sp>
    <dsp:sp modelId="{BD856E18-8C99-4EE8-B9DE-C68A06972819}">
      <dsp:nvSpPr>
        <dsp:cNvPr id="0" name=""/>
        <dsp:cNvSpPr/>
      </dsp:nvSpPr>
      <dsp:spPr>
        <a:xfrm rot="5400000">
          <a:off x="4297663" y="970984"/>
          <a:ext cx="792044" cy="7681429"/>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kern="1200" dirty="0" smtClean="0"/>
            <a:t>LS Teacher (biweekly) will use a brief checklist to review punctuation, capitalization, and grammar to first four sentences of randomly selected writing assignments from various classes.</a:t>
          </a:r>
          <a:endParaRPr lang="en-US" sz="2000" kern="1200" dirty="0"/>
        </a:p>
      </dsp:txBody>
      <dsp:txXfrm rot="-5400000">
        <a:off x="852971" y="4454340"/>
        <a:ext cx="7642765" cy="714716"/>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2"/>
            <a:ext cx="3037735" cy="464503"/>
          </a:xfrm>
          <a:prstGeom prst="rect">
            <a:avLst/>
          </a:prstGeom>
        </p:spPr>
        <p:txBody>
          <a:bodyPr vert="horz" lIns="92814" tIns="46407" rIns="92814" bIns="46407" rtlCol="0"/>
          <a:lstStyle>
            <a:lvl1pPr algn="l">
              <a:defRPr sz="1200">
                <a:latin typeface="Arial" charset="0"/>
              </a:defRPr>
            </a:lvl1pPr>
          </a:lstStyle>
          <a:p>
            <a:pPr>
              <a:defRPr/>
            </a:pPr>
            <a:endParaRPr lang="en-US"/>
          </a:p>
        </p:txBody>
      </p:sp>
      <p:sp>
        <p:nvSpPr>
          <p:cNvPr id="3" name="Date Placeholder 2"/>
          <p:cNvSpPr>
            <a:spLocks noGrp="1"/>
          </p:cNvSpPr>
          <p:nvPr>
            <p:ph type="dt" sz="quarter" idx="1"/>
          </p:nvPr>
        </p:nvSpPr>
        <p:spPr>
          <a:xfrm>
            <a:off x="3971083" y="2"/>
            <a:ext cx="3037735" cy="464503"/>
          </a:xfrm>
          <a:prstGeom prst="rect">
            <a:avLst/>
          </a:prstGeom>
        </p:spPr>
        <p:txBody>
          <a:bodyPr vert="horz" lIns="92814" tIns="46407" rIns="92814" bIns="46407" rtlCol="0"/>
          <a:lstStyle>
            <a:lvl1pPr algn="r">
              <a:defRPr sz="1200">
                <a:latin typeface="Arial" charset="0"/>
              </a:defRPr>
            </a:lvl1pPr>
          </a:lstStyle>
          <a:p>
            <a:pPr>
              <a:defRPr/>
            </a:pPr>
            <a:fld id="{43887F56-28F7-4861-A77A-E3C12B4114C5}" type="datetimeFigureOut">
              <a:rPr lang="en-US"/>
              <a:pPr>
                <a:defRPr/>
              </a:pPr>
              <a:t>10/17/2012</a:t>
            </a:fld>
            <a:endParaRPr lang="en-US"/>
          </a:p>
        </p:txBody>
      </p:sp>
      <p:sp>
        <p:nvSpPr>
          <p:cNvPr id="4" name="Footer Placeholder 3"/>
          <p:cNvSpPr>
            <a:spLocks noGrp="1"/>
          </p:cNvSpPr>
          <p:nvPr>
            <p:ph type="ftr" sz="quarter" idx="2"/>
          </p:nvPr>
        </p:nvSpPr>
        <p:spPr>
          <a:xfrm>
            <a:off x="1" y="8830313"/>
            <a:ext cx="3037735" cy="464503"/>
          </a:xfrm>
          <a:prstGeom prst="rect">
            <a:avLst/>
          </a:prstGeom>
        </p:spPr>
        <p:txBody>
          <a:bodyPr vert="horz" lIns="92814" tIns="46407" rIns="92814" bIns="46407" rtlCol="0" anchor="b"/>
          <a:lstStyle>
            <a:lvl1pPr algn="l">
              <a:defRPr sz="1200">
                <a:latin typeface="Arial" charset="0"/>
              </a:defRPr>
            </a:lvl1pPr>
          </a:lstStyle>
          <a:p>
            <a:pPr>
              <a:defRPr/>
            </a:pPr>
            <a:endParaRPr lang="en-US"/>
          </a:p>
        </p:txBody>
      </p:sp>
      <p:sp>
        <p:nvSpPr>
          <p:cNvPr id="5" name="Slide Number Placeholder 4"/>
          <p:cNvSpPr>
            <a:spLocks noGrp="1"/>
          </p:cNvSpPr>
          <p:nvPr>
            <p:ph type="sldNum" sz="quarter" idx="3"/>
          </p:nvPr>
        </p:nvSpPr>
        <p:spPr>
          <a:xfrm>
            <a:off x="3971083" y="8830313"/>
            <a:ext cx="3037735" cy="464503"/>
          </a:xfrm>
          <a:prstGeom prst="rect">
            <a:avLst/>
          </a:prstGeom>
        </p:spPr>
        <p:txBody>
          <a:bodyPr vert="horz" lIns="92814" tIns="46407" rIns="92814" bIns="46407" rtlCol="0" anchor="b"/>
          <a:lstStyle>
            <a:lvl1pPr algn="r">
              <a:defRPr sz="1200">
                <a:latin typeface="Arial" charset="0"/>
              </a:defRPr>
            </a:lvl1pPr>
          </a:lstStyle>
          <a:p>
            <a:pPr>
              <a:defRPr/>
            </a:pPr>
            <a:fld id="{E67F539C-00E8-4F36-8ACA-24A457BCFBE6}" type="slidenum">
              <a:rPr lang="en-US"/>
              <a:pPr>
                <a:defRPr/>
              </a:pPr>
              <a:t>‹#›</a:t>
            </a:fld>
            <a:endParaRPr lang="en-US"/>
          </a:p>
        </p:txBody>
      </p:sp>
    </p:spTree>
    <p:extLst>
      <p:ext uri="{BB962C8B-B14F-4D97-AF65-F5344CB8AC3E}">
        <p14:creationId xmlns:p14="http://schemas.microsoft.com/office/powerpoint/2010/main" val="17481503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1" y="2"/>
            <a:ext cx="3037735" cy="464503"/>
          </a:xfrm>
          <a:prstGeom prst="rect">
            <a:avLst/>
          </a:prstGeom>
          <a:noFill/>
          <a:ln w="9525">
            <a:noFill/>
            <a:miter lim="800000"/>
            <a:headEnd/>
            <a:tailEnd/>
          </a:ln>
          <a:effectLst/>
        </p:spPr>
        <p:txBody>
          <a:bodyPr vert="horz" wrap="square" lIns="92814" tIns="46407" rIns="92814" bIns="46407" numCol="1" anchor="t" anchorCtr="0" compatLnSpc="1">
            <a:prstTxWarp prst="textNoShape">
              <a:avLst/>
            </a:prstTxWarp>
          </a:bodyPr>
          <a:lstStyle>
            <a:lvl1pPr>
              <a:defRPr sz="1200">
                <a:latin typeface="Arial" charset="0"/>
              </a:defRPr>
            </a:lvl1pPr>
          </a:lstStyle>
          <a:p>
            <a:pPr>
              <a:defRPr/>
            </a:pPr>
            <a:endParaRPr lang="en-US"/>
          </a:p>
        </p:txBody>
      </p:sp>
      <p:sp>
        <p:nvSpPr>
          <p:cNvPr id="15363" name="Rectangle 3"/>
          <p:cNvSpPr>
            <a:spLocks noGrp="1" noChangeArrowheads="1"/>
          </p:cNvSpPr>
          <p:nvPr>
            <p:ph type="dt" idx="1"/>
          </p:nvPr>
        </p:nvSpPr>
        <p:spPr bwMode="auto">
          <a:xfrm>
            <a:off x="3971083" y="2"/>
            <a:ext cx="3037735" cy="464503"/>
          </a:xfrm>
          <a:prstGeom prst="rect">
            <a:avLst/>
          </a:prstGeom>
          <a:noFill/>
          <a:ln w="9525">
            <a:noFill/>
            <a:miter lim="800000"/>
            <a:headEnd/>
            <a:tailEnd/>
          </a:ln>
          <a:effectLst/>
        </p:spPr>
        <p:txBody>
          <a:bodyPr vert="horz" wrap="square" lIns="92814" tIns="46407" rIns="92814" bIns="46407" numCol="1" anchor="t" anchorCtr="0" compatLnSpc="1">
            <a:prstTxWarp prst="textNoShape">
              <a:avLst/>
            </a:prstTxWarp>
          </a:bodyPr>
          <a:lstStyle>
            <a:lvl1pPr algn="r">
              <a:defRPr sz="1200">
                <a:latin typeface="Arial" charset="0"/>
              </a:defRPr>
            </a:lvl1pPr>
          </a:lstStyle>
          <a:p>
            <a:pPr>
              <a:defRPr/>
            </a:pPr>
            <a:endParaRPr lang="en-US"/>
          </a:p>
        </p:txBody>
      </p:sp>
      <p:sp>
        <p:nvSpPr>
          <p:cNvPr id="120836" name="Rectangle 4"/>
          <p:cNvSpPr>
            <a:spLocks noGrp="1" noRot="1" noChangeAspect="1" noChangeArrowheads="1" noTextEdit="1"/>
          </p:cNvSpPr>
          <p:nvPr>
            <p:ph type="sldImg" idx="2"/>
          </p:nvPr>
        </p:nvSpPr>
        <p:spPr bwMode="auto">
          <a:xfrm>
            <a:off x="1184275" y="698500"/>
            <a:ext cx="4641850" cy="34829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5" name="Rectangle 5"/>
          <p:cNvSpPr>
            <a:spLocks noGrp="1" noChangeArrowheads="1"/>
          </p:cNvSpPr>
          <p:nvPr>
            <p:ph type="body" sz="quarter" idx="3"/>
          </p:nvPr>
        </p:nvSpPr>
        <p:spPr bwMode="auto">
          <a:xfrm>
            <a:off x="701992" y="4415157"/>
            <a:ext cx="5606419" cy="4183697"/>
          </a:xfrm>
          <a:prstGeom prst="rect">
            <a:avLst/>
          </a:prstGeom>
          <a:noFill/>
          <a:ln w="9525">
            <a:noFill/>
            <a:miter lim="800000"/>
            <a:headEnd/>
            <a:tailEnd/>
          </a:ln>
          <a:effectLst/>
        </p:spPr>
        <p:txBody>
          <a:bodyPr vert="horz" wrap="square" lIns="92814" tIns="46407" rIns="92814" bIns="46407"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5366" name="Rectangle 6"/>
          <p:cNvSpPr>
            <a:spLocks noGrp="1" noChangeArrowheads="1"/>
          </p:cNvSpPr>
          <p:nvPr>
            <p:ph type="ftr" sz="quarter" idx="4"/>
          </p:nvPr>
        </p:nvSpPr>
        <p:spPr bwMode="auto">
          <a:xfrm>
            <a:off x="1" y="8830313"/>
            <a:ext cx="3037735" cy="464503"/>
          </a:xfrm>
          <a:prstGeom prst="rect">
            <a:avLst/>
          </a:prstGeom>
          <a:noFill/>
          <a:ln w="9525">
            <a:noFill/>
            <a:miter lim="800000"/>
            <a:headEnd/>
            <a:tailEnd/>
          </a:ln>
          <a:effectLst/>
        </p:spPr>
        <p:txBody>
          <a:bodyPr vert="horz" wrap="square" lIns="92814" tIns="46407" rIns="92814" bIns="46407" numCol="1" anchor="b" anchorCtr="0" compatLnSpc="1">
            <a:prstTxWarp prst="textNoShape">
              <a:avLst/>
            </a:prstTxWarp>
          </a:bodyPr>
          <a:lstStyle>
            <a:lvl1pPr>
              <a:defRPr sz="1200">
                <a:latin typeface="Arial" charset="0"/>
              </a:defRPr>
            </a:lvl1pPr>
          </a:lstStyle>
          <a:p>
            <a:pPr>
              <a:defRPr/>
            </a:pPr>
            <a:endParaRPr lang="en-US"/>
          </a:p>
        </p:txBody>
      </p:sp>
      <p:sp>
        <p:nvSpPr>
          <p:cNvPr id="15367" name="Rectangle 7"/>
          <p:cNvSpPr>
            <a:spLocks noGrp="1" noChangeArrowheads="1"/>
          </p:cNvSpPr>
          <p:nvPr>
            <p:ph type="sldNum" sz="quarter" idx="5"/>
          </p:nvPr>
        </p:nvSpPr>
        <p:spPr bwMode="auto">
          <a:xfrm>
            <a:off x="3971083" y="8830313"/>
            <a:ext cx="3037735" cy="464503"/>
          </a:xfrm>
          <a:prstGeom prst="rect">
            <a:avLst/>
          </a:prstGeom>
          <a:noFill/>
          <a:ln w="9525">
            <a:noFill/>
            <a:miter lim="800000"/>
            <a:headEnd/>
            <a:tailEnd/>
          </a:ln>
          <a:effectLst/>
        </p:spPr>
        <p:txBody>
          <a:bodyPr vert="horz" wrap="square" lIns="92814" tIns="46407" rIns="92814" bIns="46407" numCol="1" anchor="b" anchorCtr="0" compatLnSpc="1">
            <a:prstTxWarp prst="textNoShape">
              <a:avLst/>
            </a:prstTxWarp>
          </a:bodyPr>
          <a:lstStyle>
            <a:lvl1pPr algn="r">
              <a:defRPr sz="1200">
                <a:latin typeface="Arial" charset="0"/>
              </a:defRPr>
            </a:lvl1pPr>
          </a:lstStyle>
          <a:p>
            <a:pPr>
              <a:defRPr/>
            </a:pPr>
            <a:fld id="{B7C06962-FEDC-4F46-AAB3-4CD6AE83E4D9}" type="slidenum">
              <a:rPr lang="en-US"/>
              <a:pPr>
                <a:defRPr/>
              </a:pPr>
              <a:t>‹#›</a:t>
            </a:fld>
            <a:endParaRPr lang="en-US"/>
          </a:p>
        </p:txBody>
      </p:sp>
    </p:spTree>
    <p:extLst>
      <p:ext uri="{BB962C8B-B14F-4D97-AF65-F5344CB8AC3E}">
        <p14:creationId xmlns:p14="http://schemas.microsoft.com/office/powerpoint/2010/main" val="66464484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Slide Image Placeholder 1"/>
          <p:cNvSpPr>
            <a:spLocks noGrp="1" noRot="1" noChangeAspect="1" noTextEdit="1"/>
          </p:cNvSpPr>
          <p:nvPr>
            <p:ph type="sldImg"/>
          </p:nvPr>
        </p:nvSpPr>
        <p:spPr>
          <a:ln/>
        </p:spPr>
      </p:sp>
      <p:sp>
        <p:nvSpPr>
          <p:cNvPr id="1218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pitchFamily="34" charset="0"/>
            </a:endParaRPr>
          </a:p>
        </p:txBody>
      </p:sp>
      <p:sp>
        <p:nvSpPr>
          <p:cNvPr id="1218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27C9BFBD-43D3-4301-9ADA-735D4064B83A}" type="slidenum">
              <a:rPr lang="en-US" smtClean="0"/>
              <a:pPr eaLnBrk="1" hangingPunct="1"/>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B8897F90-F3E1-40B2-A1F5-4E6B2AB90AAE}" type="slidenum">
              <a:rPr lang="en-US" smtClean="0">
                <a:cs typeface="Arial" pitchFamily="34" charset="0"/>
              </a:rPr>
              <a:pPr eaLnBrk="1" hangingPunct="1"/>
              <a:t>10</a:t>
            </a:fld>
            <a:endParaRPr lang="en-US" smtClean="0">
              <a:cs typeface="Arial" pitchFamily="34" charset="0"/>
            </a:endParaRPr>
          </a:p>
        </p:txBody>
      </p:sp>
      <p:sp>
        <p:nvSpPr>
          <p:cNvPr id="128003" name="Rectangle 2"/>
          <p:cNvSpPr>
            <a:spLocks noGrp="1" noRot="1" noChangeAspect="1" noChangeArrowheads="1" noTextEdit="1"/>
          </p:cNvSpPr>
          <p:nvPr>
            <p:ph type="sldImg"/>
          </p:nvPr>
        </p:nvSpPr>
        <p:spPr>
          <a:xfrm>
            <a:off x="1185863" y="698500"/>
            <a:ext cx="4643437" cy="3482975"/>
          </a:xfrm>
          <a:ln/>
        </p:spPr>
      </p:sp>
      <p:sp>
        <p:nvSpPr>
          <p:cNvPr id="1280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716" tIns="44858" rIns="89716" bIns="44858"/>
          <a:lstStyle/>
          <a:p>
            <a:pPr>
              <a:spcBef>
                <a:spcPct val="0"/>
              </a:spcBef>
            </a:pPr>
            <a:r>
              <a:rPr lang="en-US" sz="2400">
                <a:latin typeface="Arial" pitchFamily="34" charset="0"/>
              </a:rPr>
              <a:t>Alternate form to show the Indicators</a:t>
            </a:r>
          </a:p>
          <a:p>
            <a:pPr algn="ctr">
              <a:spcBef>
                <a:spcPct val="0"/>
              </a:spcBef>
            </a:pPr>
            <a:endParaRPr lang="en-US" sz="2400">
              <a:latin typeface="Arial" pitchFamily="34" charset="0"/>
            </a:endParaRPr>
          </a:p>
          <a:p>
            <a:pPr algn="ctr">
              <a:spcBef>
                <a:spcPct val="0"/>
              </a:spcBef>
            </a:pPr>
            <a:endParaRPr lang="en-US" sz="2000">
              <a:latin typeface="Arial" pitchFamily="34" charset="0"/>
            </a:endParaRPr>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Slide Image Placeholder 1"/>
          <p:cNvSpPr>
            <a:spLocks noGrp="1" noRot="1" noChangeAspect="1" noTextEdit="1"/>
          </p:cNvSpPr>
          <p:nvPr>
            <p:ph type="sldImg"/>
          </p:nvPr>
        </p:nvSpPr>
        <p:spPr>
          <a:ln/>
        </p:spPr>
      </p:sp>
      <p:sp>
        <p:nvSpPr>
          <p:cNvPr id="1761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solidFill>
                  <a:srgbClr val="FFFF00"/>
                </a:solidFill>
                <a:latin typeface="Arial" pitchFamily="34" charset="0"/>
              </a:rPr>
              <a:t>(Refer to Training Responsibilities Handout)</a:t>
            </a:r>
            <a:endParaRPr lang="en-US" smtClean="0">
              <a:latin typeface="Arial" pitchFamily="34" charset="0"/>
            </a:endParaRPr>
          </a:p>
        </p:txBody>
      </p:sp>
      <p:sp>
        <p:nvSpPr>
          <p:cNvPr id="1761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2D17B27E-D8BB-4842-A951-E1D07AE61D4A}" type="slidenum">
              <a:rPr lang="en-US" smtClean="0">
                <a:solidFill>
                  <a:srgbClr val="000000"/>
                </a:solidFill>
              </a:rPr>
              <a:pPr eaLnBrk="1" hangingPunct="1"/>
              <a:t>110</a:t>
            </a:fld>
            <a:endParaRPr lang="en-US" smtClean="0">
              <a:solidFill>
                <a:srgbClr val="000000"/>
              </a:solidFill>
            </a:endParaRPr>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Slide Image Placeholder 1"/>
          <p:cNvSpPr>
            <a:spLocks noGrp="1" noRot="1" noChangeAspect="1" noTextEdit="1"/>
          </p:cNvSpPr>
          <p:nvPr>
            <p:ph type="sldImg"/>
          </p:nvPr>
        </p:nvSpPr>
        <p:spPr>
          <a:ln/>
        </p:spPr>
      </p:sp>
      <p:sp>
        <p:nvSpPr>
          <p:cNvPr id="1771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solidFill>
                  <a:srgbClr val="FFFF00"/>
                </a:solidFill>
                <a:latin typeface="Arial" pitchFamily="34" charset="0"/>
              </a:rPr>
              <a:t>(Refer to Training Responsibilities Handout # 2)</a:t>
            </a:r>
            <a:endParaRPr lang="en-US" smtClean="0">
              <a:latin typeface="Arial" pitchFamily="34" charset="0"/>
            </a:endParaRPr>
          </a:p>
        </p:txBody>
      </p:sp>
      <p:sp>
        <p:nvSpPr>
          <p:cNvPr id="1771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5C9E3BE3-57AC-4AA7-B69D-0F6BCAAF753E}" type="slidenum">
              <a:rPr lang="en-US" smtClean="0">
                <a:solidFill>
                  <a:srgbClr val="000000"/>
                </a:solidFill>
              </a:rPr>
              <a:pPr eaLnBrk="1" hangingPunct="1"/>
              <a:t>111</a:t>
            </a:fld>
            <a:endParaRPr lang="en-US" smtClean="0">
              <a:solidFill>
                <a:srgbClr val="000000"/>
              </a:solidFill>
            </a:endParaRPr>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Slide Image Placeholder 1"/>
          <p:cNvSpPr>
            <a:spLocks noGrp="1" noRot="1" noChangeAspect="1" noTextEdit="1"/>
          </p:cNvSpPr>
          <p:nvPr>
            <p:ph type="sldImg"/>
          </p:nvPr>
        </p:nvSpPr>
        <p:spPr>
          <a:ln/>
        </p:spPr>
      </p:sp>
      <p:sp>
        <p:nvSpPr>
          <p:cNvPr id="1781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solidFill>
                  <a:srgbClr val="FFFF00"/>
                </a:solidFill>
                <a:latin typeface="Arial" pitchFamily="34" charset="0"/>
              </a:rPr>
              <a:t>(Refer to Training Responsibilities Handout # 2)</a:t>
            </a:r>
            <a:endParaRPr lang="en-US" smtClean="0">
              <a:latin typeface="Arial" pitchFamily="34" charset="0"/>
            </a:endParaRPr>
          </a:p>
        </p:txBody>
      </p:sp>
      <p:sp>
        <p:nvSpPr>
          <p:cNvPr id="1781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68DB9265-EB21-4F55-ACB1-E49A775BE325}" type="slidenum">
              <a:rPr lang="en-US" smtClean="0">
                <a:solidFill>
                  <a:srgbClr val="000000"/>
                </a:solidFill>
              </a:rPr>
              <a:pPr eaLnBrk="1" hangingPunct="1"/>
              <a:t>112</a:t>
            </a:fld>
            <a:endParaRPr lang="en-US" smtClean="0">
              <a:solidFill>
                <a:srgbClr val="000000"/>
              </a:solidFill>
            </a:endParaRPr>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a:ln/>
        </p:spPr>
      </p:sp>
      <p:sp>
        <p:nvSpPr>
          <p:cNvPr id="911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pitchFamily="34" charset="0"/>
            </a:endParaRPr>
          </a:p>
        </p:txBody>
      </p:sp>
      <p:sp>
        <p:nvSpPr>
          <p:cNvPr id="231428" name="Slide Number Placeholder 3"/>
          <p:cNvSpPr>
            <a:spLocks noGrp="1"/>
          </p:cNvSpPr>
          <p:nvPr>
            <p:ph type="sldNum" sz="quarter" idx="5"/>
          </p:nvPr>
        </p:nvSpPr>
        <p:spPr/>
        <p:txBody>
          <a:bodyPr/>
          <a:lstStyle/>
          <a:p>
            <a:pPr>
              <a:defRPr/>
            </a:pPr>
            <a:fld id="{2DF866A4-9B8D-48F3-8150-9048C668C5C0}" type="slidenum">
              <a:rPr lang="en-US" smtClean="0">
                <a:latin typeface="Arial" pitchFamily="34" charset="0"/>
              </a:rPr>
              <a:pPr>
                <a:defRPr/>
              </a:pPr>
              <a:t>114</a:t>
            </a:fld>
            <a:endParaRPr lang="en-US" smtClean="0">
              <a:latin typeface="Arial"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a:ln/>
        </p:spPr>
      </p:sp>
      <p:sp>
        <p:nvSpPr>
          <p:cNvPr id="665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dirty="0" smtClean="0">
                <a:latin typeface="Arial" pitchFamily="34" charset="0"/>
              </a:rPr>
              <a:t>Our role at </a:t>
            </a:r>
            <a:r>
              <a:rPr lang="en-US" b="1" dirty="0" err="1" smtClean="0">
                <a:latin typeface="Arial" pitchFamily="34" charset="0"/>
              </a:rPr>
              <a:t>PaTTAN</a:t>
            </a:r>
            <a:r>
              <a:rPr lang="en-US" b="1" dirty="0" smtClean="0">
                <a:latin typeface="Arial" pitchFamily="34" charset="0"/>
              </a:rPr>
              <a:t> is to promote EFFECTIVE PRACTICE! NOT JUST COMPLIANCE.</a:t>
            </a:r>
          </a:p>
          <a:p>
            <a:r>
              <a:rPr lang="en-US" b="1" dirty="0" smtClean="0">
                <a:latin typeface="Arial" pitchFamily="34" charset="0"/>
              </a:rPr>
              <a:t>Compliance is a by product of effective practice</a:t>
            </a:r>
            <a:endParaRPr lang="en-US" dirty="0" smtClean="0">
              <a:latin typeface="Arial" pitchFamily="34" charset="0"/>
              <a:cs typeface="Arial" pitchFamily="34" charset="0"/>
            </a:endParaRPr>
          </a:p>
        </p:txBody>
      </p:sp>
      <p:sp>
        <p:nvSpPr>
          <p:cNvPr id="665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39012" indent="-284236" eaLnBrk="0" hangingPunct="0">
              <a:defRPr>
                <a:solidFill>
                  <a:schemeClr val="tx1"/>
                </a:solidFill>
                <a:latin typeface="Arial" pitchFamily="34" charset="0"/>
                <a:cs typeface="Arial" pitchFamily="34" charset="0"/>
              </a:defRPr>
            </a:lvl2pPr>
            <a:lvl3pPr marL="1136942" indent="-227388" eaLnBrk="0" hangingPunct="0">
              <a:defRPr>
                <a:solidFill>
                  <a:schemeClr val="tx1"/>
                </a:solidFill>
                <a:latin typeface="Arial" pitchFamily="34" charset="0"/>
                <a:cs typeface="Arial" pitchFamily="34" charset="0"/>
              </a:defRPr>
            </a:lvl3pPr>
            <a:lvl4pPr marL="1591719" indent="-227388" eaLnBrk="0" hangingPunct="0">
              <a:defRPr>
                <a:solidFill>
                  <a:schemeClr val="tx1"/>
                </a:solidFill>
                <a:latin typeface="Arial" pitchFamily="34" charset="0"/>
                <a:cs typeface="Arial" pitchFamily="34" charset="0"/>
              </a:defRPr>
            </a:lvl4pPr>
            <a:lvl5pPr marL="2046496" indent="-227388" eaLnBrk="0" hangingPunct="0">
              <a:defRPr>
                <a:solidFill>
                  <a:schemeClr val="tx1"/>
                </a:solidFill>
                <a:latin typeface="Arial" pitchFamily="34" charset="0"/>
                <a:cs typeface="Arial" pitchFamily="34" charset="0"/>
              </a:defRPr>
            </a:lvl5pPr>
            <a:lvl6pPr marL="2501273" indent="-227388" eaLnBrk="0" fontAlgn="base" hangingPunct="0">
              <a:spcBef>
                <a:spcPct val="0"/>
              </a:spcBef>
              <a:spcAft>
                <a:spcPct val="0"/>
              </a:spcAft>
              <a:defRPr>
                <a:solidFill>
                  <a:schemeClr val="tx1"/>
                </a:solidFill>
                <a:latin typeface="Arial" pitchFamily="34" charset="0"/>
                <a:cs typeface="Arial" pitchFamily="34" charset="0"/>
              </a:defRPr>
            </a:lvl6pPr>
            <a:lvl7pPr marL="2956049" indent="-227388" eaLnBrk="0" fontAlgn="base" hangingPunct="0">
              <a:spcBef>
                <a:spcPct val="0"/>
              </a:spcBef>
              <a:spcAft>
                <a:spcPct val="0"/>
              </a:spcAft>
              <a:defRPr>
                <a:solidFill>
                  <a:schemeClr val="tx1"/>
                </a:solidFill>
                <a:latin typeface="Arial" pitchFamily="34" charset="0"/>
                <a:cs typeface="Arial" pitchFamily="34" charset="0"/>
              </a:defRPr>
            </a:lvl7pPr>
            <a:lvl8pPr marL="3410826" indent="-227388" eaLnBrk="0" fontAlgn="base" hangingPunct="0">
              <a:spcBef>
                <a:spcPct val="0"/>
              </a:spcBef>
              <a:spcAft>
                <a:spcPct val="0"/>
              </a:spcAft>
              <a:defRPr>
                <a:solidFill>
                  <a:schemeClr val="tx1"/>
                </a:solidFill>
                <a:latin typeface="Arial" pitchFamily="34" charset="0"/>
                <a:cs typeface="Arial" pitchFamily="34" charset="0"/>
              </a:defRPr>
            </a:lvl8pPr>
            <a:lvl9pPr marL="3865603" indent="-227388"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F239E21-82DA-4E47-BFD6-103AEDEDF1F6}" type="slidenum">
              <a:rPr lang="en-US" smtClean="0"/>
              <a:pPr eaLnBrk="1" hangingPunct="1"/>
              <a:t>11</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ln/>
        </p:spPr>
      </p:sp>
      <p:sp>
        <p:nvSpPr>
          <p:cNvPr id="727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pitchFamily="34" charset="0"/>
            </a:endParaRPr>
          </a:p>
        </p:txBody>
      </p:sp>
      <p:sp>
        <p:nvSpPr>
          <p:cNvPr id="71684" name="Slide Number Placeholder 3"/>
          <p:cNvSpPr>
            <a:spLocks noGrp="1"/>
          </p:cNvSpPr>
          <p:nvPr>
            <p:ph type="sldNum" sz="quarter" idx="5"/>
          </p:nvPr>
        </p:nvSpPr>
        <p:spPr/>
        <p:txBody>
          <a:bodyPr/>
          <a:lstStyle/>
          <a:p>
            <a:pPr>
              <a:defRPr/>
            </a:pPr>
            <a:fld id="{9A643FF3-7B3C-474F-9D0A-0D8546EE856B}" type="slidenum">
              <a:rPr lang="en-US" smtClean="0">
                <a:latin typeface="Arial" pitchFamily="34" charset="0"/>
              </a:rPr>
              <a:pPr>
                <a:defRPr/>
              </a:pPr>
              <a:t>12</a:t>
            </a:fld>
            <a:endParaRPr lang="en-US" smtClean="0">
              <a:latin typeface="Arial"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pitchFamily="34" charset="0"/>
            </a:endParaRPr>
          </a:p>
        </p:txBody>
      </p:sp>
      <p:sp>
        <p:nvSpPr>
          <p:cNvPr id="69636" name="Slide Number Placeholder 3"/>
          <p:cNvSpPr>
            <a:spLocks noGrp="1"/>
          </p:cNvSpPr>
          <p:nvPr>
            <p:ph type="sldNum" sz="quarter" idx="5"/>
          </p:nvPr>
        </p:nvSpPr>
        <p:spPr/>
        <p:txBody>
          <a:bodyPr/>
          <a:lstStyle/>
          <a:p>
            <a:pPr>
              <a:defRPr/>
            </a:pPr>
            <a:fld id="{843CA306-2E83-485C-B7B3-8544450935F1}" type="slidenum">
              <a:rPr lang="en-US" smtClean="0">
                <a:latin typeface="Arial" pitchFamily="34" charset="0"/>
              </a:rPr>
              <a:pPr>
                <a:defRPr/>
              </a:pPr>
              <a:t>13</a:t>
            </a:fld>
            <a:endParaRPr lang="en-US" smtClean="0">
              <a:latin typeface="Arial"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a:ln/>
        </p:spPr>
      </p:sp>
      <p:sp>
        <p:nvSpPr>
          <p:cNvPr id="737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pitchFamily="34" charset="0"/>
            </a:endParaRPr>
          </a:p>
        </p:txBody>
      </p:sp>
      <p:sp>
        <p:nvSpPr>
          <p:cNvPr id="72708" name="Slide Number Placeholder 3"/>
          <p:cNvSpPr>
            <a:spLocks noGrp="1"/>
          </p:cNvSpPr>
          <p:nvPr>
            <p:ph type="sldNum" sz="quarter" idx="5"/>
          </p:nvPr>
        </p:nvSpPr>
        <p:spPr/>
        <p:txBody>
          <a:bodyPr/>
          <a:lstStyle/>
          <a:p>
            <a:pPr>
              <a:defRPr/>
            </a:pPr>
            <a:fld id="{31918E9C-F311-41D7-9296-0F93710FC557}" type="slidenum">
              <a:rPr lang="en-US" smtClean="0">
                <a:latin typeface="Arial" pitchFamily="34" charset="0"/>
              </a:rPr>
              <a:pPr>
                <a:defRPr/>
              </a:pPr>
              <a:t>14</a:t>
            </a:fld>
            <a:endParaRPr lang="en-US" smtClean="0">
              <a:latin typeface="Arial"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a:ln/>
        </p:spPr>
      </p:sp>
      <p:sp>
        <p:nvSpPr>
          <p:cNvPr id="747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pitchFamily="34" charset="0"/>
            </a:endParaRPr>
          </a:p>
        </p:txBody>
      </p:sp>
      <p:sp>
        <p:nvSpPr>
          <p:cNvPr id="73732" name="Slide Number Placeholder 3"/>
          <p:cNvSpPr>
            <a:spLocks noGrp="1"/>
          </p:cNvSpPr>
          <p:nvPr>
            <p:ph type="sldNum" sz="quarter" idx="5"/>
          </p:nvPr>
        </p:nvSpPr>
        <p:spPr/>
        <p:txBody>
          <a:bodyPr/>
          <a:lstStyle/>
          <a:p>
            <a:pPr>
              <a:defRPr/>
            </a:pPr>
            <a:fld id="{DC5F2C04-7572-4468-9EB5-CE7F2E0C6E76}" type="slidenum">
              <a:rPr lang="en-US" smtClean="0">
                <a:latin typeface="Arial" pitchFamily="34" charset="0"/>
              </a:rPr>
              <a:pPr>
                <a:defRPr/>
              </a:pPr>
              <a:t>15</a:t>
            </a:fld>
            <a:endParaRPr lang="en-US" smtClean="0">
              <a:latin typeface="Arial"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a:ln/>
        </p:spPr>
      </p:sp>
      <p:sp>
        <p:nvSpPr>
          <p:cNvPr id="757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Later in today’s session, we will look at the Indicator 13 Checklist in detail</a:t>
            </a:r>
            <a:endParaRPr lang="en-US" dirty="0" smtClean="0">
              <a:latin typeface="Arial" pitchFamily="34" charset="0"/>
              <a:cs typeface="Arial" pitchFamily="34" charset="0"/>
            </a:endParaRPr>
          </a:p>
          <a:p>
            <a:pPr eaLnBrk="1" hangingPunct="1"/>
            <a:endParaRPr lang="en-US" dirty="0" smtClean="0">
              <a:latin typeface="Arial" pitchFamily="34" charset="0"/>
              <a:cs typeface="Arial" pitchFamily="34" charset="0"/>
            </a:endParaRPr>
          </a:p>
          <a:p>
            <a:pPr eaLnBrk="1" hangingPunct="1"/>
            <a:endParaRPr lang="en-US" sz="1800" dirty="0" smtClean="0">
              <a:solidFill>
                <a:srgbClr val="000000"/>
              </a:solidFill>
              <a:latin typeface="Calibri" pitchFamily="34" charset="0"/>
              <a:cs typeface="Times New Roman" pitchFamily="18" charset="0"/>
            </a:endParaRPr>
          </a:p>
        </p:txBody>
      </p:sp>
      <p:sp>
        <p:nvSpPr>
          <p:cNvPr id="757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36D49CB1-CAD8-4AB6-9B5D-EC7AFE898201}" type="slidenum">
              <a:rPr lang="en-US" smtClean="0"/>
              <a:pPr eaLnBrk="1" hangingPunct="1"/>
              <a:t>16</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a:ln/>
        </p:spPr>
      </p:sp>
      <p:sp>
        <p:nvSpPr>
          <p:cNvPr id="768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smtClean="0">
              <a:latin typeface="Arial" pitchFamily="34" charset="0"/>
            </a:endParaRPr>
          </a:p>
        </p:txBody>
      </p:sp>
      <p:sp>
        <p:nvSpPr>
          <p:cNvPr id="115716" name="Slide Number Placeholder 3"/>
          <p:cNvSpPr>
            <a:spLocks noGrp="1"/>
          </p:cNvSpPr>
          <p:nvPr>
            <p:ph type="sldNum" sz="quarter" idx="5"/>
          </p:nvPr>
        </p:nvSpPr>
        <p:spPr/>
        <p:txBody>
          <a:bodyPr/>
          <a:lstStyle/>
          <a:p>
            <a:pPr>
              <a:defRPr/>
            </a:pPr>
            <a:fld id="{A76BEAC1-2952-4687-9581-3C5A5D085AAF}" type="slidenum">
              <a:rPr lang="en-US" smtClean="0">
                <a:latin typeface="Arial" pitchFamily="34" charset="0"/>
              </a:rPr>
              <a:pPr>
                <a:defRPr/>
              </a:pPr>
              <a:t>17</a:t>
            </a:fld>
            <a:endParaRPr lang="en-US" smtClean="0">
              <a:latin typeface="Arial"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baseline="0" dirty="0" smtClean="0"/>
          </a:p>
          <a:p>
            <a:endParaRPr lang="en-US" b="1" baseline="0" dirty="0" smtClean="0"/>
          </a:p>
          <a:p>
            <a:r>
              <a:rPr lang="en-US" b="1" baseline="0" dirty="0" smtClean="0"/>
              <a:t>If time permits, have participants actually highlight or underline the places in Phillip’s IEP where the information is found, or simply write the question number in the margin of the example IEP.</a:t>
            </a:r>
            <a:endParaRPr lang="en-US" b="1" dirty="0"/>
          </a:p>
        </p:txBody>
      </p:sp>
      <p:sp>
        <p:nvSpPr>
          <p:cNvPr id="4" name="Slide Number Placeholder 3"/>
          <p:cNvSpPr>
            <a:spLocks noGrp="1"/>
          </p:cNvSpPr>
          <p:nvPr>
            <p:ph type="sldNum" sz="quarter" idx="10"/>
          </p:nvPr>
        </p:nvSpPr>
        <p:spPr/>
        <p:txBody>
          <a:bodyPr/>
          <a:lstStyle/>
          <a:p>
            <a:pPr>
              <a:defRPr/>
            </a:pPr>
            <a:fld id="{B7C06962-FEDC-4F46-AAB3-4CD6AE83E4D9}" type="slidenum">
              <a:rPr lang="en-US" smtClean="0"/>
              <a:pPr>
                <a:defRPr/>
              </a:pPr>
              <a:t>18</a:t>
            </a:fld>
            <a:endParaRPr lang="en-US"/>
          </a:p>
        </p:txBody>
      </p:sp>
    </p:spTree>
    <p:extLst>
      <p:ext uri="{BB962C8B-B14F-4D97-AF65-F5344CB8AC3E}">
        <p14:creationId xmlns:p14="http://schemas.microsoft.com/office/powerpoint/2010/main" val="42085686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Slide Image Placeholder 1"/>
          <p:cNvSpPr>
            <a:spLocks noGrp="1" noRot="1" noChangeAspect="1" noTextEdit="1"/>
          </p:cNvSpPr>
          <p:nvPr>
            <p:ph type="sldImg"/>
          </p:nvPr>
        </p:nvSpPr>
        <p:spPr>
          <a:ln/>
        </p:spPr>
      </p:sp>
      <p:sp>
        <p:nvSpPr>
          <p:cNvPr id="1372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latin typeface="Arial" pitchFamily="34" charset="0"/>
            </a:endParaRPr>
          </a:p>
        </p:txBody>
      </p:sp>
      <p:sp>
        <p:nvSpPr>
          <p:cNvPr id="1372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E9DEA831-4949-457E-84CB-FC0E75B1448C}" type="slidenum">
              <a:rPr lang="en-US" smtClean="0"/>
              <a:pPr eaLnBrk="1" hangingPunct="1"/>
              <a:t>19</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May use checklist with Phillip’s example IEP</a:t>
            </a:r>
            <a:endParaRPr lang="en-US" dirty="0"/>
          </a:p>
        </p:txBody>
      </p:sp>
      <p:sp>
        <p:nvSpPr>
          <p:cNvPr id="4" name="Slide Number Placeholder 3"/>
          <p:cNvSpPr>
            <a:spLocks noGrp="1"/>
          </p:cNvSpPr>
          <p:nvPr>
            <p:ph type="sldNum" sz="quarter" idx="10"/>
          </p:nvPr>
        </p:nvSpPr>
        <p:spPr/>
        <p:txBody>
          <a:bodyPr/>
          <a:lstStyle/>
          <a:p>
            <a:pPr>
              <a:defRPr/>
            </a:pPr>
            <a:fld id="{B7C06962-FEDC-4F46-AAB3-4CD6AE83E4D9}" type="slidenum">
              <a:rPr lang="en-US" smtClean="0"/>
              <a:pPr>
                <a:defRPr/>
              </a:pPr>
              <a:t>2</a:t>
            </a:fld>
            <a:endParaRPr lang="en-US"/>
          </a:p>
        </p:txBody>
      </p:sp>
    </p:spTree>
    <p:extLst>
      <p:ext uri="{BB962C8B-B14F-4D97-AF65-F5344CB8AC3E}">
        <p14:creationId xmlns:p14="http://schemas.microsoft.com/office/powerpoint/2010/main" val="22204650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Slide Image Placeholder 1"/>
          <p:cNvSpPr>
            <a:spLocks noGrp="1" noRot="1" noChangeAspect="1" noTextEdit="1"/>
          </p:cNvSpPr>
          <p:nvPr>
            <p:ph type="sldImg"/>
          </p:nvPr>
        </p:nvSpPr>
        <p:spPr>
          <a:ln/>
        </p:spPr>
      </p:sp>
      <p:sp>
        <p:nvSpPr>
          <p:cNvPr id="1382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Arial" pitchFamily="34" charset="0"/>
                <a:cs typeface="Arial" pitchFamily="34" charset="0"/>
              </a:rPr>
              <a:t>This is the process we will be using in the indicator 13 trainings</a:t>
            </a:r>
            <a:endParaRPr lang="en-US" smtClean="0">
              <a:latin typeface="Arial" pitchFamily="34" charset="0"/>
            </a:endParaRPr>
          </a:p>
        </p:txBody>
      </p:sp>
      <p:sp>
        <p:nvSpPr>
          <p:cNvPr id="1382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02EF66CB-80CF-4F45-A513-7ADC2C8ADB22}" type="slidenum">
              <a:rPr lang="en-US" smtClean="0"/>
              <a:pPr eaLnBrk="1" hangingPunct="1"/>
              <a:t>20</a:t>
            </a:fld>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E2C14788-3A8E-4304-8FAF-B3AF970306EA}" type="slidenum">
              <a:rPr lang="en-US" smtClean="0">
                <a:cs typeface="Arial" pitchFamily="34" charset="0"/>
              </a:rPr>
              <a:pPr eaLnBrk="1" hangingPunct="1"/>
              <a:t>21</a:t>
            </a:fld>
            <a:endParaRPr lang="en-US" smtClean="0">
              <a:cs typeface="Arial" pitchFamily="34" charset="0"/>
            </a:endParaRPr>
          </a:p>
        </p:txBody>
      </p:sp>
      <p:sp>
        <p:nvSpPr>
          <p:cNvPr id="139267" name="Rectangle 2"/>
          <p:cNvSpPr>
            <a:spLocks noChangeArrowheads="1"/>
          </p:cNvSpPr>
          <p:nvPr/>
        </p:nvSpPr>
        <p:spPr bwMode="auto">
          <a:xfrm>
            <a:off x="3972667" y="2"/>
            <a:ext cx="3037734" cy="4645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814" tIns="46407" rIns="92814" bIns="46407" anchor="ctr"/>
          <a:lstStyle/>
          <a:p>
            <a:endParaRPr lang="en-US">
              <a:latin typeface="Calibri" pitchFamily="34" charset="0"/>
            </a:endParaRPr>
          </a:p>
        </p:txBody>
      </p:sp>
      <p:sp>
        <p:nvSpPr>
          <p:cNvPr id="139268" name="Rectangle 3"/>
          <p:cNvSpPr>
            <a:spLocks noChangeArrowheads="1"/>
          </p:cNvSpPr>
          <p:nvPr/>
        </p:nvSpPr>
        <p:spPr bwMode="auto">
          <a:xfrm>
            <a:off x="3972667" y="8831898"/>
            <a:ext cx="3037734" cy="4645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1848" tIns="45119" rIns="91848" bIns="45119" anchor="b"/>
          <a:lstStyle/>
          <a:p>
            <a:pPr algn="r"/>
            <a:r>
              <a:rPr lang="en-US" sz="1200">
                <a:latin typeface="Times" pitchFamily="18" charset="0"/>
              </a:rPr>
              <a:t>4</a:t>
            </a:r>
          </a:p>
        </p:txBody>
      </p:sp>
      <p:sp>
        <p:nvSpPr>
          <p:cNvPr id="139269" name="Rectangle 4"/>
          <p:cNvSpPr>
            <a:spLocks noChangeArrowheads="1"/>
          </p:cNvSpPr>
          <p:nvPr/>
        </p:nvSpPr>
        <p:spPr bwMode="auto">
          <a:xfrm>
            <a:off x="1" y="8831898"/>
            <a:ext cx="3037735" cy="4645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814" tIns="46407" rIns="92814" bIns="46407" anchor="ctr"/>
          <a:lstStyle/>
          <a:p>
            <a:endParaRPr lang="en-US">
              <a:latin typeface="Calibri" pitchFamily="34" charset="0"/>
            </a:endParaRPr>
          </a:p>
        </p:txBody>
      </p:sp>
      <p:sp>
        <p:nvSpPr>
          <p:cNvPr id="139270" name="Rectangle 5"/>
          <p:cNvSpPr>
            <a:spLocks noChangeArrowheads="1"/>
          </p:cNvSpPr>
          <p:nvPr/>
        </p:nvSpPr>
        <p:spPr bwMode="auto">
          <a:xfrm>
            <a:off x="1" y="2"/>
            <a:ext cx="3037735" cy="4645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814" tIns="46407" rIns="92814" bIns="46407" anchor="ctr"/>
          <a:lstStyle/>
          <a:p>
            <a:endParaRPr lang="en-US">
              <a:latin typeface="Calibri" pitchFamily="34" charset="0"/>
            </a:endParaRPr>
          </a:p>
        </p:txBody>
      </p:sp>
      <p:sp>
        <p:nvSpPr>
          <p:cNvPr id="139271" name="Rectangle 6"/>
          <p:cNvSpPr>
            <a:spLocks noGrp="1" noRot="1" noChangeAspect="1" noChangeArrowheads="1" noTextEdit="1"/>
          </p:cNvSpPr>
          <p:nvPr>
            <p:ph type="sldImg"/>
          </p:nvPr>
        </p:nvSpPr>
        <p:spPr>
          <a:xfrm>
            <a:off x="1192213" y="701675"/>
            <a:ext cx="4630737" cy="3473450"/>
          </a:xfrm>
          <a:ln cap="flat"/>
        </p:spPr>
      </p:sp>
      <p:sp>
        <p:nvSpPr>
          <p:cNvPr id="139272" name="Rectangle 7"/>
          <p:cNvSpPr>
            <a:spLocks noGrp="1" noChangeArrowheads="1"/>
          </p:cNvSpPr>
          <p:nvPr>
            <p:ph type="body" idx="1"/>
          </p:nvPr>
        </p:nvSpPr>
        <p:spPr>
          <a:xfrm>
            <a:off x="934933" y="4415157"/>
            <a:ext cx="5140537" cy="418369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848" tIns="45119" rIns="91848" bIns="45119"/>
          <a:lstStyle/>
          <a:p>
            <a:pPr eaLnBrk="1" hangingPunct="1">
              <a:spcBef>
                <a:spcPct val="0"/>
              </a:spcBef>
            </a:pPr>
            <a:endParaRPr lang="en-US" smtClean="0">
              <a:latin typeface="Arial" pitchFamily="34" charset="0"/>
              <a:cs typeface="Arial"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Slide Image Placeholder 1"/>
          <p:cNvSpPr>
            <a:spLocks noGrp="1" noRot="1" noChangeAspect="1" noTextEdit="1"/>
          </p:cNvSpPr>
          <p:nvPr>
            <p:ph type="sldImg"/>
          </p:nvPr>
        </p:nvSpPr>
        <p:spPr>
          <a:ln/>
        </p:spPr>
      </p:sp>
      <p:sp>
        <p:nvSpPr>
          <p:cNvPr id="1402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latin typeface="Arial" pitchFamily="34" charset="0"/>
                <a:cs typeface="Arial" pitchFamily="34" charset="0"/>
              </a:rPr>
              <a:t>Fictitious character and a best-practice IEP.  We will be referring to him throughout this training.  </a:t>
            </a:r>
          </a:p>
        </p:txBody>
      </p:sp>
      <p:sp>
        <p:nvSpPr>
          <p:cNvPr id="1402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F4EA147D-DB7C-4D5A-9C9E-35E250E20D83}" type="slidenum">
              <a:rPr lang="en-US" smtClean="0">
                <a:cs typeface="Arial" pitchFamily="34" charset="0"/>
              </a:rPr>
              <a:pPr eaLnBrk="1" hangingPunct="1"/>
              <a:t>22</a:t>
            </a:fld>
            <a:endParaRPr lang="en-US" smtClean="0">
              <a:cs typeface="Arial" pitchFamily="34"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Slide Image Placeholder 1"/>
          <p:cNvSpPr>
            <a:spLocks noGrp="1" noRot="1" noChangeAspect="1" noTextEdit="1"/>
          </p:cNvSpPr>
          <p:nvPr>
            <p:ph type="sldImg"/>
          </p:nvPr>
        </p:nvSpPr>
        <p:spPr>
          <a:ln/>
        </p:spPr>
      </p:sp>
      <p:sp>
        <p:nvSpPr>
          <p:cNvPr id="1413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mtClean="0">
                <a:latin typeface="Arial" pitchFamily="34" charset="0"/>
              </a:rPr>
              <a:t>Assess the student in order to identify his/her post-secondary desired goals or vision, and to determine their skills, aptitudes, and abilities related to the post secondarygoals. </a:t>
            </a:r>
            <a:endParaRPr lang="en-US" smtClean="0">
              <a:latin typeface="Arial" pitchFamily="34" charset="0"/>
              <a:cs typeface="Arial" pitchFamily="34" charset="0"/>
            </a:endParaRPr>
          </a:p>
        </p:txBody>
      </p:sp>
      <p:sp>
        <p:nvSpPr>
          <p:cNvPr id="1413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0AB3CD0E-DE96-40A5-9C57-91249EEC3317}" type="slidenum">
              <a:rPr lang="en-US" smtClean="0">
                <a:cs typeface="Arial" pitchFamily="34" charset="0"/>
              </a:rPr>
              <a:pPr eaLnBrk="1" hangingPunct="1"/>
              <a:t>23</a:t>
            </a:fld>
            <a:endParaRPr lang="en-US" smtClean="0">
              <a:cs typeface="Arial" pitchFamily="34"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Slide Image Placeholder 1"/>
          <p:cNvSpPr>
            <a:spLocks noGrp="1" noRot="1" noChangeAspect="1" noTextEdit="1"/>
          </p:cNvSpPr>
          <p:nvPr>
            <p:ph type="sldImg"/>
          </p:nvPr>
        </p:nvSpPr>
        <p:spPr>
          <a:ln/>
        </p:spPr>
      </p:sp>
      <p:sp>
        <p:nvSpPr>
          <p:cNvPr id="1423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Arial" pitchFamily="34" charset="0"/>
                <a:cs typeface="Arial" pitchFamily="34" charset="0"/>
              </a:rPr>
              <a:t>This is the process we will be using in the indicator 13 trainings</a:t>
            </a:r>
            <a:endParaRPr lang="en-US" smtClean="0">
              <a:latin typeface="Arial" pitchFamily="34" charset="0"/>
            </a:endParaRPr>
          </a:p>
        </p:txBody>
      </p:sp>
      <p:sp>
        <p:nvSpPr>
          <p:cNvPr id="1423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905CA217-EEE5-4AF9-A314-D851B424BBE4}" type="slidenum">
              <a:rPr lang="en-US" smtClean="0"/>
              <a:pPr eaLnBrk="1" hangingPunct="1"/>
              <a:t>24</a:t>
            </a:fld>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Slide Image Placeholder 1"/>
          <p:cNvSpPr>
            <a:spLocks noGrp="1" noRot="1" noChangeAspect="1" noTextEdit="1"/>
          </p:cNvSpPr>
          <p:nvPr>
            <p:ph type="sldImg"/>
          </p:nvPr>
        </p:nvSpPr>
        <p:spPr>
          <a:ln/>
        </p:spPr>
      </p:sp>
      <p:sp>
        <p:nvSpPr>
          <p:cNvPr id="1443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pPr>
            <a:r>
              <a:rPr lang="en-US" smtClean="0">
                <a:solidFill>
                  <a:srgbClr val="990033"/>
                </a:solidFill>
                <a:latin typeface="Arial" pitchFamily="34" charset="0"/>
              </a:rPr>
              <a:t>IInterests</a:t>
            </a:r>
            <a:r>
              <a:rPr lang="en-US" smtClean="0">
                <a:solidFill>
                  <a:schemeClr val="accent2"/>
                </a:solidFill>
                <a:latin typeface="Arial" pitchFamily="34" charset="0"/>
              </a:rPr>
              <a:t> </a:t>
            </a:r>
            <a:r>
              <a:rPr lang="en-US" smtClean="0">
                <a:latin typeface="Arial" pitchFamily="34" charset="0"/>
              </a:rPr>
              <a:t>– a measure of opinions, attitudes and preferences</a:t>
            </a:r>
          </a:p>
          <a:p>
            <a:pPr eaLnBrk="1" hangingPunct="1">
              <a:lnSpc>
                <a:spcPct val="90000"/>
              </a:lnSpc>
            </a:pPr>
            <a:endParaRPr lang="en-US" smtClean="0">
              <a:latin typeface="Arial" pitchFamily="34" charset="0"/>
            </a:endParaRPr>
          </a:p>
          <a:p>
            <a:pPr eaLnBrk="1" hangingPunct="1">
              <a:lnSpc>
                <a:spcPct val="90000"/>
              </a:lnSpc>
            </a:pPr>
            <a:r>
              <a:rPr lang="en-US" smtClean="0">
                <a:solidFill>
                  <a:srgbClr val="990033"/>
                </a:solidFill>
                <a:latin typeface="Arial" pitchFamily="34" charset="0"/>
              </a:rPr>
              <a:t>Preferences</a:t>
            </a:r>
            <a:r>
              <a:rPr lang="en-US" smtClean="0">
                <a:latin typeface="Arial" pitchFamily="34" charset="0"/>
              </a:rPr>
              <a:t> – what the student values and likes</a:t>
            </a:r>
            <a:endParaRPr lang="en-US" b="1" smtClean="0">
              <a:latin typeface="Arial" pitchFamily="34" charset="0"/>
            </a:endParaRPr>
          </a:p>
          <a:p>
            <a:endParaRPr lang="en-US" b="1" smtClean="0">
              <a:latin typeface="Arial" pitchFamily="34" charset="0"/>
            </a:endParaRPr>
          </a:p>
          <a:p>
            <a:r>
              <a:rPr lang="en-US" b="1" smtClean="0">
                <a:latin typeface="Arial" pitchFamily="34" charset="0"/>
              </a:rPr>
              <a:t>Indicator 13 Question # 1:  Is there evidence of age appropriate transition assessment?</a:t>
            </a:r>
          </a:p>
        </p:txBody>
      </p:sp>
      <p:sp>
        <p:nvSpPr>
          <p:cNvPr id="1443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52EA41C0-16AA-4135-9CFC-A817837D2827}" type="slidenum">
              <a:rPr lang="en-US" smtClean="0">
                <a:cs typeface="Arial" pitchFamily="34" charset="0"/>
              </a:rPr>
              <a:pPr eaLnBrk="1" hangingPunct="1"/>
              <a:t>25</a:t>
            </a:fld>
            <a:endParaRPr lang="en-US" smtClean="0">
              <a:cs typeface="Arial" pitchFamily="34"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Slide Image Placeholder 1"/>
          <p:cNvSpPr>
            <a:spLocks noGrp="1" noRot="1" noChangeAspect="1" noTextEdit="1"/>
          </p:cNvSpPr>
          <p:nvPr>
            <p:ph type="sldImg"/>
          </p:nvPr>
        </p:nvSpPr>
        <p:spPr>
          <a:ln/>
        </p:spPr>
      </p:sp>
      <p:sp>
        <p:nvSpPr>
          <p:cNvPr id="2088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mtClean="0">
                <a:latin typeface="Arial" pitchFamily="34" charset="0"/>
              </a:rPr>
              <a:t>A process of gathering relevant information to plan, evaluate, or make decisions  (academic assessment, transition assessment, career assessment, vocational assessment).</a:t>
            </a:r>
            <a:r>
              <a:rPr lang="en-US" b="1" smtClean="0">
                <a:latin typeface="Arial" pitchFamily="34" charset="0"/>
              </a:rPr>
              <a:t> </a:t>
            </a:r>
            <a:endParaRPr lang="en-US" smtClean="0">
              <a:latin typeface="Arial" pitchFamily="34" charset="0"/>
              <a:cs typeface="Arial" pitchFamily="34" charset="0"/>
            </a:endParaRPr>
          </a:p>
          <a:p>
            <a:pPr eaLnBrk="1" hangingPunct="1">
              <a:spcBef>
                <a:spcPct val="0"/>
              </a:spcBef>
            </a:pPr>
            <a:endParaRPr lang="en-US" smtClean="0">
              <a:latin typeface="Arial" pitchFamily="34" charset="0"/>
              <a:cs typeface="Arial" pitchFamily="34" charset="0"/>
            </a:endParaRPr>
          </a:p>
          <a:p>
            <a:pPr eaLnBrk="1" hangingPunct="1">
              <a:spcBef>
                <a:spcPct val="0"/>
              </a:spcBef>
            </a:pPr>
            <a:r>
              <a:rPr lang="en-US" smtClean="0">
                <a:latin typeface="Arial" pitchFamily="34" charset="0"/>
                <a:cs typeface="Arial" pitchFamily="34" charset="0"/>
              </a:rPr>
              <a:t>Next slide will explain more about assessment in a Standards Aligned System.</a:t>
            </a:r>
          </a:p>
        </p:txBody>
      </p:sp>
      <p:sp>
        <p:nvSpPr>
          <p:cNvPr id="2089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0052" indent="-284636" eaLnBrk="0" hangingPunct="0">
              <a:defRPr>
                <a:solidFill>
                  <a:schemeClr val="tx1"/>
                </a:solidFill>
                <a:latin typeface="Arial" pitchFamily="34" charset="0"/>
              </a:defRPr>
            </a:lvl2pPr>
            <a:lvl3pPr marL="1138543" indent="-227708" eaLnBrk="0" hangingPunct="0">
              <a:defRPr>
                <a:solidFill>
                  <a:schemeClr val="tx1"/>
                </a:solidFill>
                <a:latin typeface="Arial" pitchFamily="34" charset="0"/>
              </a:defRPr>
            </a:lvl3pPr>
            <a:lvl4pPr marL="1593959" indent="-227708" eaLnBrk="0" hangingPunct="0">
              <a:defRPr>
                <a:solidFill>
                  <a:schemeClr val="tx1"/>
                </a:solidFill>
                <a:latin typeface="Arial" pitchFamily="34" charset="0"/>
              </a:defRPr>
            </a:lvl4pPr>
            <a:lvl5pPr marL="2049376" indent="-227708" eaLnBrk="0" hangingPunct="0">
              <a:defRPr>
                <a:solidFill>
                  <a:schemeClr val="tx1"/>
                </a:solidFill>
                <a:latin typeface="Arial" pitchFamily="34" charset="0"/>
              </a:defRPr>
            </a:lvl5pPr>
            <a:lvl6pPr marL="2504793" indent="-227708" eaLnBrk="0" fontAlgn="base" hangingPunct="0">
              <a:spcBef>
                <a:spcPct val="0"/>
              </a:spcBef>
              <a:spcAft>
                <a:spcPct val="0"/>
              </a:spcAft>
              <a:defRPr>
                <a:solidFill>
                  <a:schemeClr val="tx1"/>
                </a:solidFill>
                <a:latin typeface="Arial" pitchFamily="34" charset="0"/>
              </a:defRPr>
            </a:lvl6pPr>
            <a:lvl7pPr marL="2960209" indent="-227708" eaLnBrk="0" fontAlgn="base" hangingPunct="0">
              <a:spcBef>
                <a:spcPct val="0"/>
              </a:spcBef>
              <a:spcAft>
                <a:spcPct val="0"/>
              </a:spcAft>
              <a:defRPr>
                <a:solidFill>
                  <a:schemeClr val="tx1"/>
                </a:solidFill>
                <a:latin typeface="Arial" pitchFamily="34" charset="0"/>
              </a:defRPr>
            </a:lvl7pPr>
            <a:lvl8pPr marL="3415627" indent="-227708" eaLnBrk="0" fontAlgn="base" hangingPunct="0">
              <a:spcBef>
                <a:spcPct val="0"/>
              </a:spcBef>
              <a:spcAft>
                <a:spcPct val="0"/>
              </a:spcAft>
              <a:defRPr>
                <a:solidFill>
                  <a:schemeClr val="tx1"/>
                </a:solidFill>
                <a:latin typeface="Arial" pitchFamily="34" charset="0"/>
              </a:defRPr>
            </a:lvl8pPr>
            <a:lvl9pPr marL="3871044" indent="-227708" eaLnBrk="0" fontAlgn="base" hangingPunct="0">
              <a:spcBef>
                <a:spcPct val="0"/>
              </a:spcBef>
              <a:spcAft>
                <a:spcPct val="0"/>
              </a:spcAft>
              <a:defRPr>
                <a:solidFill>
                  <a:schemeClr val="tx1"/>
                </a:solidFill>
                <a:latin typeface="Arial" pitchFamily="34" charset="0"/>
              </a:defRPr>
            </a:lvl9pPr>
          </a:lstStyle>
          <a:p>
            <a:pPr eaLnBrk="1" hangingPunct="1"/>
            <a:fld id="{4CD3D0ED-2968-4D9D-B2FA-4B22D4053FBC}" type="slidenum">
              <a:rPr lang="en-US" smtClean="0">
                <a:cs typeface="Arial" pitchFamily="34" charset="0"/>
              </a:rPr>
              <a:pPr eaLnBrk="1" hangingPunct="1"/>
              <a:t>26</a:t>
            </a:fld>
            <a:endParaRPr lang="en-US" smtClean="0">
              <a:cs typeface="Arial" pitchFamily="34"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Slide Image Placeholder 1"/>
          <p:cNvSpPr>
            <a:spLocks noGrp="1" noRot="1" noChangeAspect="1" noTextEdit="1"/>
          </p:cNvSpPr>
          <p:nvPr>
            <p:ph type="sldImg"/>
          </p:nvPr>
        </p:nvSpPr>
        <p:spPr>
          <a:ln/>
        </p:spPr>
      </p:sp>
      <p:sp>
        <p:nvSpPr>
          <p:cNvPr id="1464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err="1" smtClean="0">
                <a:latin typeface="Arial" pitchFamily="34" charset="0"/>
              </a:rPr>
              <a:t>Kuder</a:t>
            </a:r>
            <a:r>
              <a:rPr lang="en-US" dirty="0" smtClean="0">
                <a:latin typeface="Arial" pitchFamily="34" charset="0"/>
              </a:rPr>
              <a:t> General Interest Survey (KGIS)</a:t>
            </a:r>
          </a:p>
          <a:p>
            <a:r>
              <a:rPr lang="en-US" dirty="0" smtClean="0">
                <a:latin typeface="Arial" pitchFamily="34" charset="0"/>
              </a:rPr>
              <a:t>COIN Career Guidance System of Assessment</a:t>
            </a:r>
          </a:p>
          <a:p>
            <a:r>
              <a:rPr lang="en-US" dirty="0" smtClean="0">
                <a:latin typeface="Arial" pitchFamily="34" charset="0"/>
              </a:rPr>
              <a:t>Pennsylvania Career Zone (pacareerzone.org)</a:t>
            </a:r>
          </a:p>
          <a:p>
            <a:pPr lvl="1">
              <a:buFontTx/>
              <a:buChar char="•"/>
            </a:pPr>
            <a:r>
              <a:rPr lang="en-US" dirty="0" smtClean="0">
                <a:latin typeface="Arial" pitchFamily="34" charset="0"/>
              </a:rPr>
              <a:t>Quick Assessment</a:t>
            </a:r>
          </a:p>
          <a:p>
            <a:pPr lvl="1">
              <a:buFontTx/>
              <a:buChar char="•"/>
            </a:pPr>
            <a:r>
              <a:rPr lang="en-US" dirty="0" smtClean="0">
                <a:latin typeface="Arial" pitchFamily="34" charset="0"/>
              </a:rPr>
              <a:t>Interest Profiler</a:t>
            </a:r>
          </a:p>
          <a:p>
            <a:pPr lvl="1">
              <a:buFontTx/>
              <a:buChar char="•"/>
            </a:pPr>
            <a:r>
              <a:rPr lang="en-US" dirty="0" smtClean="0">
                <a:latin typeface="Arial" pitchFamily="34" charset="0"/>
              </a:rPr>
              <a:t>Work Importance Profiler </a:t>
            </a:r>
          </a:p>
        </p:txBody>
      </p:sp>
      <p:sp>
        <p:nvSpPr>
          <p:cNvPr id="1464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8A55408E-35FC-45A0-8E4B-60ABDDDD6D5A}" type="slidenum">
              <a:rPr lang="en-US" smtClean="0">
                <a:cs typeface="Arial" pitchFamily="34" charset="0"/>
              </a:rPr>
              <a:pPr eaLnBrk="1" hangingPunct="1"/>
              <a:t>27</a:t>
            </a:fld>
            <a:endParaRPr lang="en-US" smtClean="0">
              <a:cs typeface="Arial" pitchFamily="34"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Slide Image Placeholder 1"/>
          <p:cNvSpPr>
            <a:spLocks noGrp="1" noRot="1" noChangeAspect="1" noTextEdit="1"/>
          </p:cNvSpPr>
          <p:nvPr>
            <p:ph type="sldImg"/>
          </p:nvPr>
        </p:nvSpPr>
        <p:spPr>
          <a:ln/>
        </p:spPr>
      </p:sp>
      <p:sp>
        <p:nvSpPr>
          <p:cNvPr id="1474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pitchFamily="34" charset="0"/>
            </a:endParaRPr>
          </a:p>
        </p:txBody>
      </p:sp>
      <p:sp>
        <p:nvSpPr>
          <p:cNvPr id="1474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26103C1F-1E8F-4847-AECC-9BD970E876DA}" type="slidenum">
              <a:rPr lang="en-US" smtClean="0"/>
              <a:pPr eaLnBrk="1" hangingPunct="1"/>
              <a:t>28</a:t>
            </a:fld>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Slide Image Placeholder 1"/>
          <p:cNvSpPr>
            <a:spLocks noGrp="1" noRot="1" noChangeAspect="1" noTextEdit="1"/>
          </p:cNvSpPr>
          <p:nvPr>
            <p:ph type="sldImg"/>
          </p:nvPr>
        </p:nvSpPr>
        <p:spPr>
          <a:ln/>
        </p:spPr>
      </p:sp>
      <p:sp>
        <p:nvSpPr>
          <p:cNvPr id="1484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pPr>
            <a:r>
              <a:rPr lang="en-US" smtClean="0">
                <a:solidFill>
                  <a:srgbClr val="990033"/>
                </a:solidFill>
                <a:latin typeface="Arial" pitchFamily="34" charset="0"/>
              </a:rPr>
              <a:t>IInterests</a:t>
            </a:r>
            <a:r>
              <a:rPr lang="en-US" smtClean="0">
                <a:solidFill>
                  <a:schemeClr val="accent2"/>
                </a:solidFill>
                <a:latin typeface="Arial" pitchFamily="34" charset="0"/>
              </a:rPr>
              <a:t> </a:t>
            </a:r>
            <a:r>
              <a:rPr lang="en-US" smtClean="0">
                <a:latin typeface="Arial" pitchFamily="34" charset="0"/>
              </a:rPr>
              <a:t>– a measure of opinions, attitudes and preferences</a:t>
            </a:r>
          </a:p>
          <a:p>
            <a:pPr eaLnBrk="1" hangingPunct="1">
              <a:lnSpc>
                <a:spcPct val="90000"/>
              </a:lnSpc>
            </a:pPr>
            <a:endParaRPr lang="en-US" smtClean="0">
              <a:latin typeface="Arial" pitchFamily="34" charset="0"/>
            </a:endParaRPr>
          </a:p>
          <a:p>
            <a:pPr eaLnBrk="1" hangingPunct="1">
              <a:lnSpc>
                <a:spcPct val="90000"/>
              </a:lnSpc>
            </a:pPr>
            <a:r>
              <a:rPr lang="en-US" smtClean="0">
                <a:solidFill>
                  <a:srgbClr val="990033"/>
                </a:solidFill>
                <a:latin typeface="Arial" pitchFamily="34" charset="0"/>
              </a:rPr>
              <a:t>Preferences</a:t>
            </a:r>
            <a:r>
              <a:rPr lang="en-US" smtClean="0">
                <a:latin typeface="Arial" pitchFamily="34" charset="0"/>
              </a:rPr>
              <a:t> – what the student values and likes</a:t>
            </a:r>
            <a:endParaRPr lang="en-US" b="1" smtClean="0">
              <a:latin typeface="Arial" pitchFamily="34" charset="0"/>
            </a:endParaRPr>
          </a:p>
          <a:p>
            <a:endParaRPr lang="en-US" b="1" smtClean="0">
              <a:latin typeface="Arial" pitchFamily="34" charset="0"/>
            </a:endParaRPr>
          </a:p>
          <a:p>
            <a:r>
              <a:rPr lang="en-US" b="1" smtClean="0">
                <a:latin typeface="Arial" pitchFamily="34" charset="0"/>
              </a:rPr>
              <a:t>Indicator 13 Question # 1:  Is there evidence of age appropriate transition assessment?</a:t>
            </a:r>
          </a:p>
        </p:txBody>
      </p:sp>
      <p:sp>
        <p:nvSpPr>
          <p:cNvPr id="1484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67D3DD90-BE6F-49EB-978E-99E10B7D5EBF}" type="slidenum">
              <a:rPr lang="en-US" smtClean="0">
                <a:cs typeface="Arial" pitchFamily="34" charset="0"/>
              </a:rPr>
              <a:pPr eaLnBrk="1" hangingPunct="1"/>
              <a:t>29</a:t>
            </a:fld>
            <a:endParaRPr lang="en-US" smtClean="0">
              <a:cs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latin typeface="Arial" pitchFamily="34" charset="0"/>
            </a:endParaRPr>
          </a:p>
        </p:txBody>
      </p:sp>
      <p:sp>
        <p:nvSpPr>
          <p:cNvPr id="54276" name="Slide Number Placeholder 3"/>
          <p:cNvSpPr txBox="1">
            <a:spLocks noGrp="1"/>
          </p:cNvSpPr>
          <p:nvPr/>
        </p:nvSpPr>
        <p:spPr bwMode="auto">
          <a:xfrm>
            <a:off x="3971083" y="8830313"/>
            <a:ext cx="3037735" cy="464503"/>
          </a:xfrm>
          <a:prstGeom prst="rect">
            <a:avLst/>
          </a:prstGeom>
          <a:noFill/>
          <a:ln>
            <a:miter lim="800000"/>
            <a:headEnd/>
            <a:tailEnd/>
          </a:ln>
        </p:spPr>
        <p:txBody>
          <a:bodyPr lIns="92814" tIns="46407" rIns="92814" bIns="46407" anchor="b"/>
          <a:lstStyle/>
          <a:p>
            <a:pPr algn="r">
              <a:defRPr/>
            </a:pPr>
            <a:fld id="{3BCB3535-4EE2-45B0-9A12-01A283E83E55}" type="slidenum">
              <a:rPr lang="en-US" sz="1200"/>
              <a:pPr algn="r">
                <a:defRPr/>
              </a:pPr>
              <a:t>3</a:t>
            </a:fld>
            <a:endParaRPr lang="en-US" sz="120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Slide Image Placeholder 1"/>
          <p:cNvSpPr>
            <a:spLocks noGrp="1" noRot="1" noChangeAspect="1" noTextEdit="1"/>
          </p:cNvSpPr>
          <p:nvPr>
            <p:ph type="sldImg"/>
          </p:nvPr>
        </p:nvSpPr>
        <p:spPr>
          <a:ln/>
        </p:spPr>
      </p:sp>
      <p:sp>
        <p:nvSpPr>
          <p:cNvPr id="2181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mtClean="0">
                <a:latin typeface="Arial" pitchFamily="34" charset="0"/>
                <a:cs typeface="Arial" pitchFamily="34" charset="0"/>
              </a:rPr>
              <a:t>IDEA 2007 refers to measurable postsecondary goal or goals that covers education or training, employment, and as needed independent living.   </a:t>
            </a:r>
          </a:p>
          <a:p>
            <a:pPr eaLnBrk="1" hangingPunct="1">
              <a:spcBef>
                <a:spcPct val="0"/>
              </a:spcBef>
            </a:pPr>
            <a:r>
              <a:rPr lang="en-US" smtClean="0">
                <a:latin typeface="Arial" pitchFamily="34" charset="0"/>
                <a:cs typeface="Arial" pitchFamily="34" charset="0"/>
              </a:rPr>
              <a:t>Note that Goals is the new term used in PA under Chapter 14.  Trainer may reiterate that goals have previously been referred to as “Outcomes” in PA. The “goals” indicated here are referred to as “post-school goals.” </a:t>
            </a:r>
          </a:p>
          <a:p>
            <a:pPr eaLnBrk="1" hangingPunct="1">
              <a:spcBef>
                <a:spcPct val="0"/>
              </a:spcBef>
            </a:pPr>
            <a:r>
              <a:rPr lang="en-US" b="1" smtClean="0">
                <a:latin typeface="Arial" pitchFamily="34" charset="0"/>
                <a:cs typeface="Arial" pitchFamily="34" charset="0"/>
              </a:rPr>
              <a:t>Remind participants that each goal area on the grid must be addressed by the IEP team and nothing should be left blank.  Each student is required to have one post secondary goal– but many students may have more than one goal.   If a particular goal is not appropriate to a student, the team must note that on the grid with a statement such as, “The IEP team has determined that this goal area is not applicable for the student.”</a:t>
            </a:r>
            <a:endParaRPr lang="en-US" smtClean="0">
              <a:latin typeface="Arial" pitchFamily="34" charset="0"/>
            </a:endParaRPr>
          </a:p>
        </p:txBody>
      </p:sp>
      <p:sp>
        <p:nvSpPr>
          <p:cNvPr id="2181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0052" indent="-284636" eaLnBrk="0" hangingPunct="0">
              <a:defRPr>
                <a:solidFill>
                  <a:schemeClr val="tx1"/>
                </a:solidFill>
                <a:latin typeface="Arial" pitchFamily="34" charset="0"/>
              </a:defRPr>
            </a:lvl2pPr>
            <a:lvl3pPr marL="1138543" indent="-227708" eaLnBrk="0" hangingPunct="0">
              <a:defRPr>
                <a:solidFill>
                  <a:schemeClr val="tx1"/>
                </a:solidFill>
                <a:latin typeface="Arial" pitchFamily="34" charset="0"/>
              </a:defRPr>
            </a:lvl3pPr>
            <a:lvl4pPr marL="1593959" indent="-227708" eaLnBrk="0" hangingPunct="0">
              <a:defRPr>
                <a:solidFill>
                  <a:schemeClr val="tx1"/>
                </a:solidFill>
                <a:latin typeface="Arial" pitchFamily="34" charset="0"/>
              </a:defRPr>
            </a:lvl4pPr>
            <a:lvl5pPr marL="2049376" indent="-227708" eaLnBrk="0" hangingPunct="0">
              <a:defRPr>
                <a:solidFill>
                  <a:schemeClr val="tx1"/>
                </a:solidFill>
                <a:latin typeface="Arial" pitchFamily="34" charset="0"/>
              </a:defRPr>
            </a:lvl5pPr>
            <a:lvl6pPr marL="2504793" indent="-227708" eaLnBrk="0" fontAlgn="base" hangingPunct="0">
              <a:spcBef>
                <a:spcPct val="0"/>
              </a:spcBef>
              <a:spcAft>
                <a:spcPct val="0"/>
              </a:spcAft>
              <a:defRPr>
                <a:solidFill>
                  <a:schemeClr val="tx1"/>
                </a:solidFill>
                <a:latin typeface="Arial" pitchFamily="34" charset="0"/>
              </a:defRPr>
            </a:lvl6pPr>
            <a:lvl7pPr marL="2960209" indent="-227708" eaLnBrk="0" fontAlgn="base" hangingPunct="0">
              <a:spcBef>
                <a:spcPct val="0"/>
              </a:spcBef>
              <a:spcAft>
                <a:spcPct val="0"/>
              </a:spcAft>
              <a:defRPr>
                <a:solidFill>
                  <a:schemeClr val="tx1"/>
                </a:solidFill>
                <a:latin typeface="Arial" pitchFamily="34" charset="0"/>
              </a:defRPr>
            </a:lvl7pPr>
            <a:lvl8pPr marL="3415627" indent="-227708" eaLnBrk="0" fontAlgn="base" hangingPunct="0">
              <a:spcBef>
                <a:spcPct val="0"/>
              </a:spcBef>
              <a:spcAft>
                <a:spcPct val="0"/>
              </a:spcAft>
              <a:defRPr>
                <a:solidFill>
                  <a:schemeClr val="tx1"/>
                </a:solidFill>
                <a:latin typeface="Arial" pitchFamily="34" charset="0"/>
              </a:defRPr>
            </a:lvl8pPr>
            <a:lvl9pPr marL="3871044" indent="-227708" eaLnBrk="0" fontAlgn="base" hangingPunct="0">
              <a:spcBef>
                <a:spcPct val="0"/>
              </a:spcBef>
              <a:spcAft>
                <a:spcPct val="0"/>
              </a:spcAft>
              <a:defRPr>
                <a:solidFill>
                  <a:schemeClr val="tx1"/>
                </a:solidFill>
                <a:latin typeface="Arial" pitchFamily="34" charset="0"/>
              </a:defRPr>
            </a:lvl9pPr>
          </a:lstStyle>
          <a:p>
            <a:pPr eaLnBrk="1" hangingPunct="1"/>
            <a:fld id="{2AE5ADFE-6F0C-4303-967C-E94E19153D86}" type="slidenum">
              <a:rPr lang="en-US" smtClean="0"/>
              <a:pPr eaLnBrk="1" hangingPunct="1"/>
              <a:t>30</a:t>
            </a:fld>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Slide Image Placeholder 1"/>
          <p:cNvSpPr>
            <a:spLocks noGrp="1" noRot="1" noChangeAspect="1" noTextEdit="1"/>
          </p:cNvSpPr>
          <p:nvPr>
            <p:ph type="sldImg"/>
          </p:nvPr>
        </p:nvSpPr>
        <p:spPr>
          <a:ln/>
        </p:spPr>
      </p:sp>
      <p:sp>
        <p:nvSpPr>
          <p:cNvPr id="1576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Arial" pitchFamily="34" charset="0"/>
              </a:rPr>
              <a:t>Observations from the field:   Independent Living?</a:t>
            </a:r>
          </a:p>
        </p:txBody>
      </p:sp>
      <p:sp>
        <p:nvSpPr>
          <p:cNvPr id="1577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05815238-3DE7-4265-BAF7-C1100DA717E9}" type="slidenum">
              <a:rPr lang="en-US" smtClean="0">
                <a:cs typeface="Arial" pitchFamily="34" charset="0"/>
              </a:rPr>
              <a:pPr eaLnBrk="1" hangingPunct="1"/>
              <a:t>31</a:t>
            </a:fld>
            <a:endParaRPr lang="en-US" smtClean="0">
              <a:cs typeface="Arial" pitchFamily="34"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Slide Image Placeholder 1"/>
          <p:cNvSpPr>
            <a:spLocks noGrp="1" noRot="1" noChangeAspect="1" noTextEdit="1"/>
          </p:cNvSpPr>
          <p:nvPr>
            <p:ph type="sldImg"/>
          </p:nvPr>
        </p:nvSpPr>
        <p:spPr>
          <a:ln/>
        </p:spPr>
      </p:sp>
      <p:sp>
        <p:nvSpPr>
          <p:cNvPr id="158723" name="Notes Placeholder 2"/>
          <p:cNvSpPr>
            <a:spLocks noGrp="1"/>
          </p:cNvSpPr>
          <p:nvPr>
            <p:ph type="body" idx="1"/>
          </p:nvPr>
        </p:nvSpPr>
        <p:spPr>
          <a:noFill/>
          <a:ln/>
        </p:spPr>
        <p:txBody>
          <a:bodyPr/>
          <a:lstStyle/>
          <a:p>
            <a:pPr eaLnBrk="1" hangingPunct="1">
              <a:spcBef>
                <a:spcPct val="0"/>
              </a:spcBef>
            </a:pPr>
            <a:endParaRPr lang="en-US" smtClean="0">
              <a:latin typeface="Arial" pitchFamily="34" charset="0"/>
              <a:cs typeface="Arial" pitchFamily="34" charset="0"/>
            </a:endParaRPr>
          </a:p>
        </p:txBody>
      </p:sp>
      <p:sp>
        <p:nvSpPr>
          <p:cNvPr id="158724" name="Slide Number Placeholder 3"/>
          <p:cNvSpPr>
            <a:spLocks noGrp="1"/>
          </p:cNvSpPr>
          <p:nvPr>
            <p:ph type="sldNum" sz="quarter" idx="5"/>
          </p:nvPr>
        </p:nvSpPr>
        <p:spPr>
          <a:noFill/>
        </p:spPr>
        <p:txBody>
          <a:bodyPr/>
          <a:lstStyle/>
          <a:p>
            <a:fld id="{D9F21DB1-3E68-41B1-82A6-7A92FB71F87A}" type="slidenum">
              <a:rPr lang="en-US" smtClean="0">
                <a:solidFill>
                  <a:prstClr val="black"/>
                </a:solidFill>
                <a:cs typeface="Arial" pitchFamily="34" charset="0"/>
              </a:rPr>
              <a:pPr/>
              <a:t>32</a:t>
            </a:fld>
            <a:endParaRPr lang="en-US" smtClean="0">
              <a:solidFill>
                <a:prstClr val="black"/>
              </a:solidFill>
              <a:cs typeface="Arial" pitchFamily="34"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Rot="1" noChangeAspect="1" noChangeArrowheads="1" noTextEdit="1"/>
          </p:cNvSpPr>
          <p:nvPr>
            <p:ph type="sldImg"/>
          </p:nvPr>
        </p:nvSpPr>
        <p:spPr>
          <a:ln/>
        </p:spPr>
      </p:sp>
      <p:sp>
        <p:nvSpPr>
          <p:cNvPr id="159747" name="Rectangle 3"/>
          <p:cNvSpPr>
            <a:spLocks noGrp="1" noChangeArrowheads="1"/>
          </p:cNvSpPr>
          <p:nvPr>
            <p:ph type="body" idx="1"/>
          </p:nvPr>
        </p:nvSpPr>
        <p:spPr>
          <a:noFill/>
          <a:ln/>
        </p:spPr>
        <p:txBody>
          <a:bodyPr/>
          <a:lstStyle/>
          <a:p>
            <a:r>
              <a:rPr lang="en-US" smtClean="0">
                <a:latin typeface="Arial" pitchFamily="34" charset="0"/>
                <a:cs typeface="Arial" pitchFamily="34" charset="0"/>
              </a:rPr>
              <a:t>A community program </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Slide Image Placeholder 1"/>
          <p:cNvSpPr>
            <a:spLocks noGrp="1" noRot="1" noChangeAspect="1" noTextEdit="1"/>
          </p:cNvSpPr>
          <p:nvPr>
            <p:ph type="sldImg"/>
          </p:nvPr>
        </p:nvSpPr>
        <p:spPr>
          <a:ln/>
        </p:spPr>
      </p:sp>
      <p:sp>
        <p:nvSpPr>
          <p:cNvPr id="160771" name="Notes Placeholder 2"/>
          <p:cNvSpPr>
            <a:spLocks noGrp="1"/>
          </p:cNvSpPr>
          <p:nvPr>
            <p:ph type="body" idx="1"/>
          </p:nvPr>
        </p:nvSpPr>
        <p:spPr>
          <a:noFill/>
          <a:ln/>
        </p:spPr>
        <p:txBody>
          <a:bodyPr/>
          <a:lstStyle/>
          <a:p>
            <a:pPr eaLnBrk="1" hangingPunct="1">
              <a:spcBef>
                <a:spcPct val="0"/>
              </a:spcBef>
            </a:pPr>
            <a:endParaRPr lang="en-US" smtClean="0">
              <a:latin typeface="Arial" pitchFamily="34" charset="0"/>
              <a:cs typeface="Arial" pitchFamily="34" charset="0"/>
            </a:endParaRPr>
          </a:p>
        </p:txBody>
      </p:sp>
      <p:sp>
        <p:nvSpPr>
          <p:cNvPr id="160772" name="Slide Number Placeholder 3"/>
          <p:cNvSpPr>
            <a:spLocks noGrp="1"/>
          </p:cNvSpPr>
          <p:nvPr>
            <p:ph type="sldNum" sz="quarter" idx="5"/>
          </p:nvPr>
        </p:nvSpPr>
        <p:spPr>
          <a:noFill/>
        </p:spPr>
        <p:txBody>
          <a:bodyPr/>
          <a:lstStyle/>
          <a:p>
            <a:fld id="{F61E6494-01AB-41A9-9435-CCA1CFC9C8E2}" type="slidenum">
              <a:rPr lang="en-US" smtClean="0">
                <a:solidFill>
                  <a:prstClr val="black"/>
                </a:solidFill>
                <a:cs typeface="Arial" pitchFamily="34" charset="0"/>
              </a:rPr>
              <a:pPr/>
              <a:t>34</a:t>
            </a:fld>
            <a:endParaRPr lang="en-US" smtClean="0">
              <a:solidFill>
                <a:prstClr val="black"/>
              </a:solidFill>
              <a:cs typeface="Arial" pitchFamily="34"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Rot="1" noChangeAspect="1" noChangeArrowheads="1" noTextEdit="1"/>
          </p:cNvSpPr>
          <p:nvPr>
            <p:ph type="sldImg"/>
          </p:nvPr>
        </p:nvSpPr>
        <p:spPr>
          <a:ln/>
        </p:spPr>
      </p:sp>
      <p:sp>
        <p:nvSpPr>
          <p:cNvPr id="161795"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p:spPr>
      </p:sp>
      <p:sp>
        <p:nvSpPr>
          <p:cNvPr id="23555" name="Notes Placeholder 2"/>
          <p:cNvSpPr>
            <a:spLocks noGrp="1"/>
          </p:cNvSpPr>
          <p:nvPr>
            <p:ph type="body" idx="1"/>
          </p:nvPr>
        </p:nvSpPr>
        <p:spPr>
          <a:noFill/>
          <a:ln/>
        </p:spPr>
        <p:txBody>
          <a:bodyPr/>
          <a:lstStyle/>
          <a:p>
            <a:pPr eaLnBrk="1" hangingPunct="1">
              <a:spcBef>
                <a:spcPct val="0"/>
              </a:spcBef>
            </a:pPr>
            <a:r>
              <a:rPr lang="en-US" smtClean="0">
                <a:cs typeface="Arial" charset="0"/>
              </a:rPr>
              <a:t>NOTE:   The only time Independent Living would not have a goal and services/activities is if the student is already independent and this is well documented via assessment.</a:t>
            </a:r>
          </a:p>
        </p:txBody>
      </p:sp>
      <p:sp>
        <p:nvSpPr>
          <p:cNvPr id="23556" name="Slide Number Placeholder 3"/>
          <p:cNvSpPr>
            <a:spLocks noGrp="1"/>
          </p:cNvSpPr>
          <p:nvPr>
            <p:ph type="sldNum" sz="quarter" idx="5"/>
          </p:nvPr>
        </p:nvSpPr>
        <p:spPr>
          <a:noFill/>
        </p:spPr>
        <p:txBody>
          <a:bodyPr/>
          <a:lstStyle/>
          <a:p>
            <a:fld id="{A337E46B-26E1-42B6-B7B7-F8D2EB41E9C7}" type="slidenum">
              <a:rPr lang="en-US" smtClean="0">
                <a:cs typeface="Arial" charset="0"/>
              </a:rPr>
              <a:pPr/>
              <a:t>36</a:t>
            </a:fld>
            <a:endParaRPr lang="en-US" smtClean="0">
              <a:cs typeface="Arial"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2"/>
          <p:cNvSpPr>
            <a:spLocks noGrp="1" noRot="1" noChangeAspect="1" noChangeArrowheads="1" noTextEdit="1"/>
          </p:cNvSpPr>
          <p:nvPr>
            <p:ph type="sldImg"/>
          </p:nvPr>
        </p:nvSpPr>
        <p:spPr>
          <a:ln/>
        </p:spPr>
      </p:sp>
      <p:sp>
        <p:nvSpPr>
          <p:cNvPr id="163843" name="Rectangle 3"/>
          <p:cNvSpPr>
            <a:spLocks noGrp="1" noChangeArrowheads="1"/>
          </p:cNvSpPr>
          <p:nvPr>
            <p:ph type="body" idx="1"/>
          </p:nvPr>
        </p:nvSpPr>
        <p:spPr>
          <a:noFill/>
          <a:ln/>
        </p:spPr>
        <p:txBody>
          <a:bodyPr/>
          <a:lstStyle/>
          <a:p>
            <a:endParaRPr lang="en-US" dirty="0" smtClean="0">
              <a:latin typeface="Arial" pitchFamily="34" charset="0"/>
              <a:cs typeface="Arial" pitchFamily="34"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Slide Image Placeholder 1"/>
          <p:cNvSpPr>
            <a:spLocks noGrp="1" noRot="1" noChangeAspect="1" noTextEdit="1"/>
          </p:cNvSpPr>
          <p:nvPr>
            <p:ph type="sldImg"/>
          </p:nvPr>
        </p:nvSpPr>
        <p:spPr>
          <a:ln/>
        </p:spPr>
      </p:sp>
      <p:sp>
        <p:nvSpPr>
          <p:cNvPr id="164867" name="Notes Placeholder 2"/>
          <p:cNvSpPr>
            <a:spLocks noGrp="1"/>
          </p:cNvSpPr>
          <p:nvPr>
            <p:ph type="body" idx="1"/>
          </p:nvPr>
        </p:nvSpPr>
        <p:spPr>
          <a:noFill/>
          <a:ln/>
        </p:spPr>
        <p:txBody>
          <a:bodyPr/>
          <a:lstStyle/>
          <a:p>
            <a:r>
              <a:rPr lang="en-US" dirty="0" smtClean="0">
                <a:latin typeface="Arial" pitchFamily="34" charset="0"/>
              </a:rPr>
              <a:t>This shows WHY he doesn’t need a goal for Independent Living</a:t>
            </a:r>
          </a:p>
        </p:txBody>
      </p:sp>
      <p:sp>
        <p:nvSpPr>
          <p:cNvPr id="164868" name="Slide Number Placeholder 3"/>
          <p:cNvSpPr>
            <a:spLocks noGrp="1"/>
          </p:cNvSpPr>
          <p:nvPr>
            <p:ph type="sldNum" sz="quarter" idx="5"/>
          </p:nvPr>
        </p:nvSpPr>
        <p:spPr>
          <a:noFill/>
        </p:spPr>
        <p:txBody>
          <a:bodyPr/>
          <a:lstStyle/>
          <a:p>
            <a:fld id="{65E62DCC-E093-453B-BC62-7B21316EAA13}" type="slidenum">
              <a:rPr lang="en-US" smtClean="0">
                <a:latin typeface="Arial" pitchFamily="34" charset="0"/>
              </a:rPr>
              <a:pPr/>
              <a:t>38</a:t>
            </a:fld>
            <a:endParaRPr lang="en-US" smtClean="0">
              <a:latin typeface="Arial" pitchFamily="34"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Slide Image Placeholder 1"/>
          <p:cNvSpPr>
            <a:spLocks noGrp="1" noRot="1" noChangeAspect="1" noTextEdit="1"/>
          </p:cNvSpPr>
          <p:nvPr>
            <p:ph type="sldImg"/>
          </p:nvPr>
        </p:nvSpPr>
        <p:spPr>
          <a:ln/>
        </p:spPr>
      </p:sp>
      <p:sp>
        <p:nvSpPr>
          <p:cNvPr id="1597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Arial" pitchFamily="34" charset="0"/>
                <a:cs typeface="Arial" pitchFamily="34" charset="0"/>
              </a:rPr>
              <a:t>This is the process we will be using in the indicator 13 trainings</a:t>
            </a:r>
            <a:endParaRPr lang="en-US" smtClean="0">
              <a:latin typeface="Arial" pitchFamily="34" charset="0"/>
            </a:endParaRPr>
          </a:p>
        </p:txBody>
      </p:sp>
      <p:sp>
        <p:nvSpPr>
          <p:cNvPr id="1597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25239610-D4E1-4B5A-9F73-9EA5DBF07C95}" type="slidenum">
              <a:rPr lang="en-US" smtClean="0"/>
              <a:pPr eaLnBrk="1" hangingPunct="1"/>
              <a:t>39</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latin typeface="Arial" pitchFamily="34" charset="0"/>
              </a:rPr>
              <a:t>For the entire series</a:t>
            </a:r>
          </a:p>
        </p:txBody>
      </p:sp>
      <p:sp>
        <p:nvSpPr>
          <p:cNvPr id="54276" name="Slide Number Placeholder 3"/>
          <p:cNvSpPr>
            <a:spLocks noGrp="1"/>
          </p:cNvSpPr>
          <p:nvPr>
            <p:ph type="sldNum" sz="quarter" idx="5"/>
          </p:nvPr>
        </p:nvSpPr>
        <p:spPr/>
        <p:txBody>
          <a:bodyPr/>
          <a:lstStyle/>
          <a:p>
            <a:pPr>
              <a:defRPr/>
            </a:pPr>
            <a:fld id="{C17BA702-201E-47F7-9865-B2BDA654765C}" type="slidenum">
              <a:rPr lang="en-US" smtClean="0">
                <a:latin typeface="Arial" pitchFamily="34" charset="0"/>
              </a:rPr>
              <a:pPr>
                <a:defRPr/>
              </a:pPr>
              <a:t>4</a:t>
            </a:fld>
            <a:endParaRPr lang="en-US" smtClean="0">
              <a:latin typeface="Arial" pitchFamily="34"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Slide Image Placeholder 1"/>
          <p:cNvSpPr>
            <a:spLocks noGrp="1" noRot="1" noChangeAspect="1" noTextEdit="1"/>
          </p:cNvSpPr>
          <p:nvPr>
            <p:ph type="sldImg"/>
          </p:nvPr>
        </p:nvSpPr>
        <p:spPr>
          <a:ln/>
        </p:spPr>
      </p:sp>
      <p:sp>
        <p:nvSpPr>
          <p:cNvPr id="1607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pPr>
            <a:r>
              <a:rPr lang="en-US" smtClean="0">
                <a:solidFill>
                  <a:srgbClr val="990033"/>
                </a:solidFill>
                <a:latin typeface="Arial" pitchFamily="34" charset="0"/>
              </a:rPr>
              <a:t>IInterests</a:t>
            </a:r>
            <a:r>
              <a:rPr lang="en-US" smtClean="0">
                <a:solidFill>
                  <a:schemeClr val="accent2"/>
                </a:solidFill>
                <a:latin typeface="Arial" pitchFamily="34" charset="0"/>
              </a:rPr>
              <a:t> </a:t>
            </a:r>
            <a:r>
              <a:rPr lang="en-US" smtClean="0">
                <a:latin typeface="Arial" pitchFamily="34" charset="0"/>
              </a:rPr>
              <a:t>– a measure of opinions, attitudes and preferences</a:t>
            </a:r>
          </a:p>
          <a:p>
            <a:pPr eaLnBrk="1" hangingPunct="1">
              <a:lnSpc>
                <a:spcPct val="90000"/>
              </a:lnSpc>
            </a:pPr>
            <a:endParaRPr lang="en-US" smtClean="0">
              <a:latin typeface="Arial" pitchFamily="34" charset="0"/>
            </a:endParaRPr>
          </a:p>
          <a:p>
            <a:pPr eaLnBrk="1" hangingPunct="1">
              <a:lnSpc>
                <a:spcPct val="90000"/>
              </a:lnSpc>
            </a:pPr>
            <a:r>
              <a:rPr lang="en-US" smtClean="0">
                <a:solidFill>
                  <a:srgbClr val="990033"/>
                </a:solidFill>
                <a:latin typeface="Arial" pitchFamily="34" charset="0"/>
              </a:rPr>
              <a:t>Preferences</a:t>
            </a:r>
            <a:r>
              <a:rPr lang="en-US" smtClean="0">
                <a:latin typeface="Arial" pitchFamily="34" charset="0"/>
              </a:rPr>
              <a:t> – what the student values and likes</a:t>
            </a:r>
            <a:endParaRPr lang="en-US" b="1" smtClean="0">
              <a:latin typeface="Arial" pitchFamily="34" charset="0"/>
            </a:endParaRPr>
          </a:p>
          <a:p>
            <a:endParaRPr lang="en-US" b="1" smtClean="0">
              <a:latin typeface="Arial" pitchFamily="34" charset="0"/>
            </a:endParaRPr>
          </a:p>
          <a:p>
            <a:r>
              <a:rPr lang="en-US" b="1" smtClean="0">
                <a:latin typeface="Arial" pitchFamily="34" charset="0"/>
              </a:rPr>
              <a:t>Indicator 13 Question # 1:  Is there evidence of age appropriate transition assessment?</a:t>
            </a:r>
          </a:p>
        </p:txBody>
      </p:sp>
      <p:sp>
        <p:nvSpPr>
          <p:cNvPr id="1607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9DDF31BE-42CD-405C-9314-D9AB38F2D2A1}" type="slidenum">
              <a:rPr lang="en-US" smtClean="0">
                <a:cs typeface="Arial" pitchFamily="34" charset="0"/>
              </a:rPr>
              <a:pPr eaLnBrk="1" hangingPunct="1"/>
              <a:t>40</a:t>
            </a:fld>
            <a:endParaRPr lang="en-US" smtClean="0">
              <a:cs typeface="Arial" pitchFamily="34"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Slide Image Placeholder 1"/>
          <p:cNvSpPr>
            <a:spLocks noGrp="1" noRot="1" noChangeAspect="1" noTextEdit="1"/>
          </p:cNvSpPr>
          <p:nvPr>
            <p:ph type="sldImg"/>
          </p:nvPr>
        </p:nvSpPr>
        <p:spPr>
          <a:ln/>
        </p:spPr>
      </p:sp>
      <p:sp>
        <p:nvSpPr>
          <p:cNvPr id="1617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dirty="0" smtClean="0">
              <a:latin typeface="Arial" pitchFamily="34" charset="0"/>
              <a:cs typeface="Arial" pitchFamily="34" charset="0"/>
            </a:endParaRPr>
          </a:p>
        </p:txBody>
      </p:sp>
      <p:sp>
        <p:nvSpPr>
          <p:cNvPr id="1617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A69B0E0C-5090-4C42-9AC1-654143308388}" type="slidenum">
              <a:rPr lang="en-US" smtClean="0">
                <a:cs typeface="Arial" pitchFamily="34" charset="0"/>
              </a:rPr>
              <a:pPr eaLnBrk="1" hangingPunct="1"/>
              <a:t>41</a:t>
            </a:fld>
            <a:endParaRPr lang="en-US" smtClean="0">
              <a:cs typeface="Arial" pitchFamily="34"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Slide Image Placeholder 1"/>
          <p:cNvSpPr>
            <a:spLocks noGrp="1" noRot="1" noChangeAspect="1" noTextEdit="1"/>
          </p:cNvSpPr>
          <p:nvPr>
            <p:ph type="sldImg"/>
          </p:nvPr>
        </p:nvSpPr>
        <p:spPr>
          <a:ln/>
        </p:spPr>
      </p:sp>
      <p:sp>
        <p:nvSpPr>
          <p:cNvPr id="1628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latin typeface="Arial" pitchFamily="34" charset="0"/>
              </a:rPr>
              <a:t>Examples</a:t>
            </a:r>
            <a:r>
              <a:rPr lang="en-US" baseline="0" dirty="0" smtClean="0">
                <a:latin typeface="Arial" pitchFamily="34" charset="0"/>
              </a:rPr>
              <a:t> of a</a:t>
            </a:r>
            <a:r>
              <a:rPr lang="en-US" dirty="0" smtClean="0">
                <a:latin typeface="Arial" pitchFamily="34" charset="0"/>
              </a:rPr>
              <a:t>reas to assess– </a:t>
            </a:r>
          </a:p>
        </p:txBody>
      </p:sp>
      <p:sp>
        <p:nvSpPr>
          <p:cNvPr id="1628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AEDA5112-361E-4977-9A8F-F10A69852E77}" type="slidenum">
              <a:rPr lang="en-US" smtClean="0">
                <a:cs typeface="Arial" pitchFamily="34" charset="0"/>
              </a:rPr>
              <a:pPr eaLnBrk="1" hangingPunct="1"/>
              <a:t>42</a:t>
            </a:fld>
            <a:endParaRPr lang="en-US" smtClean="0">
              <a:cs typeface="Arial" pitchFamily="34"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314F20EA-5504-4DF9-A171-0021877B6D4F}" type="slidenum">
              <a:rPr lang="en-US" smtClean="0">
                <a:cs typeface="Arial" pitchFamily="34" charset="0"/>
              </a:rPr>
              <a:pPr eaLnBrk="1" hangingPunct="1"/>
              <a:t>43</a:t>
            </a:fld>
            <a:endParaRPr lang="en-US" smtClean="0">
              <a:cs typeface="Arial" pitchFamily="34" charset="0"/>
            </a:endParaRPr>
          </a:p>
        </p:txBody>
      </p:sp>
      <p:sp>
        <p:nvSpPr>
          <p:cNvPr id="163843" name="Rectangle 7"/>
          <p:cNvSpPr txBox="1">
            <a:spLocks noGrp="1" noChangeArrowheads="1"/>
          </p:cNvSpPr>
          <p:nvPr/>
        </p:nvSpPr>
        <p:spPr bwMode="auto">
          <a:xfrm>
            <a:off x="3971083" y="8828730"/>
            <a:ext cx="3037735" cy="466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851" tIns="46924" rIns="93851" bIns="46924" anchor="b"/>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fld id="{E1889E66-C67F-4A04-BFEB-8FD343B2FB87}" type="slidenum">
              <a:rPr lang="en-US" sz="1200"/>
              <a:pPr algn="r" eaLnBrk="1" hangingPunct="1"/>
              <a:t>43</a:t>
            </a:fld>
            <a:endParaRPr lang="en-US" sz="1200"/>
          </a:p>
        </p:txBody>
      </p:sp>
      <p:sp>
        <p:nvSpPr>
          <p:cNvPr id="163844" name="Rectangle 2"/>
          <p:cNvSpPr>
            <a:spLocks noGrp="1" noRot="1" noChangeAspect="1" noChangeArrowheads="1" noTextEdit="1"/>
          </p:cNvSpPr>
          <p:nvPr>
            <p:ph type="sldImg"/>
          </p:nvPr>
        </p:nvSpPr>
        <p:spPr>
          <a:ln/>
        </p:spPr>
      </p:sp>
      <p:sp>
        <p:nvSpPr>
          <p:cNvPr id="16384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latin typeface="Arial" pitchFamily="34" charset="0"/>
                <a:cs typeface="Arial" pitchFamily="34" charset="0"/>
              </a:rPr>
              <a:t>Ways to assess the areas on the previous slide</a:t>
            </a:r>
          </a:p>
          <a:p>
            <a:pPr eaLnBrk="1" hangingPunct="1"/>
            <a:r>
              <a:rPr lang="en-US" b="1" dirty="0" smtClean="0"/>
              <a:t>Many more could be added by participants and could also be specified as Summative, Formative, Benchmark, Diagnostic</a:t>
            </a:r>
          </a:p>
          <a:p>
            <a:pPr eaLnBrk="1" hangingPunct="1"/>
            <a:endParaRPr lang="en-US" dirty="0" smtClean="0">
              <a:latin typeface="Arial" pitchFamily="34" charset="0"/>
              <a:cs typeface="Arial" pitchFamily="34" charset="0"/>
            </a:endParaRPr>
          </a:p>
          <a:p>
            <a:pPr eaLnBrk="1" hangingPunct="1"/>
            <a:r>
              <a:rPr lang="en-US" dirty="0" smtClean="0"/>
              <a:t>Teacher Questionnaires etc. </a:t>
            </a:r>
            <a:endParaRPr lang="en-US" dirty="0" smtClean="0">
              <a:latin typeface="Arial" pitchFamily="34" charset="0"/>
              <a:cs typeface="Arial" pitchFamily="34"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Slide Image Placeholder 1"/>
          <p:cNvSpPr>
            <a:spLocks noGrp="1" noRot="1" noChangeAspect="1" noTextEdit="1"/>
          </p:cNvSpPr>
          <p:nvPr>
            <p:ph type="sldImg"/>
          </p:nvPr>
        </p:nvSpPr>
        <p:spPr>
          <a:ln/>
        </p:spPr>
      </p:sp>
      <p:sp>
        <p:nvSpPr>
          <p:cNvPr id="1679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smtClean="0">
              <a:latin typeface="Arial" pitchFamily="34" charset="0"/>
              <a:cs typeface="Arial" pitchFamily="34" charset="0"/>
            </a:endParaRPr>
          </a:p>
        </p:txBody>
      </p:sp>
      <p:sp>
        <p:nvSpPr>
          <p:cNvPr id="1679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9ED4929D-20D4-4F11-864E-7065EFBEA7CB}" type="slidenum">
              <a:rPr lang="en-US" smtClean="0">
                <a:cs typeface="Arial" pitchFamily="34" charset="0"/>
              </a:rPr>
              <a:pPr eaLnBrk="1" hangingPunct="1"/>
              <a:t>44</a:t>
            </a:fld>
            <a:endParaRPr lang="en-US" smtClean="0">
              <a:cs typeface="Arial" pitchFamily="34" charset="0"/>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Slide Image Placeholder 1"/>
          <p:cNvSpPr>
            <a:spLocks noGrp="1" noRot="1" noChangeAspect="1" noTextEdit="1"/>
          </p:cNvSpPr>
          <p:nvPr>
            <p:ph type="sldImg"/>
          </p:nvPr>
        </p:nvSpPr>
        <p:spPr>
          <a:ln/>
        </p:spPr>
      </p:sp>
      <p:sp>
        <p:nvSpPr>
          <p:cNvPr id="1689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Arial" pitchFamily="34" charset="0"/>
                <a:cs typeface="Arial" pitchFamily="34" charset="0"/>
              </a:rPr>
              <a:t>This is the process we will be using in the indicator 13 trainings</a:t>
            </a:r>
            <a:endParaRPr lang="en-US" smtClean="0">
              <a:latin typeface="Arial" pitchFamily="34" charset="0"/>
            </a:endParaRPr>
          </a:p>
        </p:txBody>
      </p:sp>
      <p:sp>
        <p:nvSpPr>
          <p:cNvPr id="1689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9303B3EE-0DA0-4072-B3F8-B82C19590166}" type="slidenum">
              <a:rPr lang="en-US" smtClean="0"/>
              <a:pPr eaLnBrk="1" hangingPunct="1"/>
              <a:t>45</a:t>
            </a:fld>
            <a:endParaRPr lang="en-US"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F18DFA55-5852-4120-8D28-815A761D1F73}" type="slidenum">
              <a:rPr lang="en-US" smtClean="0">
                <a:cs typeface="Arial" pitchFamily="34" charset="0"/>
              </a:rPr>
              <a:pPr eaLnBrk="1" hangingPunct="1"/>
              <a:t>46</a:t>
            </a:fld>
            <a:endParaRPr lang="en-US" smtClean="0">
              <a:cs typeface="Arial" pitchFamily="34" charset="0"/>
            </a:endParaRPr>
          </a:p>
        </p:txBody>
      </p:sp>
      <p:sp>
        <p:nvSpPr>
          <p:cNvPr id="169987" name="Rectangle 7"/>
          <p:cNvSpPr txBox="1">
            <a:spLocks noGrp="1" noChangeArrowheads="1"/>
          </p:cNvSpPr>
          <p:nvPr/>
        </p:nvSpPr>
        <p:spPr bwMode="auto">
          <a:xfrm>
            <a:off x="3971083" y="8830313"/>
            <a:ext cx="3037735" cy="4645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803" tIns="46401" rIns="92803" bIns="46401" anchor="b"/>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fld id="{E267F74F-218A-4E21-AABC-786DE53B148A}" type="slidenum">
              <a:rPr lang="en-US" sz="1200"/>
              <a:pPr algn="r" eaLnBrk="1" hangingPunct="1"/>
              <a:t>46</a:t>
            </a:fld>
            <a:endParaRPr lang="en-US" sz="1200"/>
          </a:p>
        </p:txBody>
      </p:sp>
      <p:sp>
        <p:nvSpPr>
          <p:cNvPr id="169988" name="Rectangle 2"/>
          <p:cNvSpPr>
            <a:spLocks noGrp="1" noRot="1" noChangeAspect="1" noChangeArrowheads="1" noTextEdit="1"/>
          </p:cNvSpPr>
          <p:nvPr>
            <p:ph type="sldImg"/>
          </p:nvPr>
        </p:nvSpPr>
        <p:spPr>
          <a:xfrm>
            <a:off x="1185863" y="698500"/>
            <a:ext cx="4643437" cy="3482975"/>
          </a:xfrm>
          <a:ln/>
        </p:spPr>
      </p:sp>
      <p:sp>
        <p:nvSpPr>
          <p:cNvPr id="16998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mtClean="0">
                <a:latin typeface="Arial" pitchFamily="34" charset="0"/>
                <a:cs typeface="Times New Roman" pitchFamily="18" charset="0"/>
              </a:rPr>
              <a:t>Emphasize the IEP begins with a description of students present educational levels (PELs). PELs are starting points for determining  instructional levels, must be instructionally relevant and expressed quantitatively . It is impossible to write meaningful measurable goals and objectives without clear and measurable PELs. Additionally, without clear and measurable PELs measurement, evaluation and reporting of students’ progress toward annual goals is not  effectively achieved. </a:t>
            </a:r>
          </a:p>
          <a:p>
            <a:pPr eaLnBrk="1" hangingPunct="1">
              <a:spcBef>
                <a:spcPct val="0"/>
              </a:spcBef>
            </a:pPr>
            <a:endParaRPr lang="en-US" smtClean="0">
              <a:latin typeface="Arial" pitchFamily="34" charset="0"/>
              <a:cs typeface="Times New Roman" pitchFamily="18" charset="0"/>
            </a:endParaRPr>
          </a:p>
          <a:p>
            <a:pPr eaLnBrk="1" hangingPunct="1">
              <a:spcBef>
                <a:spcPct val="0"/>
              </a:spcBef>
            </a:pPr>
            <a:r>
              <a:rPr lang="en-US" smtClean="0">
                <a:latin typeface="Arial" pitchFamily="34" charset="0"/>
                <a:cs typeface="Times New Roman" pitchFamily="18" charset="0"/>
              </a:rPr>
              <a:t>Add about ER and Reeval and it’s contribution here…</a:t>
            </a:r>
            <a:endParaRPr lang="en-US" smtClean="0">
              <a:latin typeface="Arial" pitchFamily="34"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Slide Image Placeholder 1"/>
          <p:cNvSpPr>
            <a:spLocks noGrp="1" noRot="1" noChangeAspect="1" noTextEdit="1"/>
          </p:cNvSpPr>
          <p:nvPr>
            <p:ph type="sldImg"/>
          </p:nvPr>
        </p:nvSpPr>
        <p:spPr>
          <a:ln/>
        </p:spPr>
      </p:sp>
      <p:sp>
        <p:nvSpPr>
          <p:cNvPr id="1710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Arial" pitchFamily="34" charset="0"/>
              </a:rPr>
              <a:t>While it is not required that you follow the bullets on the IEP– you must address each one!  This is the list of the bullets.</a:t>
            </a:r>
          </a:p>
          <a:p>
            <a:r>
              <a:rPr lang="en-US" smtClean="0">
                <a:latin typeface="Arial" pitchFamily="34" charset="0"/>
              </a:rPr>
              <a:t>Present levels of </a:t>
            </a:r>
            <a:r>
              <a:rPr lang="en-US" b="1" smtClean="0">
                <a:latin typeface="Arial" pitchFamily="34" charset="0"/>
              </a:rPr>
              <a:t>academic achievement</a:t>
            </a:r>
            <a:r>
              <a:rPr lang="en-US" smtClean="0">
                <a:latin typeface="Arial" pitchFamily="34" charset="0"/>
              </a:rPr>
              <a:t> (e.g., most recent evaluation of the student, results of formative assessments, curriculum-based assessments, transition assessments, progress toward current goals)</a:t>
            </a:r>
          </a:p>
          <a:p>
            <a:r>
              <a:rPr lang="en-US" smtClean="0">
                <a:latin typeface="Arial" pitchFamily="34" charset="0"/>
              </a:rPr>
              <a:t>Present levels of </a:t>
            </a:r>
            <a:r>
              <a:rPr lang="en-US" b="1" smtClean="0">
                <a:latin typeface="Arial" pitchFamily="34" charset="0"/>
              </a:rPr>
              <a:t>functional performance </a:t>
            </a:r>
            <a:r>
              <a:rPr lang="en-US" smtClean="0">
                <a:latin typeface="Arial" pitchFamily="34" charset="0"/>
              </a:rPr>
              <a:t>(e.g., results from a functional behavioral assessment, results of ecological assessments, progress toward current goals)</a:t>
            </a:r>
          </a:p>
          <a:p>
            <a:r>
              <a:rPr lang="en-US" sz="1100">
                <a:latin typeface="Arial" pitchFamily="34" charset="0"/>
              </a:rPr>
              <a:t>Present levels related to </a:t>
            </a:r>
            <a:r>
              <a:rPr lang="en-US" sz="1100" b="1">
                <a:latin typeface="Arial" pitchFamily="34" charset="0"/>
              </a:rPr>
              <a:t>current postsecondary transition goals</a:t>
            </a:r>
            <a:r>
              <a:rPr lang="en-US" sz="1100">
                <a:latin typeface="Arial" pitchFamily="34" charset="0"/>
              </a:rPr>
              <a:t> if the student’s age is 14 or younger if determined appropriate by the IEP team (e.g., results of formative assessments, curriculum-based assessments, progress toward current goals)</a:t>
            </a:r>
          </a:p>
          <a:p>
            <a:r>
              <a:rPr lang="en-US" sz="1100" b="1">
                <a:latin typeface="Arial" pitchFamily="34" charset="0"/>
              </a:rPr>
              <a:t>Parental concerns </a:t>
            </a:r>
            <a:r>
              <a:rPr lang="en-US" sz="1100">
                <a:latin typeface="Arial" pitchFamily="34" charset="0"/>
              </a:rPr>
              <a:t>for enhancing the education of the student</a:t>
            </a:r>
          </a:p>
          <a:p>
            <a:r>
              <a:rPr lang="en-US" sz="1100">
                <a:latin typeface="Arial" pitchFamily="34" charset="0"/>
              </a:rPr>
              <a:t>How the student’s disability affects involvement and progress in the </a:t>
            </a:r>
            <a:r>
              <a:rPr lang="en-US" sz="1100" b="1">
                <a:latin typeface="Arial" pitchFamily="34" charset="0"/>
              </a:rPr>
              <a:t>general education curriculum</a:t>
            </a:r>
          </a:p>
          <a:p>
            <a:r>
              <a:rPr lang="en-US" sz="1100" b="1">
                <a:latin typeface="Arial" pitchFamily="34" charset="0"/>
              </a:rPr>
              <a:t>Strengths</a:t>
            </a:r>
          </a:p>
          <a:p>
            <a:r>
              <a:rPr lang="en-US" sz="1100">
                <a:latin typeface="Arial" pitchFamily="34" charset="0"/>
              </a:rPr>
              <a:t>Academic, developmental, and functional </a:t>
            </a:r>
            <a:r>
              <a:rPr lang="en-US" sz="1100" b="1" u="sng">
                <a:solidFill>
                  <a:srgbClr val="990033"/>
                </a:solidFill>
                <a:latin typeface="Arial" pitchFamily="34" charset="0"/>
              </a:rPr>
              <a:t>needs</a:t>
            </a:r>
            <a:r>
              <a:rPr lang="en-US" sz="1100">
                <a:latin typeface="Arial" pitchFamily="34" charset="0"/>
              </a:rPr>
              <a:t> related to student’s disability</a:t>
            </a:r>
          </a:p>
          <a:p>
            <a:endParaRPr lang="en-US" smtClean="0">
              <a:latin typeface="Arial" pitchFamily="34" charset="0"/>
            </a:endParaRPr>
          </a:p>
        </p:txBody>
      </p:sp>
      <p:sp>
        <p:nvSpPr>
          <p:cNvPr id="1710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50958316-9FD1-4057-AF63-DB0944A28C0B}" type="slidenum">
              <a:rPr lang="en-US" smtClean="0">
                <a:cs typeface="Arial" pitchFamily="34" charset="0"/>
              </a:rPr>
              <a:pPr eaLnBrk="1" hangingPunct="1"/>
              <a:t>47</a:t>
            </a:fld>
            <a:endParaRPr lang="en-US" smtClean="0">
              <a:cs typeface="Arial" pitchFamily="34"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EDB961C9-EA5A-49B3-B34D-1E9E429AA989}" type="slidenum">
              <a:rPr lang="en-US" smtClean="0">
                <a:cs typeface="Arial" pitchFamily="34" charset="0"/>
              </a:rPr>
              <a:pPr eaLnBrk="1" hangingPunct="1"/>
              <a:t>48</a:t>
            </a:fld>
            <a:endParaRPr lang="en-US" smtClean="0">
              <a:cs typeface="Arial" pitchFamily="34" charset="0"/>
            </a:endParaRPr>
          </a:p>
        </p:txBody>
      </p:sp>
      <p:sp>
        <p:nvSpPr>
          <p:cNvPr id="172035" name="Rectangle 2"/>
          <p:cNvSpPr>
            <a:spLocks noGrp="1" noRot="1" noChangeAspect="1" noChangeArrowheads="1" noTextEdit="1"/>
          </p:cNvSpPr>
          <p:nvPr>
            <p:ph type="sldImg"/>
          </p:nvPr>
        </p:nvSpPr>
        <p:spPr>
          <a:xfrm>
            <a:off x="1185863" y="698500"/>
            <a:ext cx="4643437" cy="3482975"/>
          </a:xfrm>
          <a:ln/>
        </p:spPr>
      </p:sp>
      <p:sp>
        <p:nvSpPr>
          <p:cNvPr id="1720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mtClean="0">
                <a:latin typeface="Arial" pitchFamily="34" charset="0"/>
                <a:cs typeface="Times New Roman" pitchFamily="18" charset="0"/>
              </a:rPr>
              <a:t>Emphasize the IEP begins with a description of students present educational levels (PLAAFPs). PLAAFPs are starting points (think of them as baseline) for determining  instructional levels.  </a:t>
            </a:r>
          </a:p>
          <a:p>
            <a:pPr eaLnBrk="1" hangingPunct="1">
              <a:spcBef>
                <a:spcPct val="0"/>
              </a:spcBef>
            </a:pPr>
            <a:r>
              <a:rPr lang="en-US" smtClean="0">
                <a:latin typeface="Arial" pitchFamily="34" charset="0"/>
                <a:cs typeface="Times New Roman" pitchFamily="18" charset="0"/>
              </a:rPr>
              <a:t>PLAAFPs must be instructionally relevant and expressed quantitatively . It is impossible to write meaningful measurable goals and objectives without clear and measurable PLAAFPs. </a:t>
            </a:r>
          </a:p>
          <a:p>
            <a:pPr eaLnBrk="1" hangingPunct="1">
              <a:spcBef>
                <a:spcPct val="0"/>
              </a:spcBef>
            </a:pPr>
            <a:r>
              <a:rPr lang="en-US" smtClean="0">
                <a:latin typeface="Arial" pitchFamily="34" charset="0"/>
                <a:cs typeface="Times New Roman" pitchFamily="18" charset="0"/>
              </a:rPr>
              <a:t>Additionally, without clear and measurable PLAAFPs measurement, evaluation and reporting of students’ progress toward annual goals is not effectively achieved. </a:t>
            </a:r>
            <a:endParaRPr lang="en-US" smtClean="0">
              <a:latin typeface="Arial" pitchFamily="34" charset="0"/>
              <a:cs typeface="Arial" pitchFamily="34" charset="0"/>
            </a:endParaRPr>
          </a:p>
          <a:p>
            <a:pPr eaLnBrk="1" hangingPunct="1">
              <a:spcBef>
                <a:spcPct val="0"/>
              </a:spcBef>
            </a:pPr>
            <a:endParaRPr lang="en-US" smtClean="0">
              <a:latin typeface="Arial" pitchFamily="34" charset="0"/>
              <a:cs typeface="Arial" pitchFamily="34" charset="0"/>
            </a:endParaRPr>
          </a:p>
          <a:p>
            <a:pPr eaLnBrk="1" hangingPunct="1">
              <a:spcBef>
                <a:spcPct val="0"/>
              </a:spcBef>
            </a:pPr>
            <a:endParaRPr lang="en-US" smtClean="0">
              <a:latin typeface="Arial" pitchFamily="34" charset="0"/>
              <a:cs typeface="Arial" pitchFamily="34" charset="0"/>
            </a:endParaRPr>
          </a:p>
          <a:p>
            <a:pPr eaLnBrk="1" hangingPunct="1">
              <a:spcBef>
                <a:spcPct val="0"/>
              </a:spcBef>
            </a:pPr>
            <a:r>
              <a:rPr lang="en-US" smtClean="0">
                <a:latin typeface="Arial" pitchFamily="34" charset="0"/>
                <a:cs typeface="Arial" pitchFamily="34" charset="0"/>
              </a:rPr>
              <a:t>PELs will tell us what goals need to be set</a:t>
            </a:r>
          </a:p>
          <a:p>
            <a:pPr eaLnBrk="1" hangingPunct="1">
              <a:spcBef>
                <a:spcPct val="0"/>
              </a:spcBef>
            </a:pPr>
            <a:r>
              <a:rPr lang="en-US" smtClean="0">
                <a:latin typeface="Arial" pitchFamily="34" charset="0"/>
                <a:cs typeface="Arial" pitchFamily="34" charset="0"/>
              </a:rPr>
              <a:t>Tells us if the student has made adequate progress in a year</a:t>
            </a: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7C06962-FEDC-4F46-AAB3-4CD6AE83E4D9}" type="slidenum">
              <a:rPr lang="en-US" smtClean="0"/>
              <a:pPr>
                <a:defRPr/>
              </a:pPr>
              <a:t>49</a:t>
            </a:fld>
            <a:endParaRPr lang="en-US"/>
          </a:p>
        </p:txBody>
      </p:sp>
    </p:spTree>
    <p:extLst>
      <p:ext uri="{BB962C8B-B14F-4D97-AF65-F5344CB8AC3E}">
        <p14:creationId xmlns:p14="http://schemas.microsoft.com/office/powerpoint/2010/main" val="5317135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E5989945-8DE8-408B-9BE7-1A7314D673B7}" type="slidenum">
              <a:rPr lang="en-US" smtClean="0"/>
              <a:pPr eaLnBrk="1" hangingPunct="1"/>
              <a:t>5</a:t>
            </a:fld>
            <a:endParaRPr lang="en-US" smtClean="0"/>
          </a:p>
        </p:txBody>
      </p:sp>
      <p:sp>
        <p:nvSpPr>
          <p:cNvPr id="122883" name="Rectangle 2"/>
          <p:cNvSpPr>
            <a:spLocks noGrp="1" noRot="1" noChangeAspect="1" noChangeArrowheads="1" noTextEdit="1"/>
          </p:cNvSpPr>
          <p:nvPr>
            <p:ph type="sldImg"/>
          </p:nvPr>
        </p:nvSpPr>
        <p:spPr>
          <a:ln/>
        </p:spPr>
      </p:sp>
      <p:sp>
        <p:nvSpPr>
          <p:cNvPr id="1228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Arial" pitchFamily="34" charset="0"/>
              </a:rPr>
              <a:t>It is suggested that you provide participants with the following resources guide:</a:t>
            </a:r>
          </a:p>
          <a:p>
            <a:endParaRPr lang="en-US" smtClean="0">
              <a:latin typeface="Arial" pitchFamily="34" charset="0"/>
            </a:endParaRPr>
          </a:p>
          <a:p>
            <a:r>
              <a:rPr lang="en-US" b="1" smtClean="0">
                <a:latin typeface="Arial" pitchFamily="34" charset="0"/>
              </a:rPr>
              <a:t>Pennsylvania State Performance Plan (SPP): 20 Indicators for Success</a:t>
            </a:r>
          </a:p>
          <a:p>
            <a:r>
              <a:rPr lang="en-US" smtClean="0">
                <a:latin typeface="Arial" pitchFamily="34" charset="0"/>
              </a:rPr>
              <a:t>This booklet explains the State Performance Plan (SPP) and lists the 20 federally required SPP Indicators of compliance and performance.</a:t>
            </a:r>
            <a:r>
              <a:rPr lang="en-US" b="1" smtClean="0">
                <a:latin typeface="Arial" pitchFamily="34" charset="0"/>
              </a:rPr>
              <a:t> </a:t>
            </a:r>
            <a:endParaRPr lang="en-US" smtClean="0">
              <a:latin typeface="Arial" pitchFamily="34" charset="0"/>
            </a:endParaRPr>
          </a:p>
          <a:p>
            <a:r>
              <a:rPr lang="en-US" smtClean="0">
                <a:latin typeface="Arial" pitchFamily="34" charset="0"/>
              </a:rPr>
              <a:t>You can view this publication online at: http://www.pattan.k12.pa.us/files/SpEd/SPP20Ind.pdf</a:t>
            </a:r>
          </a:p>
          <a:p>
            <a:endParaRPr lang="en-US" smtClean="0">
              <a:latin typeface="Arial" pitchFamily="34" charset="0"/>
            </a:endParaRPr>
          </a:p>
          <a:p>
            <a:r>
              <a:rPr lang="en-US" smtClean="0">
                <a:latin typeface="Arial" pitchFamily="34" charset="0"/>
              </a:rPr>
              <a:t>You can also request a hard copy of this booklet by visiting the PaTTAN website. www.pattan.net </a:t>
            </a:r>
          </a:p>
          <a:p>
            <a:endParaRPr lang="en-US" smtClean="0">
              <a:latin typeface="Arial" pitchFamily="34" charset="0"/>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smtClean="0">
                <a:latin typeface="Arial" charset="0"/>
                <a:cs typeface="Arial" charset="0"/>
              </a:rPr>
              <a:t>Updated 8-2012</a:t>
            </a:r>
          </a:p>
        </p:txBody>
      </p:sp>
      <p:sp>
        <p:nvSpPr>
          <p:cNvPr id="634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fld id="{DEC3243B-208C-4D2F-BCEE-14DF7459DE38}" type="slidenum">
              <a:rPr lang="en-US" smtClean="0">
                <a:cs typeface="Arial" charset="0"/>
              </a:rPr>
              <a:pPr eaLnBrk="1" fontAlgn="base" hangingPunct="1">
                <a:spcBef>
                  <a:spcPct val="0"/>
                </a:spcBef>
                <a:spcAft>
                  <a:spcPct val="0"/>
                </a:spcAft>
              </a:pPr>
              <a:t>50</a:t>
            </a:fld>
            <a:endParaRPr lang="en-US" smtClean="0">
              <a:cs typeface="Arial" charset="0"/>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Slide Image Placeholder 1"/>
          <p:cNvSpPr>
            <a:spLocks noGrp="1" noRot="1" noChangeAspect="1" noTextEdit="1"/>
          </p:cNvSpPr>
          <p:nvPr>
            <p:ph type="sldImg"/>
          </p:nvPr>
        </p:nvSpPr>
        <p:spPr>
          <a:ln/>
        </p:spPr>
      </p:sp>
      <p:sp>
        <p:nvSpPr>
          <p:cNvPr id="1648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aseline="0" dirty="0" smtClean="0">
                <a:latin typeface="Arial" pitchFamily="34" charset="0"/>
              </a:rPr>
              <a:t>Left side is Ind. 13 Checklist.  </a:t>
            </a:r>
            <a:r>
              <a:rPr lang="en-US" dirty="0" smtClean="0">
                <a:latin typeface="Arial" pitchFamily="34" charset="0"/>
              </a:rPr>
              <a:t>Right side is compliance monitoring document.</a:t>
            </a:r>
          </a:p>
          <a:p>
            <a:endParaRPr lang="en-US" dirty="0" smtClean="0">
              <a:latin typeface="Arial" pitchFamily="34" charset="0"/>
            </a:endParaRPr>
          </a:p>
          <a:p>
            <a:r>
              <a:rPr lang="en-US" dirty="0" smtClean="0">
                <a:latin typeface="Arial" pitchFamily="34" charset="0"/>
              </a:rPr>
              <a:t>IEP Present Levels– Section II of the IEP</a:t>
            </a:r>
          </a:p>
        </p:txBody>
      </p:sp>
      <p:sp>
        <p:nvSpPr>
          <p:cNvPr id="1648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1672754E-F81E-4B9B-AEF7-6A9DB2F4FACC}" type="slidenum">
              <a:rPr lang="en-US" smtClean="0"/>
              <a:pPr eaLnBrk="1" hangingPunct="1"/>
              <a:t>51</a:t>
            </a:fld>
            <a:endParaRPr lang="en-US"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Arial" pitchFamily="34" charset="0"/>
              </a:rPr>
              <a:t>Left side is Ind. 13 Checklist.  </a:t>
            </a:r>
            <a:r>
              <a:rPr lang="en-US" dirty="0" smtClean="0">
                <a:latin typeface="Arial" pitchFamily="34" charset="0"/>
              </a:rPr>
              <a:t>Right side is compliance monitoring document.</a:t>
            </a:r>
            <a:endParaRPr lang="en-US" dirty="0"/>
          </a:p>
        </p:txBody>
      </p:sp>
      <p:sp>
        <p:nvSpPr>
          <p:cNvPr id="4" name="Slide Number Placeholder 3"/>
          <p:cNvSpPr>
            <a:spLocks noGrp="1"/>
          </p:cNvSpPr>
          <p:nvPr>
            <p:ph type="sldNum" sz="quarter" idx="10"/>
          </p:nvPr>
        </p:nvSpPr>
        <p:spPr/>
        <p:txBody>
          <a:bodyPr/>
          <a:lstStyle/>
          <a:p>
            <a:pPr>
              <a:defRPr/>
            </a:pPr>
            <a:fld id="{B7C06962-FEDC-4F46-AAB3-4CD6AE83E4D9}" type="slidenum">
              <a:rPr lang="en-US" smtClean="0"/>
              <a:pPr>
                <a:defRPr/>
              </a:pPr>
              <a:t>54</a:t>
            </a:fld>
            <a:endParaRPr lang="en-US"/>
          </a:p>
        </p:txBody>
      </p:sp>
    </p:spTree>
    <p:extLst>
      <p:ext uri="{BB962C8B-B14F-4D97-AF65-F5344CB8AC3E}">
        <p14:creationId xmlns:p14="http://schemas.microsoft.com/office/powerpoint/2010/main" val="334127378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Slide Image Placeholder 1"/>
          <p:cNvSpPr>
            <a:spLocks noGrp="1" noRot="1" noChangeAspect="1" noTextEdit="1"/>
          </p:cNvSpPr>
          <p:nvPr>
            <p:ph type="sldImg"/>
          </p:nvPr>
        </p:nvSpPr>
        <p:spPr>
          <a:ln/>
        </p:spPr>
      </p:sp>
      <p:sp>
        <p:nvSpPr>
          <p:cNvPr id="1658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latin typeface="Arial" pitchFamily="34" charset="0"/>
            </a:endParaRPr>
          </a:p>
        </p:txBody>
      </p:sp>
      <p:sp>
        <p:nvSpPr>
          <p:cNvPr id="1658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830A42DF-0C49-473D-9A86-B01BAEC3AFE7}" type="slidenum">
              <a:rPr lang="en-US" smtClean="0"/>
              <a:pPr eaLnBrk="1" hangingPunct="1"/>
              <a:t>55</a:t>
            </a:fld>
            <a:endParaRPr lang="en-US"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Slide Image Placeholder 1"/>
          <p:cNvSpPr>
            <a:spLocks noGrp="1" noRot="1" noChangeAspect="1" noTextEdit="1"/>
          </p:cNvSpPr>
          <p:nvPr>
            <p:ph type="sldImg"/>
          </p:nvPr>
        </p:nvSpPr>
        <p:spPr>
          <a:ln/>
        </p:spPr>
      </p:sp>
      <p:sp>
        <p:nvSpPr>
          <p:cNvPr id="1669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aseline="0" dirty="0" smtClean="0">
                <a:latin typeface="Arial" pitchFamily="34" charset="0"/>
              </a:rPr>
              <a:t>Left side is Ind. 13 Checklist.  </a:t>
            </a:r>
            <a:r>
              <a:rPr lang="en-US" dirty="0" smtClean="0">
                <a:latin typeface="Arial" pitchFamily="34" charset="0"/>
              </a:rPr>
              <a:t>Right side is compliance monitoring document.</a:t>
            </a:r>
          </a:p>
        </p:txBody>
      </p:sp>
      <p:sp>
        <p:nvSpPr>
          <p:cNvPr id="1669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EB7A3E22-3408-4988-A0BA-B378DFBFFF21}" type="slidenum">
              <a:rPr lang="en-US" smtClean="0"/>
              <a:pPr eaLnBrk="1" hangingPunct="1"/>
              <a:t>56</a:t>
            </a:fld>
            <a:endParaRPr lang="en-US"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Slide Image Placeholder 1"/>
          <p:cNvSpPr>
            <a:spLocks noGrp="1" noRot="1" noChangeAspect="1" noTextEdit="1"/>
          </p:cNvSpPr>
          <p:nvPr>
            <p:ph type="sldImg"/>
          </p:nvPr>
        </p:nvSpPr>
        <p:spPr>
          <a:ln/>
        </p:spPr>
      </p:sp>
      <p:sp>
        <p:nvSpPr>
          <p:cNvPr id="1792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smtClean="0">
              <a:latin typeface="Arial" pitchFamily="34" charset="0"/>
              <a:cs typeface="Arial" pitchFamily="34" charset="0"/>
            </a:endParaRPr>
          </a:p>
        </p:txBody>
      </p:sp>
      <p:sp>
        <p:nvSpPr>
          <p:cNvPr id="1792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FF44CEA0-D075-4F13-BCFC-84AE9F67B571}" type="slidenum">
              <a:rPr lang="en-US" smtClean="0">
                <a:cs typeface="Arial" pitchFamily="34" charset="0"/>
              </a:rPr>
              <a:pPr eaLnBrk="1" hangingPunct="1"/>
              <a:t>57</a:t>
            </a:fld>
            <a:endParaRPr lang="en-US" smtClean="0">
              <a:cs typeface="Arial" pitchFamily="34" charset="0"/>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Slide Image Placeholder 1"/>
          <p:cNvSpPr>
            <a:spLocks noGrp="1" noRot="1" noChangeAspect="1" noTextEdit="1"/>
          </p:cNvSpPr>
          <p:nvPr>
            <p:ph type="sldImg"/>
          </p:nvPr>
        </p:nvSpPr>
        <p:spPr>
          <a:ln/>
        </p:spPr>
      </p:sp>
      <p:sp>
        <p:nvSpPr>
          <p:cNvPr id="1812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smtClean="0">
              <a:latin typeface="Arial" pitchFamily="34" charset="0"/>
              <a:cs typeface="Arial" pitchFamily="34" charset="0"/>
            </a:endParaRPr>
          </a:p>
        </p:txBody>
      </p:sp>
      <p:sp>
        <p:nvSpPr>
          <p:cNvPr id="1812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3418EFCA-334A-4F24-9346-C014F3D815A7}" type="slidenum">
              <a:rPr lang="en-US" smtClean="0">
                <a:cs typeface="Arial" pitchFamily="34" charset="0"/>
              </a:rPr>
              <a:pPr eaLnBrk="1" hangingPunct="1"/>
              <a:t>58</a:t>
            </a:fld>
            <a:endParaRPr lang="en-US" smtClean="0">
              <a:cs typeface="Arial" pitchFamily="34" charset="0"/>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2" name="Slide Image Placeholder 1"/>
          <p:cNvSpPr>
            <a:spLocks noGrp="1" noRot="1" noChangeAspect="1" noTextEdit="1"/>
          </p:cNvSpPr>
          <p:nvPr>
            <p:ph type="sldImg"/>
          </p:nvPr>
        </p:nvSpPr>
        <p:spPr>
          <a:ln/>
        </p:spPr>
      </p:sp>
      <p:sp>
        <p:nvSpPr>
          <p:cNvPr id="2457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latin typeface="Arial" pitchFamily="34" charset="0"/>
              </a:rPr>
              <a:t>Permission for agencies who are likely to provide or pay for services</a:t>
            </a:r>
          </a:p>
          <a:p>
            <a:pPr eaLnBrk="1" hangingPunct="1"/>
            <a:r>
              <a:rPr lang="en-US" smtClean="0">
                <a:latin typeface="Arial" pitchFamily="34" charset="0"/>
              </a:rPr>
              <a:t>Inviting an agency for their </a:t>
            </a:r>
            <a:r>
              <a:rPr lang="en-US" i="1" smtClean="0">
                <a:latin typeface="Arial" pitchFamily="34" charset="0"/>
              </a:rPr>
              <a:t>expertise</a:t>
            </a:r>
          </a:p>
          <a:p>
            <a:pPr eaLnBrk="1" hangingPunct="1"/>
            <a:r>
              <a:rPr lang="en-US" b="1" i="1" smtClean="0">
                <a:latin typeface="Arial" pitchFamily="34" charset="0"/>
              </a:rPr>
              <a:t>One size does not fit all!!</a:t>
            </a:r>
          </a:p>
          <a:p>
            <a:pPr eaLnBrk="1" hangingPunct="1"/>
            <a:r>
              <a:rPr lang="en-US" b="1" i="1" smtClean="0">
                <a:latin typeface="Arial" pitchFamily="34" charset="0"/>
              </a:rPr>
              <a:t>OK to contact regional supervisor if agencies are not coming when they need to be present</a:t>
            </a:r>
            <a:endParaRPr lang="en-US" b="1" smtClean="0">
              <a:latin typeface="Arial" pitchFamily="34" charset="0"/>
            </a:endParaRPr>
          </a:p>
        </p:txBody>
      </p:sp>
      <p:sp>
        <p:nvSpPr>
          <p:cNvPr id="2457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0052" indent="-284636" eaLnBrk="0" hangingPunct="0">
              <a:defRPr>
                <a:solidFill>
                  <a:schemeClr val="tx1"/>
                </a:solidFill>
                <a:latin typeface="Arial" pitchFamily="34" charset="0"/>
              </a:defRPr>
            </a:lvl2pPr>
            <a:lvl3pPr marL="1138543" indent="-227708" eaLnBrk="0" hangingPunct="0">
              <a:defRPr>
                <a:solidFill>
                  <a:schemeClr val="tx1"/>
                </a:solidFill>
                <a:latin typeface="Arial" pitchFamily="34" charset="0"/>
              </a:defRPr>
            </a:lvl3pPr>
            <a:lvl4pPr marL="1593959" indent="-227708" eaLnBrk="0" hangingPunct="0">
              <a:defRPr>
                <a:solidFill>
                  <a:schemeClr val="tx1"/>
                </a:solidFill>
                <a:latin typeface="Arial" pitchFamily="34" charset="0"/>
              </a:defRPr>
            </a:lvl4pPr>
            <a:lvl5pPr marL="2049376" indent="-227708" eaLnBrk="0" hangingPunct="0">
              <a:defRPr>
                <a:solidFill>
                  <a:schemeClr val="tx1"/>
                </a:solidFill>
                <a:latin typeface="Arial" pitchFamily="34" charset="0"/>
              </a:defRPr>
            </a:lvl5pPr>
            <a:lvl6pPr marL="2504793" indent="-227708" eaLnBrk="0" fontAlgn="base" hangingPunct="0">
              <a:spcBef>
                <a:spcPct val="0"/>
              </a:spcBef>
              <a:spcAft>
                <a:spcPct val="0"/>
              </a:spcAft>
              <a:defRPr>
                <a:solidFill>
                  <a:schemeClr val="tx1"/>
                </a:solidFill>
                <a:latin typeface="Arial" pitchFamily="34" charset="0"/>
              </a:defRPr>
            </a:lvl6pPr>
            <a:lvl7pPr marL="2960209" indent="-227708" eaLnBrk="0" fontAlgn="base" hangingPunct="0">
              <a:spcBef>
                <a:spcPct val="0"/>
              </a:spcBef>
              <a:spcAft>
                <a:spcPct val="0"/>
              </a:spcAft>
              <a:defRPr>
                <a:solidFill>
                  <a:schemeClr val="tx1"/>
                </a:solidFill>
                <a:latin typeface="Arial" pitchFamily="34" charset="0"/>
              </a:defRPr>
            </a:lvl7pPr>
            <a:lvl8pPr marL="3415627" indent="-227708" eaLnBrk="0" fontAlgn="base" hangingPunct="0">
              <a:spcBef>
                <a:spcPct val="0"/>
              </a:spcBef>
              <a:spcAft>
                <a:spcPct val="0"/>
              </a:spcAft>
              <a:defRPr>
                <a:solidFill>
                  <a:schemeClr val="tx1"/>
                </a:solidFill>
                <a:latin typeface="Arial" pitchFamily="34" charset="0"/>
              </a:defRPr>
            </a:lvl8pPr>
            <a:lvl9pPr marL="3871044" indent="-227708" eaLnBrk="0" fontAlgn="base" hangingPunct="0">
              <a:spcBef>
                <a:spcPct val="0"/>
              </a:spcBef>
              <a:spcAft>
                <a:spcPct val="0"/>
              </a:spcAft>
              <a:defRPr>
                <a:solidFill>
                  <a:schemeClr val="tx1"/>
                </a:solidFill>
                <a:latin typeface="Arial" pitchFamily="34" charset="0"/>
              </a:defRPr>
            </a:lvl9pPr>
          </a:lstStyle>
          <a:p>
            <a:pPr eaLnBrk="1" hangingPunct="1"/>
            <a:fld id="{2B8E3338-F33D-45A5-8298-A79FF717DFB4}" type="slidenum">
              <a:rPr lang="en-US" smtClean="0">
                <a:cs typeface="Arial" pitchFamily="34" charset="0"/>
              </a:rPr>
              <a:pPr eaLnBrk="1" hangingPunct="1"/>
              <a:t>60</a:t>
            </a:fld>
            <a:endParaRPr lang="en-US" smtClean="0">
              <a:cs typeface="Arial" pitchFamily="34" charset="0"/>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Slide Image Placeholder 1"/>
          <p:cNvSpPr>
            <a:spLocks noGrp="1" noRot="1" noChangeAspect="1" noTextEdit="1"/>
          </p:cNvSpPr>
          <p:nvPr>
            <p:ph type="sldImg"/>
          </p:nvPr>
        </p:nvSpPr>
        <p:spPr>
          <a:ln/>
        </p:spPr>
      </p:sp>
      <p:sp>
        <p:nvSpPr>
          <p:cNvPr id="1822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latin typeface="Arial" pitchFamily="34" charset="0"/>
              </a:rPr>
              <a:t>Permission for agencies who are likely to provide or pay for services</a:t>
            </a:r>
          </a:p>
          <a:p>
            <a:pPr eaLnBrk="1" hangingPunct="1"/>
            <a:r>
              <a:rPr lang="en-US" smtClean="0">
                <a:latin typeface="Arial" pitchFamily="34" charset="0"/>
              </a:rPr>
              <a:t>Inviting an agency for their </a:t>
            </a:r>
            <a:r>
              <a:rPr lang="en-US" i="1" smtClean="0">
                <a:latin typeface="Arial" pitchFamily="34" charset="0"/>
              </a:rPr>
              <a:t>expertise</a:t>
            </a:r>
          </a:p>
          <a:p>
            <a:pPr eaLnBrk="1" hangingPunct="1"/>
            <a:r>
              <a:rPr lang="en-US" b="1" i="1" smtClean="0">
                <a:latin typeface="Arial" pitchFamily="34" charset="0"/>
              </a:rPr>
              <a:t>One size does not fit all!!</a:t>
            </a:r>
          </a:p>
          <a:p>
            <a:pPr eaLnBrk="1" hangingPunct="1"/>
            <a:r>
              <a:rPr lang="en-US" b="1" i="1" smtClean="0">
                <a:latin typeface="Arial" pitchFamily="34" charset="0"/>
              </a:rPr>
              <a:t>OK to contact regional supervisor if agencies are not coming when they need to be present</a:t>
            </a:r>
            <a:endParaRPr lang="en-US" b="1" smtClean="0">
              <a:latin typeface="Arial" pitchFamily="34" charset="0"/>
            </a:endParaRPr>
          </a:p>
        </p:txBody>
      </p:sp>
      <p:sp>
        <p:nvSpPr>
          <p:cNvPr id="18227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2AE7326A-D58A-499A-A375-2F3F8FD20F35}" type="slidenum">
              <a:rPr lang="en-US" smtClean="0">
                <a:cs typeface="Arial" pitchFamily="34" charset="0"/>
              </a:rPr>
              <a:pPr eaLnBrk="1" hangingPunct="1"/>
              <a:t>61</a:t>
            </a:fld>
            <a:endParaRPr lang="en-US" smtClean="0">
              <a:cs typeface="Arial" pitchFamily="34" charset="0"/>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Arial" pitchFamily="34" charset="0"/>
              </a:rPr>
              <a:t>Left side is Ind. 13 Checklist.  </a:t>
            </a:r>
            <a:r>
              <a:rPr lang="en-US" dirty="0" smtClean="0">
                <a:latin typeface="Arial" pitchFamily="34" charset="0"/>
              </a:rPr>
              <a:t>Right side is compliance monitoring document.</a:t>
            </a:r>
            <a:endParaRPr lang="en-US" dirty="0"/>
          </a:p>
        </p:txBody>
      </p:sp>
      <p:sp>
        <p:nvSpPr>
          <p:cNvPr id="4" name="Slide Number Placeholder 3"/>
          <p:cNvSpPr>
            <a:spLocks noGrp="1"/>
          </p:cNvSpPr>
          <p:nvPr>
            <p:ph type="sldNum" sz="quarter" idx="10"/>
          </p:nvPr>
        </p:nvSpPr>
        <p:spPr/>
        <p:txBody>
          <a:bodyPr/>
          <a:lstStyle/>
          <a:p>
            <a:pPr>
              <a:defRPr/>
            </a:pPr>
            <a:fld id="{B7C06962-FEDC-4F46-AAB3-4CD6AE83E4D9}" type="slidenum">
              <a:rPr lang="en-US" smtClean="0"/>
              <a:pPr>
                <a:defRPr/>
              </a:pPr>
              <a:t>62</a:t>
            </a:fld>
            <a:endParaRPr lang="en-US"/>
          </a:p>
        </p:txBody>
      </p:sp>
    </p:spTree>
    <p:extLst>
      <p:ext uri="{BB962C8B-B14F-4D97-AF65-F5344CB8AC3E}">
        <p14:creationId xmlns:p14="http://schemas.microsoft.com/office/powerpoint/2010/main" val="23989164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7"/>
          <p:cNvSpPr>
            <a:spLocks noGrp="1" noChangeArrowheads="1"/>
          </p:cNvSpPr>
          <p:nvPr>
            <p:ph type="sldNum" sz="quarter" idx="5"/>
          </p:nvPr>
        </p:nvSpPr>
        <p:spPr>
          <a:noFill/>
        </p:spPr>
        <p:txBody>
          <a:bodyPr/>
          <a:lstStyle/>
          <a:p>
            <a:fld id="{06BE8C91-5CCE-4FD1-99D0-0A122CBBDA7D}" type="slidenum">
              <a:rPr lang="en-US" smtClean="0">
                <a:latin typeface="Arial" pitchFamily="34" charset="0"/>
                <a:cs typeface="Arial" pitchFamily="34" charset="0"/>
              </a:rPr>
              <a:pPr/>
              <a:t>6</a:t>
            </a:fld>
            <a:endParaRPr lang="en-US" smtClean="0">
              <a:latin typeface="Arial" pitchFamily="34" charset="0"/>
              <a:cs typeface="Arial" pitchFamily="34" charset="0"/>
            </a:endParaRPr>
          </a:p>
        </p:txBody>
      </p:sp>
      <p:sp>
        <p:nvSpPr>
          <p:cNvPr id="132099" name="Rectangle 2"/>
          <p:cNvSpPr>
            <a:spLocks noGrp="1" noRot="1" noChangeAspect="1" noChangeArrowheads="1" noTextEdit="1"/>
          </p:cNvSpPr>
          <p:nvPr>
            <p:ph type="sldImg"/>
          </p:nvPr>
        </p:nvSpPr>
        <p:spPr>
          <a:ln/>
        </p:spPr>
      </p:sp>
      <p:sp>
        <p:nvSpPr>
          <p:cNvPr id="132100" name="Rectangle 3"/>
          <p:cNvSpPr>
            <a:spLocks noGrp="1" noChangeArrowheads="1"/>
          </p:cNvSpPr>
          <p:nvPr>
            <p:ph type="body" idx="1"/>
          </p:nvPr>
        </p:nvSpPr>
        <p:spPr>
          <a:noFill/>
          <a:ln/>
        </p:spPr>
        <p:txBody>
          <a:bodyPr/>
          <a:lstStyle/>
          <a:p>
            <a:pPr eaLnBrk="1" hangingPunct="1">
              <a:buFontTx/>
              <a:buNone/>
            </a:pPr>
            <a:endParaRPr lang="en-US" dirty="0" smtClean="0">
              <a:latin typeface="Arial" pitchFamily="34" charset="0"/>
              <a:cs typeface="Arial" pitchFamily="34" charset="0"/>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Arial" pitchFamily="34" charset="0"/>
              </a:rPr>
              <a:t>Left side is Ind. 13 Checklist.  </a:t>
            </a:r>
            <a:r>
              <a:rPr lang="en-US" dirty="0" smtClean="0">
                <a:latin typeface="Arial" pitchFamily="34" charset="0"/>
              </a:rPr>
              <a:t>Right side is compliance monitoring document.</a:t>
            </a:r>
            <a:endParaRPr lang="en-US" dirty="0"/>
          </a:p>
        </p:txBody>
      </p:sp>
      <p:sp>
        <p:nvSpPr>
          <p:cNvPr id="4" name="Slide Number Placeholder 3"/>
          <p:cNvSpPr>
            <a:spLocks noGrp="1"/>
          </p:cNvSpPr>
          <p:nvPr>
            <p:ph type="sldNum" sz="quarter" idx="10"/>
          </p:nvPr>
        </p:nvSpPr>
        <p:spPr/>
        <p:txBody>
          <a:bodyPr/>
          <a:lstStyle/>
          <a:p>
            <a:pPr>
              <a:defRPr/>
            </a:pPr>
            <a:fld id="{B7C06962-FEDC-4F46-AAB3-4CD6AE83E4D9}" type="slidenum">
              <a:rPr lang="en-US" smtClean="0"/>
              <a:pPr>
                <a:defRPr/>
              </a:pPr>
              <a:t>63</a:t>
            </a:fld>
            <a:endParaRPr lang="en-US"/>
          </a:p>
        </p:txBody>
      </p:sp>
    </p:spTree>
    <p:extLst>
      <p:ext uri="{BB962C8B-B14F-4D97-AF65-F5344CB8AC3E}">
        <p14:creationId xmlns:p14="http://schemas.microsoft.com/office/powerpoint/2010/main" val="2382240106"/>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7C06962-FEDC-4F46-AAB3-4CD6AE83E4D9}" type="slidenum">
              <a:rPr lang="en-US" smtClean="0"/>
              <a:pPr>
                <a:defRPr/>
              </a:pPr>
              <a:t>64</a:t>
            </a:fld>
            <a:endParaRPr lang="en-US"/>
          </a:p>
        </p:txBody>
      </p:sp>
    </p:spTree>
    <p:extLst>
      <p:ext uri="{BB962C8B-B14F-4D97-AF65-F5344CB8AC3E}">
        <p14:creationId xmlns:p14="http://schemas.microsoft.com/office/powerpoint/2010/main" val="2995344268"/>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Slide Image Placeholder 1"/>
          <p:cNvSpPr>
            <a:spLocks noGrp="1" noRot="1" noChangeAspect="1" noTextEdit="1"/>
          </p:cNvSpPr>
          <p:nvPr>
            <p:ph type="sldImg"/>
          </p:nvPr>
        </p:nvSpPr>
        <p:spPr>
          <a:ln/>
        </p:spPr>
      </p:sp>
      <p:sp>
        <p:nvSpPr>
          <p:cNvPr id="1843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smtClean="0">
              <a:latin typeface="Arial" pitchFamily="34" charset="0"/>
              <a:cs typeface="Arial" pitchFamily="34" charset="0"/>
            </a:endParaRPr>
          </a:p>
        </p:txBody>
      </p:sp>
      <p:sp>
        <p:nvSpPr>
          <p:cNvPr id="18432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85026D3F-11B8-47EF-824C-F4C0A911A9C8}" type="slidenum">
              <a:rPr lang="en-US" smtClean="0">
                <a:cs typeface="Arial" pitchFamily="34" charset="0"/>
              </a:rPr>
              <a:pPr eaLnBrk="1" hangingPunct="1"/>
              <a:t>65</a:t>
            </a:fld>
            <a:endParaRPr lang="en-US" smtClean="0">
              <a:cs typeface="Arial" pitchFamily="34" charset="0"/>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Slide Image Placeholder 1"/>
          <p:cNvSpPr>
            <a:spLocks noGrp="1" noRot="1" noChangeAspect="1" noTextEdit="1"/>
          </p:cNvSpPr>
          <p:nvPr>
            <p:ph type="sldImg"/>
          </p:nvPr>
        </p:nvSpPr>
        <p:spPr>
          <a:ln/>
        </p:spPr>
      </p:sp>
      <p:sp>
        <p:nvSpPr>
          <p:cNvPr id="1853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Arial" pitchFamily="34" charset="0"/>
                <a:cs typeface="Arial" pitchFamily="34" charset="0"/>
              </a:rPr>
              <a:t>This is the process we will be using in the indicator 13 trainings</a:t>
            </a:r>
            <a:endParaRPr lang="en-US" smtClean="0">
              <a:latin typeface="Arial" pitchFamily="34" charset="0"/>
            </a:endParaRPr>
          </a:p>
        </p:txBody>
      </p:sp>
      <p:sp>
        <p:nvSpPr>
          <p:cNvPr id="1853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6D4B371E-491E-4D1E-827B-137E70E5CD88}" type="slidenum">
              <a:rPr lang="en-US" smtClean="0"/>
              <a:pPr eaLnBrk="1" hangingPunct="1"/>
              <a:t>66</a:t>
            </a:fld>
            <a:endParaRPr lang="en-US" smtClean="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Slide Image Placeholder 1"/>
          <p:cNvSpPr>
            <a:spLocks noGrp="1" noRot="1" noChangeAspect="1" noTextEdit="1"/>
          </p:cNvSpPr>
          <p:nvPr>
            <p:ph type="sldImg"/>
          </p:nvPr>
        </p:nvSpPr>
        <p:spPr>
          <a:ln/>
        </p:spPr>
      </p:sp>
      <p:sp>
        <p:nvSpPr>
          <p:cNvPr id="1863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2427" indent="-172427" eaLnBrk="1" hangingPunct="1">
              <a:buFont typeface="Arial" pitchFamily="34" charset="0"/>
              <a:buChar char="•"/>
            </a:pPr>
            <a:r>
              <a:rPr lang="en-US" sz="1400" b="1" dirty="0">
                <a:latin typeface="Arial" pitchFamily="34" charset="0"/>
              </a:rPr>
              <a:t>Decisions on appropriate Courses of Study are team decisions.  Courses selected should support post-secondary goals.  Inclusion in the general education curriculum is, of course, a consideration for the team.  </a:t>
            </a:r>
          </a:p>
          <a:p>
            <a:pPr marL="172427" indent="-172427" eaLnBrk="1" hangingPunct="1">
              <a:buFont typeface="Arial" pitchFamily="34" charset="0"/>
              <a:buChar char="•"/>
            </a:pPr>
            <a:r>
              <a:rPr lang="en-US" sz="1400" b="1" dirty="0">
                <a:latin typeface="Arial" pitchFamily="34" charset="0"/>
              </a:rPr>
              <a:t>A CTE program is considered a course of study.  If CTE program is selected, be sure to list CIP code on the appropriate spot on the IEP form.  AND be sure to invite the CTE representative to the meeting if CTE is being considered or if student plans to enroll.</a:t>
            </a:r>
          </a:p>
          <a:p>
            <a:pPr marL="172427" indent="-172427" eaLnBrk="1" hangingPunct="1">
              <a:buFont typeface="Arial" pitchFamily="34" charset="0"/>
              <a:buChar char="•"/>
            </a:pPr>
            <a:r>
              <a:rPr lang="en-US" sz="1400" b="1" dirty="0">
                <a:latin typeface="Arial" pitchFamily="34" charset="0"/>
              </a:rPr>
              <a:t>List courses by name (i.e., as they would appear in course catalogue or with some specificity</a:t>
            </a:r>
            <a:r>
              <a:rPr lang="en-US" sz="1400" b="1" dirty="0" smtClean="0">
                <a:latin typeface="Arial" pitchFamily="34" charset="0"/>
              </a:rPr>
              <a:t>).</a:t>
            </a:r>
          </a:p>
          <a:p>
            <a:pPr marL="172427" indent="-172427" eaLnBrk="1" hangingPunct="1">
              <a:buFont typeface="Arial" pitchFamily="34" charset="0"/>
              <a:buChar char="•"/>
            </a:pPr>
            <a:r>
              <a:rPr lang="en-US" sz="1400" b="1" i="0" dirty="0" smtClean="0">
                <a:latin typeface="Arial" pitchFamily="34" charset="0"/>
              </a:rPr>
              <a:t>**NOTE:  If Work Based Learning</a:t>
            </a:r>
            <a:r>
              <a:rPr lang="en-US" sz="1400" b="1" i="0" baseline="0" dirty="0" smtClean="0">
                <a:latin typeface="Arial" pitchFamily="34" charset="0"/>
              </a:rPr>
              <a:t> </a:t>
            </a:r>
            <a:r>
              <a:rPr lang="en-US" sz="1400" b="1" i="0" dirty="0" smtClean="0">
                <a:latin typeface="Arial" pitchFamily="34" charset="0"/>
              </a:rPr>
              <a:t> (including </a:t>
            </a:r>
            <a:r>
              <a:rPr lang="en-US" sz="1400" b="1" i="0" dirty="0" smtClean="0">
                <a:cs typeface="Arial" pitchFamily="34" charset="0"/>
              </a:rPr>
              <a:t>Community Based Vocational Training (CBVT)  or Work Experience) OR  Community Based Instruction is part of an actual course</a:t>
            </a:r>
            <a:r>
              <a:rPr lang="en-US" sz="1400" b="1" i="0" baseline="0" dirty="0" smtClean="0">
                <a:cs typeface="Arial" pitchFamily="34" charset="0"/>
              </a:rPr>
              <a:t>, list by exact name as it is listed in the list of school courses. </a:t>
            </a:r>
            <a:endParaRPr lang="en-US" sz="1400" b="1" dirty="0">
              <a:latin typeface="Arial" pitchFamily="34" charset="0"/>
            </a:endParaRPr>
          </a:p>
          <a:p>
            <a:pPr marL="172427" indent="-172427" eaLnBrk="1" hangingPunct="1">
              <a:buFont typeface="Arial" pitchFamily="34" charset="0"/>
              <a:buChar char="•"/>
            </a:pPr>
            <a:r>
              <a:rPr lang="en-US" sz="1400" b="1" dirty="0">
                <a:latin typeface="Arial" pitchFamily="34" charset="0"/>
                <a:cs typeface="Arial" pitchFamily="34" charset="0"/>
              </a:rPr>
              <a:t>List of courses needs to reflect </a:t>
            </a:r>
            <a:r>
              <a:rPr lang="en-US" sz="1400" b="1" u="sng" dirty="0">
                <a:latin typeface="Arial" pitchFamily="34" charset="0"/>
                <a:cs typeface="Arial" pitchFamily="34" charset="0"/>
              </a:rPr>
              <a:t>current</a:t>
            </a:r>
            <a:r>
              <a:rPr lang="en-US" sz="1400" b="1" dirty="0">
                <a:latin typeface="Arial" pitchFamily="34" charset="0"/>
                <a:cs typeface="Arial" pitchFamily="34" charset="0"/>
              </a:rPr>
              <a:t> year’s courses:  </a:t>
            </a:r>
            <a:r>
              <a:rPr lang="en-US" sz="1400" b="1" dirty="0">
                <a:latin typeface="Arial" pitchFamily="34" charset="0"/>
              </a:rPr>
              <a:t>If schedule or course selection changes during duration of IEP, revision is needed.</a:t>
            </a:r>
            <a:endParaRPr lang="en-US" b="1" dirty="0" smtClean="0">
              <a:latin typeface="Arial" pitchFamily="34" charset="0"/>
            </a:endParaRPr>
          </a:p>
          <a:p>
            <a:pPr eaLnBrk="1" hangingPunct="1"/>
            <a:endParaRPr lang="en-US" dirty="0" smtClean="0">
              <a:latin typeface="Arial" pitchFamily="34" charset="0"/>
              <a:cs typeface="Arial" pitchFamily="34" charset="0"/>
            </a:endParaRPr>
          </a:p>
          <a:p>
            <a:pPr eaLnBrk="1" hangingPunct="1"/>
            <a:endParaRPr lang="en-US" dirty="0" smtClean="0">
              <a:latin typeface="Arial" pitchFamily="34" charset="0"/>
              <a:cs typeface="Arial" pitchFamily="34" charset="0"/>
            </a:endParaRPr>
          </a:p>
          <a:p>
            <a:pPr eaLnBrk="1" hangingPunct="1"/>
            <a:r>
              <a:rPr lang="en-US" dirty="0" smtClean="0">
                <a:latin typeface="Arial" pitchFamily="34" charset="0"/>
                <a:cs typeface="Arial" pitchFamily="34" charset="0"/>
              </a:rPr>
              <a:t>See next slides regarding CTE programs.</a:t>
            </a:r>
          </a:p>
          <a:p>
            <a:endParaRPr lang="en-US" dirty="0" smtClean="0">
              <a:latin typeface="Arial" pitchFamily="34" charset="0"/>
              <a:cs typeface="Arial" pitchFamily="34" charset="0"/>
            </a:endParaRPr>
          </a:p>
          <a:p>
            <a:endParaRPr lang="en-US" dirty="0" smtClean="0">
              <a:latin typeface="Arial" pitchFamily="34" charset="0"/>
            </a:endParaRPr>
          </a:p>
        </p:txBody>
      </p:sp>
      <p:sp>
        <p:nvSpPr>
          <p:cNvPr id="1863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28137" indent="-280053" eaLnBrk="0" hangingPunct="0">
              <a:defRPr>
                <a:solidFill>
                  <a:schemeClr val="tx1"/>
                </a:solidFill>
                <a:latin typeface="Arial" pitchFamily="34" charset="0"/>
              </a:defRPr>
            </a:lvl2pPr>
            <a:lvl3pPr marL="1120211" indent="-224042" eaLnBrk="0" hangingPunct="0">
              <a:defRPr>
                <a:solidFill>
                  <a:schemeClr val="tx1"/>
                </a:solidFill>
                <a:latin typeface="Arial" pitchFamily="34" charset="0"/>
              </a:defRPr>
            </a:lvl3pPr>
            <a:lvl4pPr marL="1568295" indent="-224042" eaLnBrk="0" hangingPunct="0">
              <a:defRPr>
                <a:solidFill>
                  <a:schemeClr val="tx1"/>
                </a:solidFill>
                <a:latin typeface="Arial" pitchFamily="34" charset="0"/>
              </a:defRPr>
            </a:lvl4pPr>
            <a:lvl5pPr marL="2016379" indent="-224042" eaLnBrk="0" hangingPunct="0">
              <a:defRPr>
                <a:solidFill>
                  <a:schemeClr val="tx1"/>
                </a:solidFill>
                <a:latin typeface="Arial" pitchFamily="34" charset="0"/>
              </a:defRPr>
            </a:lvl5pPr>
            <a:lvl6pPr marL="2464463" indent="-224042" eaLnBrk="0" fontAlgn="base" hangingPunct="0">
              <a:spcBef>
                <a:spcPct val="0"/>
              </a:spcBef>
              <a:spcAft>
                <a:spcPct val="0"/>
              </a:spcAft>
              <a:defRPr>
                <a:solidFill>
                  <a:schemeClr val="tx1"/>
                </a:solidFill>
                <a:latin typeface="Arial" pitchFamily="34" charset="0"/>
              </a:defRPr>
            </a:lvl6pPr>
            <a:lvl7pPr marL="2912546" indent="-224042" eaLnBrk="0" fontAlgn="base" hangingPunct="0">
              <a:spcBef>
                <a:spcPct val="0"/>
              </a:spcBef>
              <a:spcAft>
                <a:spcPct val="0"/>
              </a:spcAft>
              <a:defRPr>
                <a:solidFill>
                  <a:schemeClr val="tx1"/>
                </a:solidFill>
                <a:latin typeface="Arial" pitchFamily="34" charset="0"/>
              </a:defRPr>
            </a:lvl7pPr>
            <a:lvl8pPr marL="3360631" indent="-224042" eaLnBrk="0" fontAlgn="base" hangingPunct="0">
              <a:spcBef>
                <a:spcPct val="0"/>
              </a:spcBef>
              <a:spcAft>
                <a:spcPct val="0"/>
              </a:spcAft>
              <a:defRPr>
                <a:solidFill>
                  <a:schemeClr val="tx1"/>
                </a:solidFill>
                <a:latin typeface="Arial" pitchFamily="34" charset="0"/>
              </a:defRPr>
            </a:lvl8pPr>
            <a:lvl9pPr marL="3808715" indent="-224042" eaLnBrk="0" fontAlgn="base" hangingPunct="0">
              <a:spcBef>
                <a:spcPct val="0"/>
              </a:spcBef>
              <a:spcAft>
                <a:spcPct val="0"/>
              </a:spcAft>
              <a:defRPr>
                <a:solidFill>
                  <a:schemeClr val="tx1"/>
                </a:solidFill>
                <a:latin typeface="Arial" pitchFamily="34" charset="0"/>
              </a:defRPr>
            </a:lvl9pPr>
          </a:lstStyle>
          <a:p>
            <a:pPr eaLnBrk="1" hangingPunct="1"/>
            <a:fld id="{71D666E0-7BA9-45A0-92DB-73DCAE21322E}" type="slidenum">
              <a:rPr lang="en-US" smtClean="0"/>
              <a:pPr eaLnBrk="1" hangingPunct="1"/>
              <a:t>67</a:t>
            </a:fld>
            <a:endParaRPr lang="en-US" smtClean="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C841800C-FA75-48A2-93C1-D8A901070B55}" type="slidenum">
              <a:rPr lang="en-US" smtClean="0">
                <a:cs typeface="Arial" pitchFamily="34" charset="0"/>
              </a:rPr>
              <a:pPr eaLnBrk="1" hangingPunct="1"/>
              <a:t>69</a:t>
            </a:fld>
            <a:endParaRPr lang="en-US" smtClean="0">
              <a:cs typeface="Arial" pitchFamily="34" charset="0"/>
            </a:endParaRPr>
          </a:p>
        </p:txBody>
      </p:sp>
      <p:sp>
        <p:nvSpPr>
          <p:cNvPr id="187395" name="Rectangle 2"/>
          <p:cNvSpPr>
            <a:spLocks noGrp="1" noRot="1" noChangeAspect="1" noChangeArrowheads="1" noTextEdit="1"/>
          </p:cNvSpPr>
          <p:nvPr>
            <p:ph type="sldImg"/>
          </p:nvPr>
        </p:nvSpPr>
        <p:spPr>
          <a:ln/>
        </p:spPr>
      </p:sp>
      <p:sp>
        <p:nvSpPr>
          <p:cNvPr id="1873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mtClean="0">
                <a:latin typeface="Arial" pitchFamily="34" charset="0"/>
                <a:cs typeface="Arial" pitchFamily="34" charset="0"/>
              </a:rPr>
              <a:t>Definitions of transition activity/ service</a:t>
            </a:r>
          </a:p>
          <a:p>
            <a:pPr lvl="1" eaLnBrk="1" hangingPunct="1">
              <a:spcBef>
                <a:spcPct val="0"/>
              </a:spcBef>
            </a:pPr>
            <a:r>
              <a:rPr lang="en-US" smtClean="0">
                <a:latin typeface="Arial" pitchFamily="34" charset="0"/>
                <a:cs typeface="Arial" pitchFamily="34" charset="0"/>
              </a:rPr>
              <a:t>Action steps – both activities and services</a:t>
            </a:r>
          </a:p>
          <a:p>
            <a:pPr lvl="1" eaLnBrk="1" hangingPunct="1">
              <a:spcBef>
                <a:spcPct val="0"/>
              </a:spcBef>
            </a:pPr>
            <a:r>
              <a:rPr lang="en-US" smtClean="0">
                <a:latin typeface="Arial" pitchFamily="34" charset="0"/>
                <a:cs typeface="Arial" pitchFamily="34" charset="0"/>
              </a:rPr>
              <a:t>Include instructional services to address skill deficits, with Measurable Annual Goals.  This is an important concept to emphasize.</a:t>
            </a: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7C06962-FEDC-4F46-AAB3-4CD6AE83E4D9}" type="slidenum">
              <a:rPr lang="en-US" smtClean="0"/>
              <a:pPr>
                <a:defRPr/>
              </a:pPr>
              <a:t>70</a:t>
            </a:fld>
            <a:endParaRPr lang="en-US"/>
          </a:p>
        </p:txBody>
      </p:sp>
    </p:spTree>
    <p:extLst>
      <p:ext uri="{BB962C8B-B14F-4D97-AF65-F5344CB8AC3E}">
        <p14:creationId xmlns:p14="http://schemas.microsoft.com/office/powerpoint/2010/main" val="2772821699"/>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Slide Image Placeholder 1"/>
          <p:cNvSpPr>
            <a:spLocks noGrp="1" noRot="1" noChangeAspect="1" noTextEdit="1"/>
          </p:cNvSpPr>
          <p:nvPr>
            <p:ph type="sldImg"/>
          </p:nvPr>
        </p:nvSpPr>
        <p:spPr>
          <a:ln/>
        </p:spPr>
      </p:sp>
      <p:sp>
        <p:nvSpPr>
          <p:cNvPr id="1884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dirty="0" smtClean="0">
                <a:latin typeface="Arial" pitchFamily="34" charset="0"/>
              </a:rPr>
              <a:t>The important point here is that we don’t write measurable annual goals (MAGs)for activities such as those on the right.. But we MUST have at least one  Measurable Annual Goal under each identified post-secondary goal.  The MAG supports the student in achieving his/her post secondary goals by addressing skill deficits.</a:t>
            </a:r>
          </a:p>
          <a:p>
            <a:endParaRPr lang="en-US" dirty="0" smtClean="0">
              <a:latin typeface="Arial" pitchFamily="34" charset="0"/>
            </a:endParaRPr>
          </a:p>
          <a:p>
            <a:r>
              <a:rPr lang="en-US" dirty="0" smtClean="0">
                <a:latin typeface="Arial" pitchFamily="34" charset="0"/>
              </a:rPr>
              <a:t>Not every service will have an IEP goal that corresponds, </a:t>
            </a:r>
            <a:r>
              <a:rPr lang="en-US" dirty="0" err="1" smtClean="0">
                <a:latin typeface="Arial" pitchFamily="34" charset="0"/>
              </a:rPr>
              <a:t>eg</a:t>
            </a:r>
            <a:r>
              <a:rPr lang="en-US" dirty="0" smtClean="0">
                <a:latin typeface="Arial" pitchFamily="34" charset="0"/>
              </a:rPr>
              <a:t>., Counseling to address MH needs, assistive technology services– these are services the student requires for FAPE and to address their post-secondary goals-- but they may not have a measurable annual goal.</a:t>
            </a:r>
          </a:p>
          <a:p>
            <a:r>
              <a:rPr lang="en-US" dirty="0" smtClean="0">
                <a:latin typeface="Arial" pitchFamily="34" charset="0"/>
              </a:rPr>
              <a:t>Remember that MAGs are prioritized– we want to limit to a few areas that are important enough to measure.  O</a:t>
            </a:r>
          </a:p>
        </p:txBody>
      </p:sp>
      <p:sp>
        <p:nvSpPr>
          <p:cNvPr id="1884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647A81E6-2AB8-4B83-A83A-FF2A457C4CA5}" type="slidenum">
              <a:rPr lang="en-US" smtClean="0">
                <a:cs typeface="Arial" pitchFamily="34" charset="0"/>
              </a:rPr>
              <a:pPr eaLnBrk="1" hangingPunct="1"/>
              <a:t>71</a:t>
            </a:fld>
            <a:endParaRPr lang="en-US" smtClean="0">
              <a:cs typeface="Arial" pitchFamily="34" charset="0"/>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dirty="0" smtClean="0">
              <a:latin typeface="Arial" charset="0"/>
              <a:cs typeface="Arial" charset="0"/>
            </a:endParaRPr>
          </a:p>
          <a:p>
            <a:pPr>
              <a:spcBef>
                <a:spcPct val="0"/>
              </a:spcBef>
            </a:pPr>
            <a:endParaRPr lang="en-US" dirty="0" smtClean="0">
              <a:latin typeface="Arial" charset="0"/>
              <a:cs typeface="Arial" charset="0"/>
            </a:endParaRPr>
          </a:p>
          <a:p>
            <a:pPr>
              <a:spcBef>
                <a:spcPct val="0"/>
              </a:spcBef>
            </a:pPr>
            <a:r>
              <a:rPr lang="en-US" dirty="0" smtClean="0">
                <a:latin typeface="Arial" charset="0"/>
                <a:cs typeface="Arial" charset="0"/>
              </a:rPr>
              <a:t>The next series of slides show how to take the information written in the transition “grid” section of the IEP and develop a measurable annual goal for the post-school goal. </a:t>
            </a:r>
          </a:p>
          <a:p>
            <a:pPr>
              <a:spcBef>
                <a:spcPct val="0"/>
              </a:spcBef>
            </a:pPr>
            <a:endParaRPr lang="en-US" dirty="0" smtClean="0">
              <a:latin typeface="Arial" charset="0"/>
              <a:cs typeface="Arial" charset="0"/>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Arial" pitchFamily="34" charset="0"/>
              </a:rPr>
              <a:t>Left side is Ind. 13 Checklist.  </a:t>
            </a:r>
            <a:r>
              <a:rPr lang="en-US" dirty="0" smtClean="0">
                <a:latin typeface="Arial" pitchFamily="34" charset="0"/>
              </a:rPr>
              <a:t>Right side is compliance monitoring document.</a:t>
            </a:r>
            <a:endParaRPr lang="en-US" dirty="0"/>
          </a:p>
        </p:txBody>
      </p:sp>
      <p:sp>
        <p:nvSpPr>
          <p:cNvPr id="4" name="Slide Number Placeholder 3"/>
          <p:cNvSpPr>
            <a:spLocks noGrp="1"/>
          </p:cNvSpPr>
          <p:nvPr>
            <p:ph type="sldNum" sz="quarter" idx="10"/>
          </p:nvPr>
        </p:nvSpPr>
        <p:spPr/>
        <p:txBody>
          <a:bodyPr/>
          <a:lstStyle/>
          <a:p>
            <a:pPr>
              <a:defRPr/>
            </a:pPr>
            <a:fld id="{B7C06962-FEDC-4F46-AAB3-4CD6AE83E4D9}" type="slidenum">
              <a:rPr lang="en-US" smtClean="0"/>
              <a:pPr>
                <a:defRPr/>
              </a:pPr>
              <a:t>74</a:t>
            </a:fld>
            <a:endParaRPr lang="en-US"/>
          </a:p>
        </p:txBody>
      </p:sp>
    </p:spTree>
    <p:extLst>
      <p:ext uri="{BB962C8B-B14F-4D97-AF65-F5344CB8AC3E}">
        <p14:creationId xmlns:p14="http://schemas.microsoft.com/office/powerpoint/2010/main" val="17904689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Slide Image Placeholder 1"/>
          <p:cNvSpPr>
            <a:spLocks noGrp="1" noRot="1" noChangeAspect="1" noTextEdit="1"/>
          </p:cNvSpPr>
          <p:nvPr>
            <p:ph type="sldImg"/>
          </p:nvPr>
        </p:nvSpPr>
        <p:spPr>
          <a:ln/>
        </p:spPr>
      </p:sp>
      <p:sp>
        <p:nvSpPr>
          <p:cNvPr id="1249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latin typeface="Arial" pitchFamily="34" charset="0"/>
                <a:cs typeface="Arial" pitchFamily="34" charset="0"/>
              </a:rPr>
              <a:t>Note</a:t>
            </a:r>
            <a:r>
              <a:rPr lang="en-US" baseline="0" dirty="0" smtClean="0">
                <a:latin typeface="Arial" pitchFamily="34" charset="0"/>
                <a:cs typeface="Arial" pitchFamily="34" charset="0"/>
              </a:rPr>
              <a:t> the similarity in goals -- </a:t>
            </a:r>
            <a:endParaRPr lang="en-US" dirty="0" smtClean="0">
              <a:latin typeface="Arial" pitchFamily="34" charset="0"/>
              <a:cs typeface="Arial" pitchFamily="34" charset="0"/>
            </a:endParaRPr>
          </a:p>
        </p:txBody>
      </p:sp>
      <p:sp>
        <p:nvSpPr>
          <p:cNvPr id="1249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7D1B48A8-81F0-4FB3-968B-4FB19661544F}" type="slidenum">
              <a:rPr lang="en-US" smtClean="0">
                <a:cs typeface="Arial" pitchFamily="34" charset="0"/>
              </a:rPr>
              <a:pPr eaLnBrk="1" hangingPunct="1"/>
              <a:t>7</a:t>
            </a:fld>
            <a:endParaRPr lang="en-US" smtClean="0">
              <a:cs typeface="Arial" pitchFamily="34" charset="0"/>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Slide Image Placeholder 1"/>
          <p:cNvSpPr>
            <a:spLocks noGrp="1" noRot="1" noChangeAspect="1" noTextEdit="1"/>
          </p:cNvSpPr>
          <p:nvPr>
            <p:ph type="sldImg"/>
          </p:nvPr>
        </p:nvSpPr>
        <p:spPr>
          <a:ln/>
        </p:spPr>
      </p:sp>
      <p:sp>
        <p:nvSpPr>
          <p:cNvPr id="1925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pitchFamily="34" charset="0"/>
            </a:endParaRPr>
          </a:p>
        </p:txBody>
      </p:sp>
      <p:sp>
        <p:nvSpPr>
          <p:cNvPr id="1925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845033F4-3E01-42BA-9105-8CB6993B9192}" type="slidenum">
              <a:rPr lang="en-US" smtClean="0"/>
              <a:pPr eaLnBrk="1" hangingPunct="1"/>
              <a:t>75</a:t>
            </a:fld>
            <a:endParaRPr lang="en-US" smtClean="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Arial" pitchFamily="34" charset="0"/>
              </a:rPr>
              <a:t>Left side is Ind. 13 Checklist.  </a:t>
            </a:r>
            <a:r>
              <a:rPr lang="en-US" dirty="0" smtClean="0">
                <a:latin typeface="Arial" pitchFamily="34" charset="0"/>
              </a:rPr>
              <a:t>Right side is compliance monitoring document.</a:t>
            </a:r>
            <a:endParaRPr lang="en-US" dirty="0"/>
          </a:p>
        </p:txBody>
      </p:sp>
      <p:sp>
        <p:nvSpPr>
          <p:cNvPr id="4" name="Slide Number Placeholder 3"/>
          <p:cNvSpPr>
            <a:spLocks noGrp="1"/>
          </p:cNvSpPr>
          <p:nvPr>
            <p:ph type="sldNum" sz="quarter" idx="10"/>
          </p:nvPr>
        </p:nvSpPr>
        <p:spPr/>
        <p:txBody>
          <a:bodyPr/>
          <a:lstStyle/>
          <a:p>
            <a:pPr>
              <a:defRPr/>
            </a:pPr>
            <a:fld id="{B7C06962-FEDC-4F46-AAB3-4CD6AE83E4D9}" type="slidenum">
              <a:rPr lang="en-US" smtClean="0"/>
              <a:pPr>
                <a:defRPr/>
              </a:pPr>
              <a:t>76</a:t>
            </a:fld>
            <a:endParaRPr lang="en-US"/>
          </a:p>
        </p:txBody>
      </p:sp>
    </p:spTree>
    <p:extLst>
      <p:ext uri="{BB962C8B-B14F-4D97-AF65-F5344CB8AC3E}">
        <p14:creationId xmlns:p14="http://schemas.microsoft.com/office/powerpoint/2010/main" val="3618100281"/>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Slide Image Placeholder 1"/>
          <p:cNvSpPr>
            <a:spLocks noGrp="1" noRot="1" noChangeAspect="1" noTextEdit="1"/>
          </p:cNvSpPr>
          <p:nvPr>
            <p:ph type="sldImg"/>
          </p:nvPr>
        </p:nvSpPr>
        <p:spPr>
          <a:ln/>
        </p:spPr>
      </p:sp>
      <p:sp>
        <p:nvSpPr>
          <p:cNvPr id="1935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pitchFamily="34" charset="0"/>
            </a:endParaRPr>
          </a:p>
        </p:txBody>
      </p:sp>
      <p:sp>
        <p:nvSpPr>
          <p:cNvPr id="1935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069A74AD-6B16-4CD1-98F6-1E1D5E590903}" type="slidenum">
              <a:rPr lang="en-US" smtClean="0"/>
              <a:pPr eaLnBrk="1" hangingPunct="1"/>
              <a:t>77</a:t>
            </a:fld>
            <a:endParaRPr lang="en-US" smtClean="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Slide Image Placeholder 1"/>
          <p:cNvSpPr>
            <a:spLocks noGrp="1" noRot="1" noChangeAspect="1" noTextEdit="1"/>
          </p:cNvSpPr>
          <p:nvPr>
            <p:ph type="sldImg"/>
          </p:nvPr>
        </p:nvSpPr>
        <p:spPr>
          <a:ln/>
        </p:spPr>
      </p:sp>
      <p:sp>
        <p:nvSpPr>
          <p:cNvPr id="1935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latin typeface="Arial" pitchFamily="34" charset="0"/>
            </a:endParaRPr>
          </a:p>
        </p:txBody>
      </p:sp>
      <p:sp>
        <p:nvSpPr>
          <p:cNvPr id="1935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069A74AD-6B16-4CD1-98F6-1E1D5E590903}" type="slidenum">
              <a:rPr lang="en-US" smtClean="0"/>
              <a:pPr eaLnBrk="1" hangingPunct="1"/>
              <a:t>78</a:t>
            </a:fld>
            <a:endParaRPr lang="en-US" smtClean="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Slide Image Placeholder 1"/>
          <p:cNvSpPr>
            <a:spLocks noGrp="1" noRot="1" noChangeAspect="1" noTextEdit="1"/>
          </p:cNvSpPr>
          <p:nvPr>
            <p:ph type="sldImg"/>
          </p:nvPr>
        </p:nvSpPr>
        <p:spPr>
          <a:ln/>
        </p:spPr>
      </p:sp>
      <p:sp>
        <p:nvSpPr>
          <p:cNvPr id="1945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smtClean="0">
              <a:latin typeface="Arial" pitchFamily="34" charset="0"/>
              <a:cs typeface="Arial" pitchFamily="34" charset="0"/>
            </a:endParaRPr>
          </a:p>
        </p:txBody>
      </p:sp>
      <p:sp>
        <p:nvSpPr>
          <p:cNvPr id="1945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8BC05940-D59D-4FBD-BFA5-14807B7C3950}" type="slidenum">
              <a:rPr lang="en-US" smtClean="0">
                <a:cs typeface="Arial" pitchFamily="34" charset="0"/>
              </a:rPr>
              <a:pPr eaLnBrk="1" hangingPunct="1"/>
              <a:t>79</a:t>
            </a:fld>
            <a:endParaRPr lang="en-US" smtClean="0">
              <a:cs typeface="Arial" pitchFamily="34" charset="0"/>
            </a:endParaRPr>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Slide Image Placeholder 1"/>
          <p:cNvSpPr>
            <a:spLocks noGrp="1" noRot="1" noChangeAspect="1" noTextEdit="1"/>
          </p:cNvSpPr>
          <p:nvPr>
            <p:ph type="sldImg"/>
          </p:nvPr>
        </p:nvSpPr>
        <p:spPr>
          <a:ln/>
        </p:spPr>
      </p:sp>
      <p:sp>
        <p:nvSpPr>
          <p:cNvPr id="1955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Arial" pitchFamily="34" charset="0"/>
                <a:cs typeface="Arial" pitchFamily="34" charset="0"/>
              </a:rPr>
              <a:t>This is the process we will be using in the indicator 13 trainings</a:t>
            </a:r>
            <a:endParaRPr lang="en-US" smtClean="0">
              <a:latin typeface="Arial" pitchFamily="34" charset="0"/>
            </a:endParaRPr>
          </a:p>
        </p:txBody>
      </p:sp>
      <p:sp>
        <p:nvSpPr>
          <p:cNvPr id="1955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BB918B89-6D25-485D-9109-898C7531F29D}" type="slidenum">
              <a:rPr lang="en-US" smtClean="0"/>
              <a:pPr eaLnBrk="1" hangingPunct="1"/>
              <a:t>80</a:t>
            </a:fld>
            <a:endParaRPr lang="en-US" smtClean="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7C06962-FEDC-4F46-AAB3-4CD6AE83E4D9}" type="slidenum">
              <a:rPr lang="en-US" smtClean="0"/>
              <a:pPr>
                <a:defRPr/>
              </a:pPr>
              <a:t>81</a:t>
            </a:fld>
            <a:endParaRPr lang="en-US"/>
          </a:p>
        </p:txBody>
      </p:sp>
    </p:spTree>
    <p:extLst>
      <p:ext uri="{BB962C8B-B14F-4D97-AF65-F5344CB8AC3E}">
        <p14:creationId xmlns:p14="http://schemas.microsoft.com/office/powerpoint/2010/main" val="3160422948"/>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8" name="Slide Image Placeholder 1"/>
          <p:cNvSpPr>
            <a:spLocks noGrp="1" noRot="1" noChangeAspect="1" noTextEdit="1"/>
          </p:cNvSpPr>
          <p:nvPr>
            <p:ph type="sldImg"/>
          </p:nvPr>
        </p:nvSpPr>
        <p:spPr>
          <a:ln/>
        </p:spPr>
      </p:sp>
      <p:sp>
        <p:nvSpPr>
          <p:cNvPr id="270339" name="Notes Placeholder 2"/>
          <p:cNvSpPr>
            <a:spLocks noGrp="1"/>
          </p:cNvSpPr>
          <p:nvPr>
            <p:ph type="body" idx="1"/>
          </p:nvPr>
        </p:nvSpPr>
        <p:spPr>
          <a:noFill/>
          <a:ln/>
        </p:spPr>
        <p:txBody>
          <a:bodyPr/>
          <a:lstStyle/>
          <a:p>
            <a:r>
              <a:rPr lang="en-US" dirty="0" smtClean="0">
                <a:latin typeface="Arial" pitchFamily="34" charset="0"/>
                <a:cs typeface="Arial" pitchFamily="34" charset="0"/>
              </a:rPr>
              <a:t>The Performance Criteria, as indicated in the measurable annual goal, should easily enable progress monitoring to occur.</a:t>
            </a:r>
          </a:p>
          <a:p>
            <a:endParaRPr lang="en-US" dirty="0" smtClean="0">
              <a:latin typeface="Arial" pitchFamily="34" charset="0"/>
              <a:cs typeface="Arial" pitchFamily="34" charset="0"/>
            </a:endParaRPr>
          </a:p>
          <a:p>
            <a:r>
              <a:rPr lang="en-US" dirty="0" smtClean="0">
                <a:latin typeface="Arial" pitchFamily="34" charset="0"/>
                <a:cs typeface="Arial" pitchFamily="34" charset="0"/>
              </a:rPr>
              <a:t>In writing the measurable annual goal it is important to accurately project what the student will be able to obtain within the IEP year. </a:t>
            </a:r>
          </a:p>
        </p:txBody>
      </p:sp>
      <p:sp>
        <p:nvSpPr>
          <p:cNvPr id="270340" name="Slide Number Placeholder 3"/>
          <p:cNvSpPr>
            <a:spLocks noGrp="1"/>
          </p:cNvSpPr>
          <p:nvPr>
            <p:ph type="sldNum" sz="quarter" idx="5"/>
          </p:nvPr>
        </p:nvSpPr>
        <p:spPr>
          <a:noFill/>
        </p:spPr>
        <p:txBody>
          <a:bodyPr/>
          <a:lstStyle/>
          <a:p>
            <a:fld id="{33804603-5C1B-4350-8937-9479C86D10CB}" type="slidenum">
              <a:rPr lang="en-US" smtClean="0">
                <a:latin typeface="Arial" pitchFamily="34" charset="0"/>
                <a:cs typeface="Arial" pitchFamily="34" charset="0"/>
              </a:rPr>
              <a:pPr/>
              <a:t>82</a:t>
            </a:fld>
            <a:endParaRPr lang="en-US" smtClean="0">
              <a:latin typeface="Arial" pitchFamily="34" charset="0"/>
              <a:cs typeface="Arial" pitchFamily="34" charset="0"/>
            </a:endParaRPr>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Slide Image Placeholder 1"/>
          <p:cNvSpPr>
            <a:spLocks noGrp="1" noRot="1" noChangeAspect="1" noTextEdit="1"/>
          </p:cNvSpPr>
          <p:nvPr>
            <p:ph type="sldImg"/>
          </p:nvPr>
        </p:nvSpPr>
        <p:spPr>
          <a:xfrm>
            <a:off x="1181100" y="695325"/>
            <a:ext cx="4648200" cy="3486150"/>
          </a:xfrm>
          <a:ln/>
        </p:spPr>
      </p:sp>
      <p:sp>
        <p:nvSpPr>
          <p:cNvPr id="2068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mtClean="0">
                <a:latin typeface="Arial" pitchFamily="34" charset="0"/>
                <a:cs typeface="Arial" pitchFamily="34" charset="0"/>
              </a:rPr>
              <a:t>Updated 3/24</a:t>
            </a:r>
          </a:p>
        </p:txBody>
      </p:sp>
      <p:sp>
        <p:nvSpPr>
          <p:cNvPr id="206852" name="Slide Number Placeholder 3"/>
          <p:cNvSpPr txBox="1">
            <a:spLocks noGrp="1"/>
          </p:cNvSpPr>
          <p:nvPr/>
        </p:nvSpPr>
        <p:spPr bwMode="auto">
          <a:xfrm>
            <a:off x="3971083" y="8831897"/>
            <a:ext cx="3037735" cy="4629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002" tIns="47001" rIns="94002" bIns="47001" anchor="b"/>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fld id="{423D49D9-7CAF-4B8A-97A6-20426089B5EF}" type="slidenum">
              <a:rPr lang="en-US" sz="1200">
                <a:cs typeface="Arial" pitchFamily="34" charset="0"/>
              </a:rPr>
              <a:pPr algn="r" eaLnBrk="1" hangingPunct="1"/>
              <a:t>83</a:t>
            </a:fld>
            <a:endParaRPr lang="en-US" sz="1200">
              <a:cs typeface="Arial" pitchFamily="34" charset="0"/>
            </a:endParaRPr>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1A555076-E9E9-420A-8E4E-1DD4D467E6D2}" type="slidenum">
              <a:rPr lang="en-US" smtClean="0"/>
              <a:pPr>
                <a:defRPr/>
              </a:pPr>
              <a:t>84</a:t>
            </a:fld>
            <a:endParaRPr lang="en-US"/>
          </a:p>
        </p:txBody>
      </p:sp>
    </p:spTree>
    <p:extLst>
      <p:ext uri="{BB962C8B-B14F-4D97-AF65-F5344CB8AC3E}">
        <p14:creationId xmlns:p14="http://schemas.microsoft.com/office/powerpoint/2010/main" val="250941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Slide Image Placeholder 1"/>
          <p:cNvSpPr>
            <a:spLocks noGrp="1" noRot="1" noChangeAspect="1" noTextEdit="1"/>
          </p:cNvSpPr>
          <p:nvPr>
            <p:ph type="sldImg"/>
          </p:nvPr>
        </p:nvSpPr>
        <p:spPr>
          <a:ln/>
        </p:spPr>
      </p:sp>
      <p:sp>
        <p:nvSpPr>
          <p:cNvPr id="1259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 typeface="Wingdings 2" pitchFamily="18" charset="2"/>
              <a:buNone/>
            </a:pPr>
            <a:endParaRPr lang="en-US" smtClean="0">
              <a:latin typeface="Arial" pitchFamily="34" charset="0"/>
            </a:endParaRPr>
          </a:p>
          <a:p>
            <a:pPr eaLnBrk="1" hangingPunct="1">
              <a:buFont typeface="Wingdings 2" pitchFamily="18" charset="2"/>
              <a:buNone/>
            </a:pPr>
            <a:r>
              <a:rPr lang="en-US" smtClean="0">
                <a:latin typeface="Arial" pitchFamily="34" charset="0"/>
              </a:rPr>
              <a:t>Process of preparing students for life after they leave high school, including participation in post-secondary education or training, employment, and community living.</a:t>
            </a:r>
          </a:p>
          <a:p>
            <a:pPr eaLnBrk="1" hangingPunct="1">
              <a:buFont typeface="Wingdings 2" pitchFamily="18" charset="2"/>
              <a:buNone/>
            </a:pPr>
            <a:endParaRPr lang="en-US" smtClean="0">
              <a:latin typeface="Arial" pitchFamily="34" charset="0"/>
            </a:endParaRPr>
          </a:p>
          <a:p>
            <a:pPr eaLnBrk="1" hangingPunct="1">
              <a:buFont typeface="Wingdings 2" pitchFamily="18" charset="2"/>
              <a:buNone/>
            </a:pPr>
            <a:r>
              <a:rPr lang="en-US" smtClean="0">
                <a:latin typeface="Arial" pitchFamily="34" charset="0"/>
              </a:rPr>
              <a:t>In the federal law (IDEA 2004) it is defined as “a coordinated set of activities for a child with a disability that is designed within a result-oriented process, that is focused on improving the academic and functional achievement of the child with a disability to facilitate the child’s movement from school to post-school activities, including post-secondary education, vocational education, integrated employment (including supported employment), continuing and adult education, adult services, independent living, or community participation.”</a:t>
            </a:r>
          </a:p>
          <a:p>
            <a:pPr eaLnBrk="1" hangingPunct="1">
              <a:buFont typeface="Wingdings 2" pitchFamily="18" charset="2"/>
              <a:buNone/>
            </a:pPr>
            <a:endParaRPr lang="en-US" smtClean="0">
              <a:latin typeface="Arial" pitchFamily="34" charset="0"/>
            </a:endParaRPr>
          </a:p>
          <a:p>
            <a:pPr eaLnBrk="1" hangingPunct="1">
              <a:buFont typeface="Wingdings 2" pitchFamily="18" charset="2"/>
              <a:buNone/>
            </a:pPr>
            <a:r>
              <a:rPr lang="en-US" smtClean="0">
                <a:latin typeface="Arial" pitchFamily="34" charset="0"/>
              </a:rPr>
              <a:t>To ensure that all children with disabilities have available to them a free appropriate public education that emphasizes special education and related services designed to meet their unique needs and prepare them </a:t>
            </a:r>
            <a:r>
              <a:rPr lang="en-US" i="1" smtClean="0">
                <a:solidFill>
                  <a:srgbClr val="333399"/>
                </a:solidFill>
                <a:latin typeface="Arial" pitchFamily="34" charset="0"/>
              </a:rPr>
              <a:t>for further education, employment, and independent living </a:t>
            </a:r>
            <a:r>
              <a:rPr lang="en-US" smtClean="0">
                <a:latin typeface="Arial" pitchFamily="34" charset="0"/>
              </a:rPr>
              <a:t>H.R.1350 (IDEA 2004</a:t>
            </a:r>
            <a:r>
              <a:rPr lang="en-US" sz="1100">
                <a:latin typeface="Arial" pitchFamily="34" charset="0"/>
              </a:rPr>
              <a:t>)</a:t>
            </a:r>
            <a:endParaRPr lang="en-US" smtClean="0">
              <a:latin typeface="Arial" pitchFamily="34" charset="0"/>
            </a:endParaRPr>
          </a:p>
        </p:txBody>
      </p:sp>
      <p:sp>
        <p:nvSpPr>
          <p:cNvPr id="1259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F468DDE9-3F28-4B49-85BE-38F93508C79F}" type="slidenum">
              <a:rPr lang="en-US" smtClean="0">
                <a:cs typeface="Arial" pitchFamily="34" charset="0"/>
              </a:rPr>
              <a:pPr eaLnBrk="1" hangingPunct="1"/>
              <a:t>8</a:t>
            </a:fld>
            <a:endParaRPr lang="en-US" smtClean="0">
              <a:cs typeface="Arial" pitchFamily="34" charset="0"/>
            </a:endParaRPr>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Slide Image Placeholder 1"/>
          <p:cNvSpPr>
            <a:spLocks noGrp="1" noRot="1" noChangeAspect="1" noTextEdit="1"/>
          </p:cNvSpPr>
          <p:nvPr>
            <p:ph type="sldImg"/>
          </p:nvPr>
        </p:nvSpPr>
        <p:spPr>
          <a:ln/>
        </p:spPr>
      </p:sp>
      <p:sp>
        <p:nvSpPr>
          <p:cNvPr id="1986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Arial" pitchFamily="34" charset="0"/>
              </a:rPr>
              <a:t>ALWAYS KEEP IN MIND THE INDIVIDUALITY OF THE STUDENT.    </a:t>
            </a:r>
          </a:p>
          <a:p>
            <a:endParaRPr lang="en-US" smtClean="0">
              <a:latin typeface="Arial" pitchFamily="34" charset="0"/>
            </a:endParaRPr>
          </a:p>
          <a:p>
            <a:r>
              <a:rPr lang="en-US" smtClean="0">
                <a:latin typeface="Arial" pitchFamily="34" charset="0"/>
              </a:rPr>
              <a:t>A student in need of skill building related to communication looks very different, and will require different skill building goals, if his/her disability is in the Sensory/Hearing category, Autism spectrum, or is a Communications Impairment.</a:t>
            </a:r>
          </a:p>
          <a:p>
            <a:endParaRPr lang="en-US" smtClean="0">
              <a:latin typeface="Arial" pitchFamily="34" charset="0"/>
            </a:endParaRPr>
          </a:p>
        </p:txBody>
      </p:sp>
      <p:sp>
        <p:nvSpPr>
          <p:cNvPr id="1986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73BB22F5-47E0-495D-91BB-73283CB74400}" type="slidenum">
              <a:rPr lang="en-US" smtClean="0">
                <a:cs typeface="Arial" pitchFamily="34" charset="0"/>
              </a:rPr>
              <a:pPr eaLnBrk="1" hangingPunct="1"/>
              <a:t>85</a:t>
            </a:fld>
            <a:endParaRPr lang="en-US" smtClean="0">
              <a:cs typeface="Arial" pitchFamily="34" charset="0"/>
            </a:endParaRPr>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Slide Image Placeholder 1"/>
          <p:cNvSpPr>
            <a:spLocks noGrp="1" noRot="1" noChangeAspect="1" noTextEdit="1"/>
          </p:cNvSpPr>
          <p:nvPr>
            <p:ph type="sldImg"/>
          </p:nvPr>
        </p:nvSpPr>
        <p:spPr>
          <a:ln/>
        </p:spPr>
      </p:sp>
      <p:sp>
        <p:nvSpPr>
          <p:cNvPr id="2007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latin typeface="Arial" pitchFamily="34" charset="0"/>
                <a:cs typeface="Arial" pitchFamily="34" charset="0"/>
              </a:rPr>
              <a:t>One way to ensure that we are writing goals that are measurable is to use a prescribed formula we will share with you today. The formula has 4 parts ( a condition, the student’s name, a clearly defined behavior, and a performance criteria). You really only have to remember 3 of the 4 parts. Why? Because we will already have the  student’s name. </a:t>
            </a:r>
          </a:p>
          <a:p>
            <a:pPr eaLnBrk="1" hangingPunct="1"/>
            <a:r>
              <a:rPr lang="en-US" smtClean="0">
                <a:latin typeface="Arial" pitchFamily="34" charset="0"/>
                <a:cs typeface="Arial" pitchFamily="34" charset="0"/>
              </a:rPr>
              <a:t>Remember- Even using the formula, you must  remember - Functional?  Does what you have written have a functional purpose in the student’s development and does it directly related to the student’s post-school outcome(s).</a:t>
            </a:r>
            <a:endParaRPr lang="en-US" smtClean="0">
              <a:latin typeface="Arial" pitchFamily="34" charset="0"/>
            </a:endParaRPr>
          </a:p>
        </p:txBody>
      </p:sp>
      <p:sp>
        <p:nvSpPr>
          <p:cNvPr id="2007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48D337D5-6649-410B-9E0F-535BDDBA956B}" type="slidenum">
              <a:rPr lang="en-US" smtClean="0"/>
              <a:pPr eaLnBrk="1" hangingPunct="1"/>
              <a:t>86</a:t>
            </a:fld>
            <a:endParaRPr lang="en-US" smtClean="0"/>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Slide Image Placeholder 1"/>
          <p:cNvSpPr>
            <a:spLocks noGrp="1" noRot="1" noChangeAspect="1" noTextEdit="1"/>
          </p:cNvSpPr>
          <p:nvPr>
            <p:ph type="sldImg"/>
          </p:nvPr>
        </p:nvSpPr>
        <p:spPr>
          <a:ln/>
        </p:spPr>
      </p:sp>
      <p:sp>
        <p:nvSpPr>
          <p:cNvPr id="2017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US" smtClean="0">
              <a:latin typeface="Arial" pitchFamily="34" charset="0"/>
              <a:cs typeface="Arial" pitchFamily="34" charset="0"/>
            </a:endParaRPr>
          </a:p>
        </p:txBody>
      </p:sp>
      <p:sp>
        <p:nvSpPr>
          <p:cNvPr id="2017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972B8507-0710-4A05-885F-A9FA0652DB0B}" type="slidenum">
              <a:rPr lang="en-US" smtClean="0">
                <a:cs typeface="Arial" pitchFamily="34" charset="0"/>
              </a:rPr>
              <a:pPr eaLnBrk="1" hangingPunct="1"/>
              <a:t>87</a:t>
            </a:fld>
            <a:endParaRPr lang="en-US" smtClean="0">
              <a:cs typeface="Arial" pitchFamily="34" charset="0"/>
            </a:endParaRPr>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fld id="{96338F2C-01DD-4652-B51A-D4620F0269F4}" type="slidenum">
              <a:rPr lang="en-US" smtClean="0">
                <a:cs typeface="Arial" charset="0"/>
              </a:rPr>
              <a:pPr eaLnBrk="1" fontAlgn="base" hangingPunct="1">
                <a:spcBef>
                  <a:spcPct val="0"/>
                </a:spcBef>
                <a:spcAft>
                  <a:spcPct val="0"/>
                </a:spcAft>
              </a:pPr>
              <a:t>88</a:t>
            </a:fld>
            <a:endParaRPr lang="en-US" dirty="0" smtClean="0">
              <a:cs typeface="Arial" charset="0"/>
            </a:endParaRPr>
          </a:p>
        </p:txBody>
      </p:sp>
      <p:sp>
        <p:nvSpPr>
          <p:cNvPr id="7577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8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smtClean="0">
                <a:latin typeface="Arial" charset="0"/>
                <a:cs typeface="Arial" charset="0"/>
              </a:rPr>
              <a:t>SCOPE strategy is explained on Phillip’s IEP form</a:t>
            </a:r>
          </a:p>
          <a:p>
            <a:pPr eaLnBrk="1" hangingPunct="1">
              <a:spcBef>
                <a:spcPct val="0"/>
              </a:spcBef>
            </a:pPr>
            <a:endParaRPr lang="en-US" dirty="0" smtClean="0">
              <a:latin typeface="Arial" charset="0"/>
              <a:cs typeface="Arial" charset="0"/>
            </a:endParaRPr>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Slide Image Placeholder 1"/>
          <p:cNvSpPr>
            <a:spLocks noGrp="1" noRot="1" noChangeAspect="1" noTextEdit="1"/>
          </p:cNvSpPr>
          <p:nvPr>
            <p:ph type="sldImg"/>
          </p:nvPr>
        </p:nvSpPr>
        <p:spPr>
          <a:ln/>
        </p:spPr>
      </p:sp>
      <p:sp>
        <p:nvSpPr>
          <p:cNvPr id="2099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smtClean="0">
              <a:latin typeface="Arial" pitchFamily="34" charset="0"/>
              <a:cs typeface="Arial" pitchFamily="34" charset="0"/>
            </a:endParaRPr>
          </a:p>
        </p:txBody>
      </p:sp>
      <p:sp>
        <p:nvSpPr>
          <p:cNvPr id="20992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406792C5-C6F8-45AC-904E-3A6E20665719}" type="slidenum">
              <a:rPr lang="en-US" smtClean="0">
                <a:cs typeface="Arial" pitchFamily="34" charset="0"/>
              </a:rPr>
              <a:pPr eaLnBrk="1" hangingPunct="1"/>
              <a:t>89</a:t>
            </a:fld>
            <a:endParaRPr lang="en-US" smtClean="0">
              <a:cs typeface="Arial" pitchFamily="34" charset="0"/>
            </a:endParaRPr>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Slide Image Placeholder 1"/>
          <p:cNvSpPr>
            <a:spLocks noGrp="1" noRot="1" noChangeAspect="1" noTextEdit="1"/>
          </p:cNvSpPr>
          <p:nvPr>
            <p:ph type="sldImg"/>
          </p:nvPr>
        </p:nvSpPr>
        <p:spPr>
          <a:ln/>
        </p:spPr>
      </p:sp>
      <p:sp>
        <p:nvSpPr>
          <p:cNvPr id="2088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smtClean="0">
              <a:latin typeface="Arial" pitchFamily="34" charset="0"/>
              <a:cs typeface="Arial" pitchFamily="34" charset="0"/>
            </a:endParaRPr>
          </a:p>
        </p:txBody>
      </p:sp>
      <p:sp>
        <p:nvSpPr>
          <p:cNvPr id="2089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6A91FE9B-54B0-4C34-8E71-5DAF3C593124}" type="slidenum">
              <a:rPr lang="en-US" smtClean="0">
                <a:cs typeface="Arial" pitchFamily="34" charset="0"/>
              </a:rPr>
              <a:pPr eaLnBrk="1" hangingPunct="1"/>
              <a:t>90</a:t>
            </a:fld>
            <a:endParaRPr lang="en-US" smtClean="0">
              <a:cs typeface="Arial" pitchFamily="34" charset="0"/>
            </a:endParaRPr>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Arial" pitchFamily="34" charset="0"/>
              </a:rPr>
              <a:t>Left side is Ind. 13 Checklist.  </a:t>
            </a:r>
            <a:r>
              <a:rPr lang="en-US" dirty="0" smtClean="0">
                <a:latin typeface="Arial" pitchFamily="34" charset="0"/>
              </a:rPr>
              <a:t>Right side is compliance monitoring document.</a:t>
            </a:r>
            <a:endParaRPr lang="en-US" dirty="0"/>
          </a:p>
        </p:txBody>
      </p:sp>
      <p:sp>
        <p:nvSpPr>
          <p:cNvPr id="4" name="Slide Number Placeholder 3"/>
          <p:cNvSpPr>
            <a:spLocks noGrp="1"/>
          </p:cNvSpPr>
          <p:nvPr>
            <p:ph type="sldNum" sz="quarter" idx="10"/>
          </p:nvPr>
        </p:nvSpPr>
        <p:spPr/>
        <p:txBody>
          <a:bodyPr/>
          <a:lstStyle/>
          <a:p>
            <a:pPr>
              <a:defRPr/>
            </a:pPr>
            <a:fld id="{B7C06962-FEDC-4F46-AAB3-4CD6AE83E4D9}" type="slidenum">
              <a:rPr lang="en-US" smtClean="0"/>
              <a:pPr>
                <a:defRPr/>
              </a:pPr>
              <a:t>93</a:t>
            </a:fld>
            <a:endParaRPr lang="en-US"/>
          </a:p>
        </p:txBody>
      </p:sp>
    </p:spTree>
    <p:extLst>
      <p:ext uri="{BB962C8B-B14F-4D97-AF65-F5344CB8AC3E}">
        <p14:creationId xmlns:p14="http://schemas.microsoft.com/office/powerpoint/2010/main" val="2782941389"/>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Slide Image Placeholder 1"/>
          <p:cNvSpPr>
            <a:spLocks noGrp="1" noRot="1" noChangeAspect="1" noTextEdit="1"/>
          </p:cNvSpPr>
          <p:nvPr>
            <p:ph type="sldImg"/>
          </p:nvPr>
        </p:nvSpPr>
        <p:spPr>
          <a:ln/>
        </p:spPr>
      </p:sp>
      <p:sp>
        <p:nvSpPr>
          <p:cNvPr id="2078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pitchFamily="34" charset="0"/>
            </a:endParaRPr>
          </a:p>
        </p:txBody>
      </p:sp>
      <p:sp>
        <p:nvSpPr>
          <p:cNvPr id="20787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381C9AF1-C9EE-4F1C-AD1A-19479BF1BA45}" type="slidenum">
              <a:rPr lang="en-US" smtClean="0"/>
              <a:pPr eaLnBrk="1" hangingPunct="1"/>
              <a:t>94</a:t>
            </a:fld>
            <a:endParaRPr lang="en-US" smtClean="0"/>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7C06962-FEDC-4F46-AAB3-4CD6AE83E4D9}" type="slidenum">
              <a:rPr lang="en-US" smtClean="0"/>
              <a:pPr>
                <a:defRPr/>
              </a:pPr>
              <a:t>95</a:t>
            </a:fld>
            <a:endParaRPr lang="en-US"/>
          </a:p>
        </p:txBody>
      </p:sp>
    </p:spTree>
    <p:extLst>
      <p:ext uri="{BB962C8B-B14F-4D97-AF65-F5344CB8AC3E}">
        <p14:creationId xmlns:p14="http://schemas.microsoft.com/office/powerpoint/2010/main" val="1972236537"/>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If you</a:t>
            </a:r>
            <a:r>
              <a:rPr lang="en-US" b="1" baseline="0" dirty="0" smtClean="0"/>
              <a:t> decide to teach </a:t>
            </a:r>
            <a:r>
              <a:rPr lang="en-US" b="1" dirty="0" smtClean="0"/>
              <a:t>the Checklist using the Checklist itself instead of the</a:t>
            </a:r>
            <a:r>
              <a:rPr lang="en-US" b="1" baseline="0" dirty="0" smtClean="0"/>
              <a:t> embedded </a:t>
            </a:r>
            <a:r>
              <a:rPr lang="en-US" b="1" dirty="0" smtClean="0"/>
              <a:t>slides:</a:t>
            </a:r>
            <a:endParaRPr lang="en-US" b="1" baseline="0" dirty="0" smtClean="0"/>
          </a:p>
          <a:p>
            <a:r>
              <a:rPr lang="en-US" b="1" baseline="0" dirty="0" smtClean="0"/>
              <a:t>Group the questions, and have participants complete checklist on Phillip’s IEP as you go</a:t>
            </a:r>
          </a:p>
          <a:p>
            <a:pPr marL="171450" indent="-171450">
              <a:buFont typeface="Arial" pitchFamily="34" charset="0"/>
              <a:buChar char="•"/>
            </a:pPr>
            <a:r>
              <a:rPr lang="en-US" b="1" baseline="0" dirty="0" smtClean="0"/>
              <a:t>1 and 2 regarding Invite</a:t>
            </a:r>
          </a:p>
          <a:p>
            <a:pPr marL="171450" indent="-171450">
              <a:buFont typeface="Arial" pitchFamily="34" charset="0"/>
              <a:buChar char="•"/>
            </a:pPr>
            <a:r>
              <a:rPr lang="en-US" b="1" baseline="0" dirty="0" smtClean="0"/>
              <a:t>3 and 4 regarding assessments and post-secondary goals</a:t>
            </a:r>
          </a:p>
          <a:p>
            <a:pPr marL="171450" indent="-171450">
              <a:buFont typeface="Arial" pitchFamily="34" charset="0"/>
              <a:buChar char="•"/>
            </a:pPr>
            <a:r>
              <a:rPr lang="en-US" b="1" baseline="0" dirty="0" smtClean="0"/>
              <a:t>5 and 6 regarding grid</a:t>
            </a:r>
          </a:p>
          <a:p>
            <a:pPr marL="171450" indent="-171450">
              <a:buFont typeface="Arial" pitchFamily="34" charset="0"/>
              <a:buChar char="•"/>
            </a:pPr>
            <a:r>
              <a:rPr lang="en-US" b="1" baseline="0" dirty="0" smtClean="0"/>
              <a:t>7 regarding  MAGs (may look at just one goal)</a:t>
            </a:r>
          </a:p>
          <a:p>
            <a:pPr marL="0" indent="0">
              <a:buFont typeface="Arial" pitchFamily="34" charset="0"/>
              <a:buNone/>
            </a:pPr>
            <a:endParaRPr lang="en-US" baseline="0" dirty="0" smtClean="0"/>
          </a:p>
        </p:txBody>
      </p:sp>
      <p:sp>
        <p:nvSpPr>
          <p:cNvPr id="4" name="Slide Number Placeholder 3"/>
          <p:cNvSpPr>
            <a:spLocks noGrp="1"/>
          </p:cNvSpPr>
          <p:nvPr>
            <p:ph type="sldNum" sz="quarter" idx="10"/>
          </p:nvPr>
        </p:nvSpPr>
        <p:spPr/>
        <p:txBody>
          <a:bodyPr/>
          <a:lstStyle/>
          <a:p>
            <a:pPr>
              <a:defRPr/>
            </a:pPr>
            <a:fld id="{B7C06962-FEDC-4F46-AAB3-4CD6AE83E4D9}" type="slidenum">
              <a:rPr lang="en-US" smtClean="0"/>
              <a:pPr>
                <a:defRPr/>
              </a:pPr>
              <a:t>97</a:t>
            </a:fld>
            <a:endParaRPr lang="en-US"/>
          </a:p>
        </p:txBody>
      </p:sp>
    </p:spTree>
    <p:extLst>
      <p:ext uri="{BB962C8B-B14F-4D97-AF65-F5344CB8AC3E}">
        <p14:creationId xmlns:p14="http://schemas.microsoft.com/office/powerpoint/2010/main" val="26737203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138AFC74-E9B4-4FB9-A966-FC1494CB5B92}" type="slidenum">
              <a:rPr lang="en-US" smtClean="0">
                <a:cs typeface="Arial" pitchFamily="34" charset="0"/>
              </a:rPr>
              <a:pPr eaLnBrk="1" hangingPunct="1"/>
              <a:t>9</a:t>
            </a:fld>
            <a:endParaRPr lang="en-US" smtClean="0">
              <a:cs typeface="Arial" pitchFamily="34" charset="0"/>
            </a:endParaRPr>
          </a:p>
        </p:txBody>
      </p:sp>
      <p:sp>
        <p:nvSpPr>
          <p:cNvPr id="126979" name="Slide Image Placeholder 1"/>
          <p:cNvSpPr>
            <a:spLocks noGrp="1" noRot="1" noChangeAspect="1" noTextEdit="1"/>
          </p:cNvSpPr>
          <p:nvPr>
            <p:ph type="sldImg"/>
          </p:nvPr>
        </p:nvSpPr>
        <p:spPr>
          <a:ln/>
        </p:spPr>
      </p:sp>
      <p:sp>
        <p:nvSpPr>
          <p:cNvPr id="12698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pitchFamily="34" charset="0"/>
              <a:cs typeface="Arial" pitchFamily="34" charset="0"/>
            </a:endParaRPr>
          </a:p>
        </p:txBody>
      </p:sp>
      <p:sp>
        <p:nvSpPr>
          <p:cNvPr id="126981" name="Slide Number Placeholder 3"/>
          <p:cNvSpPr txBox="1">
            <a:spLocks noGrp="1"/>
          </p:cNvSpPr>
          <p:nvPr/>
        </p:nvSpPr>
        <p:spPr bwMode="auto">
          <a:xfrm>
            <a:off x="3971083" y="8830313"/>
            <a:ext cx="3037735" cy="4645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814" tIns="46407" rIns="92814" bIns="46407" anchor="b"/>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fld id="{560ED869-D604-4AF5-AC5F-215BFF04584B}" type="slidenum">
              <a:rPr lang="en-US" sz="1200"/>
              <a:pPr algn="r" eaLnBrk="1" hangingPunct="1"/>
              <a:t>9</a:t>
            </a:fld>
            <a:endParaRPr lang="en-US" sz="1200"/>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Optional activity</a:t>
            </a:r>
            <a:endParaRPr lang="en-US" dirty="0"/>
          </a:p>
        </p:txBody>
      </p:sp>
      <p:sp>
        <p:nvSpPr>
          <p:cNvPr id="4" name="Slide Number Placeholder 3"/>
          <p:cNvSpPr>
            <a:spLocks noGrp="1"/>
          </p:cNvSpPr>
          <p:nvPr>
            <p:ph type="sldNum" sz="quarter" idx="10"/>
          </p:nvPr>
        </p:nvSpPr>
        <p:spPr/>
        <p:txBody>
          <a:bodyPr/>
          <a:lstStyle/>
          <a:p>
            <a:pPr>
              <a:defRPr/>
            </a:pPr>
            <a:fld id="{B7C06962-FEDC-4F46-AAB3-4CD6AE83E4D9}" type="slidenum">
              <a:rPr lang="en-US" smtClean="0"/>
              <a:pPr>
                <a:defRPr/>
              </a:pPr>
              <a:t>98</a:t>
            </a:fld>
            <a:endParaRPr lang="en-US"/>
          </a:p>
        </p:txBody>
      </p:sp>
    </p:spTree>
    <p:extLst>
      <p:ext uri="{BB962C8B-B14F-4D97-AF65-F5344CB8AC3E}">
        <p14:creationId xmlns:p14="http://schemas.microsoft.com/office/powerpoint/2010/main" val="3645222712"/>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Teachers appreciate having</a:t>
            </a:r>
            <a:r>
              <a:rPr lang="en-US" baseline="0" dirty="0" smtClean="0"/>
              <a:t> the dates– if they are known.  </a:t>
            </a:r>
            <a:endParaRPr lang="en-US" dirty="0"/>
          </a:p>
        </p:txBody>
      </p:sp>
      <p:sp>
        <p:nvSpPr>
          <p:cNvPr id="4" name="Slide Number Placeholder 3"/>
          <p:cNvSpPr>
            <a:spLocks noGrp="1"/>
          </p:cNvSpPr>
          <p:nvPr>
            <p:ph type="sldNum" sz="quarter" idx="10"/>
          </p:nvPr>
        </p:nvSpPr>
        <p:spPr/>
        <p:txBody>
          <a:bodyPr/>
          <a:lstStyle/>
          <a:p>
            <a:pPr>
              <a:defRPr/>
            </a:pPr>
            <a:fld id="{B7C06962-FEDC-4F46-AAB3-4CD6AE83E4D9}" type="slidenum">
              <a:rPr lang="en-US" smtClean="0"/>
              <a:pPr>
                <a:defRPr/>
              </a:pPr>
              <a:t>99</a:t>
            </a:fld>
            <a:endParaRPr lang="en-US"/>
          </a:p>
        </p:txBody>
      </p:sp>
    </p:spTree>
    <p:extLst>
      <p:ext uri="{BB962C8B-B14F-4D97-AF65-F5344CB8AC3E}">
        <p14:creationId xmlns:p14="http://schemas.microsoft.com/office/powerpoint/2010/main" val="2765223885"/>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Slide Image Placeholder 1"/>
          <p:cNvSpPr>
            <a:spLocks noGrp="1" noRot="1" noChangeAspect="1" noTextEdit="1"/>
          </p:cNvSpPr>
          <p:nvPr>
            <p:ph type="sldImg"/>
          </p:nvPr>
        </p:nvSpPr>
        <p:spPr>
          <a:ln/>
        </p:spPr>
      </p:sp>
      <p:sp>
        <p:nvSpPr>
          <p:cNvPr id="2109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Arial" pitchFamily="34" charset="0"/>
              </a:rPr>
              <a:t>(close your eyes)</a:t>
            </a:r>
          </a:p>
        </p:txBody>
      </p:sp>
      <p:sp>
        <p:nvSpPr>
          <p:cNvPr id="2109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A656D760-37BF-4277-ADE7-392E95442D81}" type="slidenum">
              <a:rPr lang="en-US" smtClean="0">
                <a:cs typeface="Arial" pitchFamily="34" charset="0"/>
              </a:rPr>
              <a:pPr eaLnBrk="1" hangingPunct="1"/>
              <a:t>100</a:t>
            </a:fld>
            <a:endParaRPr lang="en-US" smtClean="0">
              <a:cs typeface="Arial" pitchFamily="34" charset="0"/>
            </a:endParaRPr>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C94ED7C2-7291-4A77-A146-840E34E86323}" type="slidenum">
              <a:rPr lang="en-US" smtClean="0">
                <a:solidFill>
                  <a:srgbClr val="000000"/>
                </a:solidFill>
                <a:cs typeface="Arial" pitchFamily="34" charset="0"/>
              </a:rPr>
              <a:pPr eaLnBrk="1" hangingPunct="1"/>
              <a:t>101</a:t>
            </a:fld>
            <a:endParaRPr lang="en-US" smtClean="0">
              <a:solidFill>
                <a:srgbClr val="000000"/>
              </a:solidFill>
              <a:cs typeface="Arial" pitchFamily="34" charset="0"/>
            </a:endParaRPr>
          </a:p>
        </p:txBody>
      </p:sp>
      <p:sp>
        <p:nvSpPr>
          <p:cNvPr id="165891" name="Rectangle 2"/>
          <p:cNvSpPr>
            <a:spLocks noGrp="1" noRot="1" noChangeAspect="1" noChangeArrowheads="1" noTextEdit="1"/>
          </p:cNvSpPr>
          <p:nvPr>
            <p:ph type="sldImg"/>
          </p:nvPr>
        </p:nvSpPr>
        <p:spPr>
          <a:ln/>
        </p:spPr>
      </p:sp>
      <p:sp>
        <p:nvSpPr>
          <p:cNvPr id="1658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Arial" pitchFamily="34" charset="0"/>
              </a:rPr>
              <a:t>Pennlink:</a:t>
            </a:r>
          </a:p>
          <a:p>
            <a:r>
              <a:rPr lang="en-US" smtClean="0">
                <a:latin typeface="Arial" pitchFamily="34" charset="0"/>
                <a:cs typeface="Times New Roman" pitchFamily="18" charset="0"/>
              </a:rPr>
              <a:t>“In response to the accountability requirements under the Individuals with Disabilities Education Act 2004 (IDEA), Part B State Performance Plans (SPP), the Pennsylvania Training and Technical Assistance Network (PaTTAN) and Intermediate Unit Transition Consultants will be providing LEAs targeted, sustained professional development on writing coordinated, measurable, annual IEP goals that will reasonably enable students to meet post-secondary outcomes (Indicator 13). Each LEA will be assigned to one of five professional development cohorts, with only one cohort active per year over the next five school years.  </a:t>
            </a:r>
          </a:p>
          <a:p>
            <a:r>
              <a:rPr lang="en-US" smtClean="0">
                <a:latin typeface="Arial" pitchFamily="34" charset="0"/>
                <a:cs typeface="Times New Roman" pitchFamily="18" charset="0"/>
              </a:rPr>
              <a:t>LEAs will be notified annually of the current year’s cohort assignments.  </a:t>
            </a:r>
          </a:p>
          <a:p>
            <a:r>
              <a:rPr lang="en-US" smtClean="0">
                <a:latin typeface="Arial" pitchFamily="34" charset="0"/>
                <a:cs typeface="Times New Roman" pitchFamily="18" charset="0"/>
              </a:rPr>
              <a:t>Each Indicator 13 Cohort is required to develop and implement a training plan, supported by PaTTAN and</a:t>
            </a:r>
            <a:r>
              <a:rPr lang="en-US" sz="1400" smtClean="0">
                <a:latin typeface="Arial" pitchFamily="34" charset="0"/>
                <a:cs typeface="Times New Roman" pitchFamily="18" charset="0"/>
              </a:rPr>
              <a:t> the </a:t>
            </a:r>
            <a:r>
              <a:rPr lang="en-US" smtClean="0">
                <a:latin typeface="Arial" pitchFamily="34" charset="0"/>
                <a:cs typeface="Times New Roman" pitchFamily="18" charset="0"/>
              </a:rPr>
              <a:t>LEA’s</a:t>
            </a:r>
            <a:r>
              <a:rPr lang="en-US" sz="1400" smtClean="0">
                <a:latin typeface="Arial" pitchFamily="34" charset="0"/>
                <a:cs typeface="Times New Roman" pitchFamily="18" charset="0"/>
              </a:rPr>
              <a:t> </a:t>
            </a:r>
            <a:r>
              <a:rPr lang="en-US" smtClean="0">
                <a:latin typeface="Arial" pitchFamily="34" charset="0"/>
                <a:cs typeface="Times New Roman" pitchFamily="18" charset="0"/>
              </a:rPr>
              <a:t>Intermediate Unit. </a:t>
            </a:r>
          </a:p>
          <a:p>
            <a:r>
              <a:rPr lang="en-US" smtClean="0">
                <a:latin typeface="Arial" pitchFamily="34" charset="0"/>
                <a:cs typeface="Times New Roman" pitchFamily="18" charset="0"/>
              </a:rPr>
              <a:t>When assigned to a cohort, the LEA is expected to form a core team responsible for attending all training sessions and implementing the LEA’s training plan at the local level.”</a:t>
            </a:r>
            <a:endParaRPr lang="en-US" smtClean="0">
              <a:latin typeface="Arial" pitchFamily="34" charset="0"/>
              <a:cs typeface="Arial" pitchFamily="34" charset="0"/>
            </a:endParaRPr>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7C06962-FEDC-4F46-AAB3-4CD6AE83E4D9}" type="slidenum">
              <a:rPr lang="en-US" smtClean="0"/>
              <a:pPr>
                <a:defRPr/>
              </a:pPr>
              <a:t>104</a:t>
            </a:fld>
            <a:endParaRPr lang="en-US"/>
          </a:p>
        </p:txBody>
      </p:sp>
    </p:spTree>
    <p:extLst>
      <p:ext uri="{BB962C8B-B14F-4D97-AF65-F5344CB8AC3E}">
        <p14:creationId xmlns:p14="http://schemas.microsoft.com/office/powerpoint/2010/main" val="2546186574"/>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AFC05677-29F3-478F-8660-43BDE6171E36}" type="slidenum">
              <a:rPr lang="en-US" smtClean="0">
                <a:solidFill>
                  <a:srgbClr val="000000"/>
                </a:solidFill>
                <a:cs typeface="Arial" pitchFamily="34" charset="0"/>
              </a:rPr>
              <a:pPr eaLnBrk="1" hangingPunct="1"/>
              <a:t>105</a:t>
            </a:fld>
            <a:endParaRPr lang="en-US" smtClean="0">
              <a:solidFill>
                <a:srgbClr val="000000"/>
              </a:solidFill>
              <a:cs typeface="Arial" pitchFamily="34" charset="0"/>
            </a:endParaRPr>
          </a:p>
        </p:txBody>
      </p:sp>
      <p:sp>
        <p:nvSpPr>
          <p:cNvPr id="171011" name="Rectangle 2"/>
          <p:cNvSpPr>
            <a:spLocks noGrp="1" noRot="1" noChangeAspect="1" noChangeArrowheads="1" noTextEdit="1"/>
          </p:cNvSpPr>
          <p:nvPr>
            <p:ph type="sldImg"/>
          </p:nvPr>
        </p:nvSpPr>
        <p:spPr>
          <a:ln/>
        </p:spPr>
      </p:sp>
      <p:sp>
        <p:nvSpPr>
          <p:cNvPr id="1710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Arial" pitchFamily="34" charset="0"/>
              </a:rPr>
              <a:t>Pennlink:</a:t>
            </a:r>
          </a:p>
          <a:p>
            <a:r>
              <a:rPr lang="en-US" smtClean="0">
                <a:latin typeface="Arial" pitchFamily="34" charset="0"/>
                <a:cs typeface="Times New Roman" pitchFamily="18" charset="0"/>
              </a:rPr>
              <a:t>“In response to the accountability requirements under the Individuals with Disabilities Education Act 2004 (IDEA), Part B State Performance Plans (SPP), the Pennsylvania Training and Technical Assistance Network (PaTTAN) and Intermediate Unit Transition Consultants will be providing LEAs targeted, sustained professional development on writing coordinated, measurable, annual IEP goals that will reasonably enable students to meet post-secondary outcomes (Indicator 13). Each LEA will be assigned to one of five professional development cohorts, with only one cohort active per year over the next five school years.  </a:t>
            </a:r>
          </a:p>
          <a:p>
            <a:r>
              <a:rPr lang="en-US" smtClean="0">
                <a:latin typeface="Arial" pitchFamily="34" charset="0"/>
                <a:cs typeface="Times New Roman" pitchFamily="18" charset="0"/>
              </a:rPr>
              <a:t>LEAs will be notified annually of the current year’s cohort assignments.  </a:t>
            </a:r>
          </a:p>
          <a:p>
            <a:r>
              <a:rPr lang="en-US" smtClean="0">
                <a:latin typeface="Arial" pitchFamily="34" charset="0"/>
                <a:cs typeface="Times New Roman" pitchFamily="18" charset="0"/>
              </a:rPr>
              <a:t>Each Indicator 13 Cohort is required to develop and implement a training plan, supported by PaTTAN and</a:t>
            </a:r>
            <a:r>
              <a:rPr lang="en-US" sz="1400" smtClean="0">
                <a:latin typeface="Arial" pitchFamily="34" charset="0"/>
                <a:cs typeface="Times New Roman" pitchFamily="18" charset="0"/>
              </a:rPr>
              <a:t> the </a:t>
            </a:r>
            <a:r>
              <a:rPr lang="en-US" smtClean="0">
                <a:latin typeface="Arial" pitchFamily="34" charset="0"/>
                <a:cs typeface="Times New Roman" pitchFamily="18" charset="0"/>
              </a:rPr>
              <a:t>LEA’s</a:t>
            </a:r>
            <a:r>
              <a:rPr lang="en-US" sz="1400" smtClean="0">
                <a:latin typeface="Arial" pitchFamily="34" charset="0"/>
                <a:cs typeface="Times New Roman" pitchFamily="18" charset="0"/>
              </a:rPr>
              <a:t> </a:t>
            </a:r>
            <a:r>
              <a:rPr lang="en-US" smtClean="0">
                <a:latin typeface="Arial" pitchFamily="34" charset="0"/>
                <a:cs typeface="Times New Roman" pitchFamily="18" charset="0"/>
              </a:rPr>
              <a:t>Intermediate Unit. </a:t>
            </a:r>
          </a:p>
          <a:p>
            <a:r>
              <a:rPr lang="en-US" smtClean="0">
                <a:latin typeface="Arial" pitchFamily="34" charset="0"/>
                <a:cs typeface="Times New Roman" pitchFamily="18" charset="0"/>
              </a:rPr>
              <a:t>When assigned to a cohort, the LEA is expected to form a core team responsible for attending all training sessions and implementing the LEA’s training plan at the local level.”</a:t>
            </a:r>
            <a:endParaRPr lang="en-US" smtClean="0">
              <a:latin typeface="Arial" pitchFamily="34" charset="0"/>
              <a:cs typeface="Arial" pitchFamily="34" charset="0"/>
            </a:endParaRPr>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47500" lnSpcReduction="20000"/>
          </a:bodyPr>
          <a:lstStyle/>
          <a:p>
            <a:pPr>
              <a:defRPr/>
            </a:pPr>
            <a:r>
              <a:rPr lang="en-US" sz="2600" dirty="0" smtClean="0"/>
              <a:t>Administrative Representative from each Cohort # 2 LEA, APS or CTC required to participate.</a:t>
            </a:r>
          </a:p>
          <a:p>
            <a:pPr>
              <a:defRPr/>
            </a:pPr>
            <a:r>
              <a:rPr lang="en-US" sz="2600" dirty="0" smtClean="0"/>
              <a:t>Each LEA/APS/CTC  is required to form a core team that includes Special Education Director, all staff who write or contribute to IEPs for students age 14 and older, including guidance counselors and transition coordinators. Other recommended team members include building principals, school psychologists, and other educational staff involved in secondary programming.</a:t>
            </a:r>
            <a:endParaRPr lang="en-US" dirty="0" smtClean="0">
              <a:solidFill>
                <a:schemeClr val="accent2"/>
              </a:solidFill>
              <a:latin typeface="Arial" pitchFamily="34" charset="0"/>
            </a:endParaRPr>
          </a:p>
          <a:p>
            <a:pPr>
              <a:defRPr/>
            </a:pPr>
            <a:r>
              <a:rPr lang="en-US" dirty="0" smtClean="0">
                <a:solidFill>
                  <a:schemeClr val="accent2"/>
                </a:solidFill>
                <a:latin typeface="Arial" pitchFamily="34" charset="0"/>
              </a:rPr>
              <a:t>In collaboration with IU/</a:t>
            </a:r>
            <a:r>
              <a:rPr lang="en-US" dirty="0" err="1" smtClean="0">
                <a:solidFill>
                  <a:schemeClr val="accent2"/>
                </a:solidFill>
                <a:latin typeface="Arial" pitchFamily="34" charset="0"/>
              </a:rPr>
              <a:t>PaTTAN</a:t>
            </a:r>
            <a:r>
              <a:rPr lang="en-US" dirty="0" smtClean="0">
                <a:solidFill>
                  <a:schemeClr val="accent2"/>
                </a:solidFill>
                <a:latin typeface="Arial" pitchFamily="34" charset="0"/>
              </a:rPr>
              <a:t> staff, </a:t>
            </a:r>
            <a:r>
              <a:rPr lang="en-US" b="1" dirty="0" smtClean="0">
                <a:solidFill>
                  <a:schemeClr val="accent2"/>
                </a:solidFill>
                <a:latin typeface="Arial" pitchFamily="34" charset="0"/>
              </a:rPr>
              <a:t>begin</a:t>
            </a:r>
            <a:r>
              <a:rPr lang="en-US" dirty="0" smtClean="0">
                <a:solidFill>
                  <a:schemeClr val="accent2"/>
                </a:solidFill>
                <a:latin typeface="Arial" pitchFamily="34" charset="0"/>
              </a:rPr>
              <a:t> to develop a training plan that provides opportunity for all required staff to participate in local level trainings and guided practice, and provides adequate time to address all required elements of Indicator 13.</a:t>
            </a:r>
          </a:p>
          <a:p>
            <a:pPr eaLnBrk="1" hangingPunct="1">
              <a:lnSpc>
                <a:spcPct val="65000"/>
              </a:lnSpc>
              <a:spcBef>
                <a:spcPct val="75000"/>
              </a:spcBef>
              <a:defRPr/>
            </a:pPr>
            <a:endParaRPr lang="en-US" sz="2600" dirty="0" smtClean="0"/>
          </a:p>
          <a:p>
            <a:pPr eaLnBrk="1" hangingPunct="1">
              <a:lnSpc>
                <a:spcPct val="65000"/>
              </a:lnSpc>
              <a:spcBef>
                <a:spcPct val="75000"/>
              </a:spcBef>
              <a:defRPr/>
            </a:pPr>
            <a:r>
              <a:rPr lang="en-US" sz="2600" dirty="0" smtClean="0"/>
              <a:t>Indicator 13 requirements include:  (also listed on Slide 29)</a:t>
            </a:r>
          </a:p>
          <a:p>
            <a:pPr eaLnBrk="1" hangingPunct="1">
              <a:lnSpc>
                <a:spcPct val="65000"/>
              </a:lnSpc>
              <a:spcBef>
                <a:spcPct val="75000"/>
              </a:spcBef>
              <a:defRPr/>
            </a:pPr>
            <a:r>
              <a:rPr lang="en-US" sz="2600" dirty="0" smtClean="0"/>
              <a:t>Indicator 13 IEP Checklist Pre-Review</a:t>
            </a:r>
          </a:p>
          <a:p>
            <a:pPr eaLnBrk="1" hangingPunct="1">
              <a:lnSpc>
                <a:spcPct val="65000"/>
              </a:lnSpc>
              <a:spcBef>
                <a:spcPct val="75000"/>
              </a:spcBef>
              <a:defRPr/>
            </a:pPr>
            <a:r>
              <a:rPr lang="en-US" sz="2600" dirty="0" smtClean="0"/>
              <a:t>A process for effective transition planning, including: </a:t>
            </a:r>
          </a:p>
          <a:p>
            <a:pPr lvl="1" eaLnBrk="1" hangingPunct="1">
              <a:lnSpc>
                <a:spcPct val="65000"/>
              </a:lnSpc>
              <a:spcBef>
                <a:spcPct val="75000"/>
              </a:spcBef>
              <a:defRPr/>
            </a:pPr>
            <a:r>
              <a:rPr lang="en-US" sz="2400" dirty="0" smtClean="0"/>
              <a:t>Age-appropriate transition assessments</a:t>
            </a:r>
          </a:p>
          <a:p>
            <a:pPr lvl="1" eaLnBrk="1" hangingPunct="1">
              <a:lnSpc>
                <a:spcPct val="65000"/>
              </a:lnSpc>
              <a:spcBef>
                <a:spcPct val="75000"/>
              </a:spcBef>
              <a:defRPr/>
            </a:pPr>
            <a:r>
              <a:rPr lang="en-US" sz="2400" dirty="0" smtClean="0"/>
              <a:t>post-secondary goals</a:t>
            </a:r>
          </a:p>
          <a:p>
            <a:pPr lvl="1" eaLnBrk="1" hangingPunct="1">
              <a:lnSpc>
                <a:spcPct val="65000"/>
              </a:lnSpc>
              <a:spcBef>
                <a:spcPct val="75000"/>
              </a:spcBef>
              <a:defRPr/>
            </a:pPr>
            <a:r>
              <a:rPr lang="en-US" sz="2400" dirty="0" smtClean="0"/>
              <a:t>Present Levels of Academic and Functional Performance (PLAAFP)</a:t>
            </a:r>
          </a:p>
          <a:p>
            <a:pPr lvl="1" eaLnBrk="1" hangingPunct="1">
              <a:lnSpc>
                <a:spcPct val="65000"/>
              </a:lnSpc>
              <a:spcBef>
                <a:spcPct val="75000"/>
              </a:spcBef>
              <a:defRPr/>
            </a:pPr>
            <a:r>
              <a:rPr lang="en-US" sz="2400" dirty="0" smtClean="0"/>
              <a:t>Transition team partnerships</a:t>
            </a:r>
          </a:p>
          <a:p>
            <a:pPr lvl="1" eaLnBrk="1" hangingPunct="1">
              <a:lnSpc>
                <a:spcPct val="65000"/>
              </a:lnSpc>
              <a:spcBef>
                <a:spcPct val="75000"/>
              </a:spcBef>
              <a:defRPr/>
            </a:pPr>
            <a:r>
              <a:rPr lang="en-US" sz="2400" dirty="0" smtClean="0"/>
              <a:t>Transition Services and Activities</a:t>
            </a:r>
          </a:p>
          <a:p>
            <a:pPr lvl="1" eaLnBrk="1" hangingPunct="1">
              <a:lnSpc>
                <a:spcPct val="65000"/>
              </a:lnSpc>
              <a:spcBef>
                <a:spcPct val="75000"/>
              </a:spcBef>
              <a:defRPr/>
            </a:pPr>
            <a:r>
              <a:rPr lang="en-US" sz="2400" dirty="0" smtClean="0"/>
              <a:t>Measurable Annual Goals (MAGs)</a:t>
            </a:r>
          </a:p>
          <a:p>
            <a:pPr lvl="1" eaLnBrk="1" hangingPunct="1">
              <a:lnSpc>
                <a:spcPct val="65000"/>
              </a:lnSpc>
              <a:spcBef>
                <a:spcPct val="75000"/>
              </a:spcBef>
              <a:defRPr/>
            </a:pPr>
            <a:r>
              <a:rPr lang="en-US" sz="2400" dirty="0" smtClean="0"/>
              <a:t>Progress monitoring</a:t>
            </a:r>
            <a:endParaRPr lang="en-US" dirty="0"/>
          </a:p>
        </p:txBody>
      </p:sp>
      <p:sp>
        <p:nvSpPr>
          <p:cNvPr id="1720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E540F997-21C2-4A64-918F-E80D37BFD8C8}" type="slidenum">
              <a:rPr lang="en-US" smtClean="0">
                <a:solidFill>
                  <a:srgbClr val="000000"/>
                </a:solidFill>
              </a:rPr>
              <a:pPr eaLnBrk="1" hangingPunct="1"/>
              <a:t>106</a:t>
            </a:fld>
            <a:endParaRPr lang="en-US" smtClean="0">
              <a:solidFill>
                <a:srgbClr val="000000"/>
              </a:solidFill>
            </a:endParaRPr>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Slide Image Placeholder 1"/>
          <p:cNvSpPr>
            <a:spLocks noGrp="1" noRot="1" noChangeAspect="1" noTextEdit="1"/>
          </p:cNvSpPr>
          <p:nvPr>
            <p:ph type="sldImg"/>
          </p:nvPr>
        </p:nvSpPr>
        <p:spPr>
          <a:ln/>
        </p:spPr>
      </p:sp>
      <p:sp>
        <p:nvSpPr>
          <p:cNvPr id="1730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solidFill>
                  <a:srgbClr val="FFFF00"/>
                </a:solidFill>
                <a:latin typeface="Arial" pitchFamily="34" charset="0"/>
              </a:rPr>
              <a:t>(Refer to Training Responsibilities Handout)</a:t>
            </a:r>
            <a:endParaRPr lang="en-US" smtClean="0">
              <a:latin typeface="Arial" pitchFamily="34" charset="0"/>
            </a:endParaRPr>
          </a:p>
        </p:txBody>
      </p:sp>
      <p:sp>
        <p:nvSpPr>
          <p:cNvPr id="1730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DECF034B-6FE2-432F-BA69-A57F0E6BC9B2}" type="slidenum">
              <a:rPr lang="en-US" smtClean="0">
                <a:solidFill>
                  <a:srgbClr val="000000"/>
                </a:solidFill>
              </a:rPr>
              <a:pPr eaLnBrk="1" hangingPunct="1"/>
              <a:t>107</a:t>
            </a:fld>
            <a:endParaRPr lang="en-US" smtClean="0">
              <a:solidFill>
                <a:srgbClr val="000000"/>
              </a:solidFill>
            </a:endParaRPr>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Slide Image Placeholder 1"/>
          <p:cNvSpPr>
            <a:spLocks noGrp="1" noRot="1" noChangeAspect="1" noTextEdit="1"/>
          </p:cNvSpPr>
          <p:nvPr>
            <p:ph type="sldImg"/>
          </p:nvPr>
        </p:nvSpPr>
        <p:spPr>
          <a:ln/>
        </p:spPr>
      </p:sp>
      <p:sp>
        <p:nvSpPr>
          <p:cNvPr id="174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solidFill>
                  <a:srgbClr val="FFFF00"/>
                </a:solidFill>
                <a:latin typeface="Arial" pitchFamily="34" charset="0"/>
              </a:rPr>
              <a:t>(Refer to Training Responsibilities Handout)</a:t>
            </a:r>
            <a:endParaRPr lang="en-US" smtClean="0">
              <a:latin typeface="Arial" pitchFamily="34" charset="0"/>
            </a:endParaRPr>
          </a:p>
        </p:txBody>
      </p:sp>
      <p:sp>
        <p:nvSpPr>
          <p:cNvPr id="1740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587789CF-3479-497D-A58B-E1517807F568}" type="slidenum">
              <a:rPr lang="en-US" smtClean="0">
                <a:solidFill>
                  <a:srgbClr val="000000"/>
                </a:solidFill>
              </a:rPr>
              <a:pPr eaLnBrk="1" hangingPunct="1"/>
              <a:t>108</a:t>
            </a:fld>
            <a:endParaRPr lang="en-US" smtClean="0">
              <a:solidFill>
                <a:srgbClr val="000000"/>
              </a:solidFill>
            </a:endParaRPr>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Slide Image Placeholder 1"/>
          <p:cNvSpPr>
            <a:spLocks noGrp="1" noRot="1" noChangeAspect="1" noTextEdit="1"/>
          </p:cNvSpPr>
          <p:nvPr>
            <p:ph type="sldImg"/>
          </p:nvPr>
        </p:nvSpPr>
        <p:spPr>
          <a:ln/>
        </p:spPr>
      </p:sp>
      <p:sp>
        <p:nvSpPr>
          <p:cNvPr id="1751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solidFill>
                  <a:srgbClr val="FFFF00"/>
                </a:solidFill>
                <a:latin typeface="Arial" pitchFamily="34" charset="0"/>
              </a:rPr>
              <a:t>(Refer to Training Responsibilities Handout)</a:t>
            </a:r>
            <a:endParaRPr lang="en-US" smtClean="0">
              <a:latin typeface="Arial" pitchFamily="34" charset="0"/>
            </a:endParaRPr>
          </a:p>
        </p:txBody>
      </p:sp>
      <p:sp>
        <p:nvSpPr>
          <p:cNvPr id="1751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05B6A2D8-F7D0-4CE4-8F53-BD9F58708FD6}" type="slidenum">
              <a:rPr lang="en-US" smtClean="0">
                <a:solidFill>
                  <a:srgbClr val="000000"/>
                </a:solidFill>
              </a:rPr>
              <a:pPr eaLnBrk="1" hangingPunct="1"/>
              <a:t>109</a:t>
            </a:fld>
            <a:endParaRPr lang="en-US" smtClean="0">
              <a:solidFill>
                <a:srgbClr val="000000"/>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4" name="Line 8"/>
          <p:cNvSpPr>
            <a:spLocks noChangeShapeType="1"/>
          </p:cNvSpPr>
          <p:nvPr userDrawn="1"/>
        </p:nvSpPr>
        <p:spPr bwMode="auto">
          <a:xfrm>
            <a:off x="0" y="6019800"/>
            <a:ext cx="9239250" cy="0"/>
          </a:xfrm>
          <a:prstGeom prst="line">
            <a:avLst/>
          </a:prstGeom>
          <a:noFill/>
          <a:ln w="76200">
            <a:solidFill>
              <a:schemeClr val="bg1"/>
            </a:solidFill>
            <a:round/>
            <a:headEnd/>
            <a:tailEnd/>
          </a:ln>
          <a:effectLst/>
        </p:spPr>
        <p:txBody>
          <a:bodyPr/>
          <a:lstStyle/>
          <a:p>
            <a:pPr>
              <a:defRPr/>
            </a:pPr>
            <a:endParaRPr lang="en-US">
              <a:latin typeface="Arial" charset="0"/>
            </a:endParaRPr>
          </a:p>
        </p:txBody>
      </p:sp>
      <p:pic>
        <p:nvPicPr>
          <p:cNvPr id="5" name="Picture 9" descr="PDE- Cap Logo-Fina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14800" y="5562600"/>
            <a:ext cx="860425"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14"/>
          <p:cNvSpPr txBox="1">
            <a:spLocks noChangeArrowheads="1"/>
          </p:cNvSpPr>
          <p:nvPr userDrawn="1"/>
        </p:nvSpPr>
        <p:spPr bwMode="auto">
          <a:xfrm>
            <a:off x="1828800" y="6477000"/>
            <a:ext cx="5486400" cy="336550"/>
          </a:xfrm>
          <a:prstGeom prst="rect">
            <a:avLst/>
          </a:prstGeom>
          <a:noFill/>
          <a:ln w="9525">
            <a:noFill/>
            <a:miter lim="800000"/>
            <a:headEnd/>
            <a:tailEnd/>
          </a:ln>
          <a:effectLst/>
        </p:spPr>
        <p:txBody>
          <a:bodyPr>
            <a:spAutoFit/>
          </a:bodyPr>
          <a:lstStyle/>
          <a:p>
            <a:pPr algn="ctr">
              <a:defRPr/>
            </a:pPr>
            <a:r>
              <a:rPr lang="en-US" sz="1600">
                <a:solidFill>
                  <a:schemeClr val="bg1"/>
                </a:solidFill>
                <a:latin typeface="Corbel" pitchFamily="34" charset="0"/>
              </a:rPr>
              <a:t>Pennsylvania Training and Technical Assistance Network</a:t>
            </a:r>
            <a:endParaRPr lang="en-US">
              <a:latin typeface="Arial" charset="0"/>
            </a:endParaRPr>
          </a:p>
        </p:txBody>
      </p:sp>
      <p:sp>
        <p:nvSpPr>
          <p:cNvPr id="7170" name="Rectangle 2"/>
          <p:cNvSpPr>
            <a:spLocks noGrp="1" noChangeArrowheads="1"/>
          </p:cNvSpPr>
          <p:nvPr>
            <p:ph type="ctrTitle"/>
          </p:nvPr>
        </p:nvSpPr>
        <p:spPr>
          <a:xfrm>
            <a:off x="152400" y="228600"/>
            <a:ext cx="8763000" cy="990600"/>
          </a:xfrm>
        </p:spPr>
        <p:txBody>
          <a:bodyPr/>
          <a:lstStyle>
            <a:lvl1pPr algn="ctr">
              <a:defRPr>
                <a:solidFill>
                  <a:schemeClr val="bg1"/>
                </a:solidFill>
              </a:defRPr>
            </a:lvl1pPr>
          </a:lstStyle>
          <a:p>
            <a:r>
              <a:rPr lang="en-US"/>
              <a:t>Presentation Name (Gill Sans MT 44 pt.)</a:t>
            </a:r>
          </a:p>
        </p:txBody>
      </p:sp>
      <p:sp>
        <p:nvSpPr>
          <p:cNvPr id="7171" name="Rectangle 3"/>
          <p:cNvSpPr>
            <a:spLocks noGrp="1" noChangeArrowheads="1"/>
          </p:cNvSpPr>
          <p:nvPr>
            <p:ph type="subTitle" idx="1"/>
          </p:nvPr>
        </p:nvSpPr>
        <p:spPr>
          <a:xfrm>
            <a:off x="2286000" y="2819400"/>
            <a:ext cx="4572000" cy="2362200"/>
          </a:xfrm>
        </p:spPr>
        <p:txBody>
          <a:bodyPr/>
          <a:lstStyle>
            <a:lvl1pPr marL="0" indent="0" algn="ctr">
              <a:buFontTx/>
              <a:buNone/>
              <a:defRPr sz="2400">
                <a:solidFill>
                  <a:schemeClr val="bg1"/>
                </a:solidFill>
              </a:defRPr>
            </a:lvl1pPr>
          </a:lstStyle>
          <a:p>
            <a:r>
              <a:rPr lang="en-US"/>
              <a:t>Date</a:t>
            </a:r>
            <a:br>
              <a:rPr lang="en-US"/>
            </a:br>
            <a:r>
              <a:rPr lang="en-US"/>
              <a:t>Location</a:t>
            </a:r>
            <a:br>
              <a:rPr lang="en-US"/>
            </a:br>
            <a:r>
              <a:rPr lang="en-US"/>
              <a:t>Presenter’s Name</a:t>
            </a:r>
            <a:br>
              <a:rPr lang="en-US"/>
            </a:br>
            <a:r>
              <a:rPr lang="en-US"/>
              <a:t>(Gill Sans MT 24 pt.)</a:t>
            </a:r>
          </a:p>
        </p:txBody>
      </p:sp>
    </p:spTree>
    <p:extLst>
      <p:ext uri="{BB962C8B-B14F-4D97-AF65-F5344CB8AC3E}">
        <p14:creationId xmlns:p14="http://schemas.microsoft.com/office/powerpoint/2010/main" val="35833580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E165A59-3449-45E0-95C3-711264DCD812}" type="slidenum">
              <a:rPr lang="en-US"/>
              <a:pPr>
                <a:defRPr/>
              </a:pPr>
              <a:t>‹#›</a:t>
            </a:fld>
            <a:endParaRPr lang="en-US" dirty="0"/>
          </a:p>
        </p:txBody>
      </p:sp>
    </p:spTree>
    <p:extLst>
      <p:ext uri="{BB962C8B-B14F-4D97-AF65-F5344CB8AC3E}">
        <p14:creationId xmlns:p14="http://schemas.microsoft.com/office/powerpoint/2010/main" val="24012239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6E08565-70AF-4951-A7EC-6B4404B875F1}" type="slidenum">
              <a:rPr lang="en-US"/>
              <a:pPr>
                <a:defRPr/>
              </a:pPr>
              <a:t>‹#›</a:t>
            </a:fld>
            <a:endParaRPr lang="en-US" dirty="0"/>
          </a:p>
        </p:txBody>
      </p:sp>
    </p:spTree>
    <p:extLst>
      <p:ext uri="{BB962C8B-B14F-4D97-AF65-F5344CB8AC3E}">
        <p14:creationId xmlns:p14="http://schemas.microsoft.com/office/powerpoint/2010/main" val="30977952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30725"/>
          </a:xfrm>
        </p:spPr>
        <p:txBody>
          <a:bodyPr rtlCol="0">
            <a:normAutofit/>
          </a:bodyPr>
          <a:lstStyle/>
          <a:p>
            <a:pPr lvl="0"/>
            <a:endParaRPr lang="en-US" noProof="0" smtClean="0"/>
          </a:p>
        </p:txBody>
      </p:sp>
      <p:sp>
        <p:nvSpPr>
          <p:cNvPr id="4" name="Date Placeholder 3"/>
          <p:cNvSpPr>
            <a:spLocks noGrp="1"/>
          </p:cNvSpPr>
          <p:nvPr>
            <p:ph type="dt" sz="half" idx="10"/>
          </p:nvPr>
        </p:nvSpPr>
        <p:spPr/>
        <p:txBody>
          <a:bodyPr/>
          <a:lstStyle>
            <a:lvl1pPr>
              <a:defRPr/>
            </a:lvl1pPr>
          </a:lstStyle>
          <a:p>
            <a:pPr>
              <a:defRPr/>
            </a:pPr>
            <a:fld id="{950AEE83-1209-4CB3-AF69-478A98EDD7A0}" type="datetime1">
              <a:rPr lang="en-US"/>
              <a:pPr>
                <a:defRPr/>
              </a:pPr>
              <a:t>10/17/2012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8229600" y="6245225"/>
            <a:ext cx="457200" cy="476250"/>
          </a:xfrm>
        </p:spPr>
        <p:txBody>
          <a:bodyPr/>
          <a:lstStyle>
            <a:lvl1pPr>
              <a:defRPr/>
            </a:lvl1pPr>
          </a:lstStyle>
          <a:p>
            <a:pPr>
              <a:defRPr/>
            </a:pPr>
            <a:fld id="{53BD9F98-B9D0-432E-AAAC-586A9C43FB5F}" type="slidenum">
              <a:rPr lang="en-US"/>
              <a:pPr>
                <a:defRPr/>
              </a:pPr>
              <a:t>‹#›</a:t>
            </a:fld>
            <a:endParaRPr lang="en-US" dirty="0"/>
          </a:p>
        </p:txBody>
      </p:sp>
    </p:spTree>
    <p:extLst>
      <p:ext uri="{BB962C8B-B14F-4D97-AF65-F5344CB8AC3E}">
        <p14:creationId xmlns:p14="http://schemas.microsoft.com/office/powerpoint/2010/main" val="33406363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4" name="Line 8"/>
          <p:cNvSpPr>
            <a:spLocks noChangeShapeType="1"/>
          </p:cNvSpPr>
          <p:nvPr userDrawn="1"/>
        </p:nvSpPr>
        <p:spPr bwMode="auto">
          <a:xfrm>
            <a:off x="0" y="6019800"/>
            <a:ext cx="9239250" cy="0"/>
          </a:xfrm>
          <a:prstGeom prst="line">
            <a:avLst/>
          </a:prstGeom>
          <a:noFill/>
          <a:ln w="76200">
            <a:solidFill>
              <a:schemeClr val="bg1"/>
            </a:solidFill>
            <a:round/>
            <a:headEnd/>
            <a:tailEnd/>
          </a:ln>
          <a:effectLst/>
        </p:spPr>
        <p:txBody>
          <a:bodyPr/>
          <a:lstStyle/>
          <a:p>
            <a:pPr>
              <a:defRPr/>
            </a:pPr>
            <a:endParaRPr lang="en-US">
              <a:solidFill>
                <a:srgbClr val="000000"/>
              </a:solidFill>
              <a:latin typeface="Arial" charset="0"/>
            </a:endParaRPr>
          </a:p>
        </p:txBody>
      </p:sp>
      <p:pic>
        <p:nvPicPr>
          <p:cNvPr id="5" name="Picture 9" descr="PDE- Cap Logo-Fina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14800" y="5562600"/>
            <a:ext cx="860425"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14"/>
          <p:cNvSpPr txBox="1">
            <a:spLocks noChangeArrowheads="1"/>
          </p:cNvSpPr>
          <p:nvPr userDrawn="1"/>
        </p:nvSpPr>
        <p:spPr bwMode="auto">
          <a:xfrm>
            <a:off x="1828800" y="6477000"/>
            <a:ext cx="5486400" cy="336550"/>
          </a:xfrm>
          <a:prstGeom prst="rect">
            <a:avLst/>
          </a:prstGeom>
          <a:noFill/>
          <a:ln w="9525">
            <a:noFill/>
            <a:miter lim="800000"/>
            <a:headEnd/>
            <a:tailEnd/>
          </a:ln>
          <a:effectLst/>
        </p:spPr>
        <p:txBody>
          <a:bodyPr>
            <a:spAutoFit/>
          </a:bodyPr>
          <a:lstStyle/>
          <a:p>
            <a:pPr algn="ctr">
              <a:defRPr/>
            </a:pPr>
            <a:r>
              <a:rPr lang="en-US" sz="1600">
                <a:solidFill>
                  <a:srgbClr val="FFFFFF"/>
                </a:solidFill>
                <a:latin typeface="Corbel" pitchFamily="34" charset="0"/>
              </a:rPr>
              <a:t>Pennsylvania Training and Technical Assistance Network</a:t>
            </a:r>
            <a:endParaRPr lang="en-US">
              <a:solidFill>
                <a:srgbClr val="000000"/>
              </a:solidFill>
              <a:latin typeface="Arial" charset="0"/>
            </a:endParaRPr>
          </a:p>
        </p:txBody>
      </p:sp>
      <p:sp>
        <p:nvSpPr>
          <p:cNvPr id="7170" name="Rectangle 2"/>
          <p:cNvSpPr>
            <a:spLocks noGrp="1" noChangeArrowheads="1"/>
          </p:cNvSpPr>
          <p:nvPr>
            <p:ph type="ctrTitle"/>
          </p:nvPr>
        </p:nvSpPr>
        <p:spPr>
          <a:xfrm>
            <a:off x="152400" y="228600"/>
            <a:ext cx="8763000" cy="990600"/>
          </a:xfrm>
        </p:spPr>
        <p:txBody>
          <a:bodyPr/>
          <a:lstStyle>
            <a:lvl1pPr algn="ctr">
              <a:defRPr>
                <a:solidFill>
                  <a:schemeClr val="bg1"/>
                </a:solidFill>
              </a:defRPr>
            </a:lvl1pPr>
          </a:lstStyle>
          <a:p>
            <a:r>
              <a:rPr lang="en-US"/>
              <a:t>Presentation Name (Gill Sans MT 44 pt.)</a:t>
            </a:r>
          </a:p>
        </p:txBody>
      </p:sp>
      <p:sp>
        <p:nvSpPr>
          <p:cNvPr id="7171" name="Rectangle 3"/>
          <p:cNvSpPr>
            <a:spLocks noGrp="1" noChangeArrowheads="1"/>
          </p:cNvSpPr>
          <p:nvPr>
            <p:ph type="subTitle" idx="1"/>
          </p:nvPr>
        </p:nvSpPr>
        <p:spPr>
          <a:xfrm>
            <a:off x="2286000" y="2819400"/>
            <a:ext cx="4572000" cy="2362200"/>
          </a:xfrm>
        </p:spPr>
        <p:txBody>
          <a:bodyPr/>
          <a:lstStyle>
            <a:lvl1pPr marL="0" indent="0" algn="ctr">
              <a:buFontTx/>
              <a:buNone/>
              <a:defRPr sz="2400">
                <a:solidFill>
                  <a:schemeClr val="bg1"/>
                </a:solidFill>
              </a:defRPr>
            </a:lvl1pPr>
          </a:lstStyle>
          <a:p>
            <a:r>
              <a:rPr lang="en-US"/>
              <a:t>Date</a:t>
            </a:r>
            <a:br>
              <a:rPr lang="en-US"/>
            </a:br>
            <a:r>
              <a:rPr lang="en-US"/>
              <a:t>Location</a:t>
            </a:r>
            <a:br>
              <a:rPr lang="en-US"/>
            </a:br>
            <a:r>
              <a:rPr lang="en-US"/>
              <a:t>Presenter’s Name</a:t>
            </a:r>
            <a:br>
              <a:rPr lang="en-US"/>
            </a:br>
            <a:r>
              <a:rPr lang="en-US"/>
              <a:t>(Gill Sans MT 24 pt.)</a:t>
            </a:r>
          </a:p>
        </p:txBody>
      </p:sp>
    </p:spTree>
    <p:extLst>
      <p:ext uri="{BB962C8B-B14F-4D97-AF65-F5344CB8AC3E}">
        <p14:creationId xmlns:p14="http://schemas.microsoft.com/office/powerpoint/2010/main" val="6007709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sz="3600"/>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xfrm>
            <a:off x="8077200" y="6172200"/>
            <a:ext cx="457200" cy="476250"/>
          </a:xfrm>
        </p:spPr>
        <p:txBody>
          <a:bodyPr/>
          <a:lstStyle>
            <a:lvl1pPr>
              <a:defRPr/>
            </a:lvl1pPr>
          </a:lstStyle>
          <a:p>
            <a:pPr>
              <a:defRPr/>
            </a:pPr>
            <a:fld id="{528BF2E1-FDDE-45EF-9372-45931D7F921B}"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9328066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7E18066-9C10-4F4E-9A9B-9BFF8319899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4092919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5F3948D-2F2A-4205-A1E6-E6D76E4A758F}"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862502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p:txBody>
          <a:bodyPr/>
          <a:lstStyle>
            <a:lvl1pPr>
              <a:defRPr/>
            </a:lvl1pPr>
          </a:lstStyle>
          <a:p>
            <a:pPr>
              <a:defRPr/>
            </a:pPr>
            <a:endParaRPr lang="en-US">
              <a:solidFill>
                <a:srgbClr val="000000"/>
              </a:solidFill>
            </a:endParaRPr>
          </a:p>
        </p:txBody>
      </p:sp>
      <p:sp>
        <p:nvSpPr>
          <p:cNvPr id="8" name="Rectangle 5"/>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xfrm>
            <a:off x="8153400" y="6245225"/>
            <a:ext cx="533400" cy="476250"/>
          </a:xfrm>
        </p:spPr>
        <p:txBody>
          <a:bodyPr/>
          <a:lstStyle>
            <a:lvl1pPr>
              <a:defRPr/>
            </a:lvl1pPr>
          </a:lstStyle>
          <a:p>
            <a:pPr>
              <a:defRPr/>
            </a:pPr>
            <a:fld id="{2CED55AD-2CFA-4BF3-A907-7092BC88481B}"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56879481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9EB78200-C78D-48A1-BE1E-2D0A9B4213C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301666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xfrm>
            <a:off x="8458200" y="6381750"/>
            <a:ext cx="457200" cy="476250"/>
          </a:xfrm>
        </p:spPr>
        <p:txBody>
          <a:bodyPr/>
          <a:lstStyle>
            <a:lvl1pPr>
              <a:defRPr/>
            </a:lvl1pPr>
          </a:lstStyle>
          <a:p>
            <a:pPr>
              <a:defRPr/>
            </a:pPr>
            <a:fld id="{296C2431-01F9-4E3B-AE43-451E13A5F0BB}"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575993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sz="3600"/>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a:xfrm>
            <a:off x="8077200" y="6172200"/>
            <a:ext cx="457200" cy="476250"/>
          </a:xfrm>
        </p:spPr>
        <p:txBody>
          <a:bodyPr/>
          <a:lstStyle>
            <a:lvl1pPr>
              <a:defRPr/>
            </a:lvl1pPr>
          </a:lstStyle>
          <a:p>
            <a:pPr>
              <a:defRPr/>
            </a:pPr>
            <a:fld id="{528BF2E1-FDDE-45EF-9372-45931D7F921B}" type="slidenum">
              <a:rPr lang="en-US"/>
              <a:pPr>
                <a:defRPr/>
              </a:pPr>
              <a:t>‹#›</a:t>
            </a:fld>
            <a:endParaRPr lang="en-US"/>
          </a:p>
        </p:txBody>
      </p:sp>
    </p:spTree>
    <p:extLst>
      <p:ext uri="{BB962C8B-B14F-4D97-AF65-F5344CB8AC3E}">
        <p14:creationId xmlns:p14="http://schemas.microsoft.com/office/powerpoint/2010/main" val="84645145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6A2B209-F702-41C6-A64A-6765161FA8E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0113244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F75FC420-F943-48FE-82A8-EBA38FF46851}"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4382275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E165A59-3449-45E0-95C3-711264DCD81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37701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6E08565-70AF-4951-A7EC-6B4404B875F1}"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4971736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30725"/>
          </a:xfrm>
        </p:spPr>
        <p:txBody>
          <a:bodyPr rtlCol="0">
            <a:normAutofit/>
          </a:bodyPr>
          <a:lstStyle/>
          <a:p>
            <a:pPr lvl="0"/>
            <a:endParaRPr lang="en-US" noProof="0" smtClean="0"/>
          </a:p>
        </p:txBody>
      </p:sp>
      <p:sp>
        <p:nvSpPr>
          <p:cNvPr id="4" name="Date Placeholder 3"/>
          <p:cNvSpPr>
            <a:spLocks noGrp="1"/>
          </p:cNvSpPr>
          <p:nvPr>
            <p:ph type="dt" sz="half" idx="10"/>
          </p:nvPr>
        </p:nvSpPr>
        <p:spPr/>
        <p:txBody>
          <a:bodyPr/>
          <a:lstStyle>
            <a:lvl1pPr>
              <a:defRPr/>
            </a:lvl1pPr>
          </a:lstStyle>
          <a:p>
            <a:pPr>
              <a:defRPr/>
            </a:pPr>
            <a:fld id="{950AEE83-1209-4CB3-AF69-478A98EDD7A0}" type="datetime1">
              <a:rPr lang="en-US">
                <a:solidFill>
                  <a:srgbClr val="000000"/>
                </a:solidFill>
              </a:rPr>
              <a:pPr>
                <a:defRPr/>
              </a:pPr>
              <a:t>10/17/2012</a:t>
            </a:fld>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000000"/>
              </a:solidFill>
            </a:endParaRPr>
          </a:p>
        </p:txBody>
      </p:sp>
      <p:sp>
        <p:nvSpPr>
          <p:cNvPr id="6" name="Slide Number Placeholder 5"/>
          <p:cNvSpPr>
            <a:spLocks noGrp="1"/>
          </p:cNvSpPr>
          <p:nvPr>
            <p:ph type="sldNum" sz="quarter" idx="12"/>
          </p:nvPr>
        </p:nvSpPr>
        <p:spPr>
          <a:xfrm>
            <a:off x="8229600" y="6245225"/>
            <a:ext cx="457200" cy="476250"/>
          </a:xfrm>
        </p:spPr>
        <p:txBody>
          <a:bodyPr/>
          <a:lstStyle>
            <a:lvl1pPr>
              <a:defRPr/>
            </a:lvl1pPr>
          </a:lstStyle>
          <a:p>
            <a:pPr>
              <a:defRPr/>
            </a:pPr>
            <a:fld id="{53BD9F98-B9D0-432E-AAAC-586A9C43FB5F}"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2309439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7E18066-9C10-4F4E-9A9B-9BFF83198993}" type="slidenum">
              <a:rPr lang="en-US"/>
              <a:pPr>
                <a:defRPr/>
              </a:pPr>
              <a:t>‹#›</a:t>
            </a:fld>
            <a:endParaRPr lang="en-US" dirty="0"/>
          </a:p>
        </p:txBody>
      </p:sp>
    </p:spTree>
    <p:extLst>
      <p:ext uri="{BB962C8B-B14F-4D97-AF65-F5344CB8AC3E}">
        <p14:creationId xmlns:p14="http://schemas.microsoft.com/office/powerpoint/2010/main" val="28148452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5F3948D-2F2A-4205-A1E6-E6D76E4A758F}" type="slidenum">
              <a:rPr lang="en-US"/>
              <a:pPr>
                <a:defRPr/>
              </a:pPr>
              <a:t>‹#›</a:t>
            </a:fld>
            <a:endParaRPr lang="en-US" dirty="0"/>
          </a:p>
        </p:txBody>
      </p:sp>
    </p:spTree>
    <p:extLst>
      <p:ext uri="{BB962C8B-B14F-4D97-AF65-F5344CB8AC3E}">
        <p14:creationId xmlns:p14="http://schemas.microsoft.com/office/powerpoint/2010/main" val="39780810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p:txBody>
          <a:bodyPr/>
          <a:lstStyle>
            <a:lvl1pPr>
              <a:defRPr/>
            </a:lvl1pPr>
          </a:lstStyle>
          <a:p>
            <a:pPr>
              <a:defRPr/>
            </a:pPr>
            <a:endParaRPr lang="en-US"/>
          </a:p>
        </p:txBody>
      </p:sp>
      <p:sp>
        <p:nvSpPr>
          <p:cNvPr id="8" name="Rectangle 5"/>
          <p:cNvSpPr>
            <a:spLocks noGrp="1" noChangeArrowheads="1"/>
          </p:cNvSpPr>
          <p:nvPr>
            <p:ph type="ftr" sz="quarter" idx="11"/>
          </p:nvPr>
        </p:nvSpPr>
        <p:spPr/>
        <p:txBody>
          <a:bodyPr/>
          <a:lstStyle>
            <a:lvl1pPr>
              <a:defRPr/>
            </a:lvl1pPr>
          </a:lstStyle>
          <a:p>
            <a:pPr>
              <a:defRPr/>
            </a:pPr>
            <a:endParaRPr lang="en-US"/>
          </a:p>
        </p:txBody>
      </p:sp>
      <p:sp>
        <p:nvSpPr>
          <p:cNvPr id="9" name="Rectangle 6"/>
          <p:cNvSpPr>
            <a:spLocks noGrp="1" noChangeArrowheads="1"/>
          </p:cNvSpPr>
          <p:nvPr>
            <p:ph type="sldNum" sz="quarter" idx="12"/>
          </p:nvPr>
        </p:nvSpPr>
        <p:spPr>
          <a:xfrm>
            <a:off x="8153400" y="6245225"/>
            <a:ext cx="533400" cy="476250"/>
          </a:xfrm>
        </p:spPr>
        <p:txBody>
          <a:bodyPr/>
          <a:lstStyle>
            <a:lvl1pPr>
              <a:defRPr/>
            </a:lvl1pPr>
          </a:lstStyle>
          <a:p>
            <a:pPr>
              <a:defRPr/>
            </a:pPr>
            <a:fld id="{2CED55AD-2CFA-4BF3-A907-7092BC88481B}" type="slidenum">
              <a:rPr lang="en-US"/>
              <a:pPr>
                <a:defRPr/>
              </a:pPr>
              <a:t>‹#›</a:t>
            </a:fld>
            <a:endParaRPr lang="en-US"/>
          </a:p>
        </p:txBody>
      </p:sp>
    </p:spTree>
    <p:extLst>
      <p:ext uri="{BB962C8B-B14F-4D97-AF65-F5344CB8AC3E}">
        <p14:creationId xmlns:p14="http://schemas.microsoft.com/office/powerpoint/2010/main" val="19631818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9EB78200-C78D-48A1-BE1E-2D0A9B4213C0}" type="slidenum">
              <a:rPr lang="en-US"/>
              <a:pPr>
                <a:defRPr/>
              </a:pPr>
              <a:t>‹#›</a:t>
            </a:fld>
            <a:endParaRPr lang="en-US" dirty="0"/>
          </a:p>
        </p:txBody>
      </p:sp>
    </p:spTree>
    <p:extLst>
      <p:ext uri="{BB962C8B-B14F-4D97-AF65-F5344CB8AC3E}">
        <p14:creationId xmlns:p14="http://schemas.microsoft.com/office/powerpoint/2010/main" val="29259568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US"/>
          </a:p>
        </p:txBody>
      </p:sp>
      <p:sp>
        <p:nvSpPr>
          <p:cNvPr id="3" name="Rectangle 5"/>
          <p:cNvSpPr>
            <a:spLocks noGrp="1" noChangeArrowheads="1"/>
          </p:cNvSpPr>
          <p:nvPr>
            <p:ph type="ftr" sz="quarter" idx="11"/>
          </p:nvPr>
        </p:nvSpPr>
        <p:spPr/>
        <p:txBody>
          <a:bodyPr/>
          <a:lstStyle>
            <a:lvl1pPr>
              <a:defRPr/>
            </a:lvl1pPr>
          </a:lstStyle>
          <a:p>
            <a:pPr>
              <a:defRPr/>
            </a:pPr>
            <a:endParaRPr lang="en-US"/>
          </a:p>
        </p:txBody>
      </p:sp>
      <p:sp>
        <p:nvSpPr>
          <p:cNvPr id="4" name="Rectangle 6"/>
          <p:cNvSpPr>
            <a:spLocks noGrp="1" noChangeArrowheads="1"/>
          </p:cNvSpPr>
          <p:nvPr>
            <p:ph type="sldNum" sz="quarter" idx="12"/>
          </p:nvPr>
        </p:nvSpPr>
        <p:spPr>
          <a:xfrm>
            <a:off x="8458200" y="6381750"/>
            <a:ext cx="457200" cy="476250"/>
          </a:xfrm>
        </p:spPr>
        <p:txBody>
          <a:bodyPr/>
          <a:lstStyle>
            <a:lvl1pPr>
              <a:defRPr/>
            </a:lvl1pPr>
          </a:lstStyle>
          <a:p>
            <a:pPr>
              <a:defRPr/>
            </a:pPr>
            <a:fld id="{296C2431-01F9-4E3B-AE43-451E13A5F0BB}" type="slidenum">
              <a:rPr lang="en-US"/>
              <a:pPr>
                <a:defRPr/>
              </a:pPr>
              <a:t>‹#›</a:t>
            </a:fld>
            <a:endParaRPr lang="en-US"/>
          </a:p>
        </p:txBody>
      </p:sp>
    </p:spTree>
    <p:extLst>
      <p:ext uri="{BB962C8B-B14F-4D97-AF65-F5344CB8AC3E}">
        <p14:creationId xmlns:p14="http://schemas.microsoft.com/office/powerpoint/2010/main" val="34253998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6A2B209-F702-41C6-A64A-6765161FA8EB}" type="slidenum">
              <a:rPr lang="en-US"/>
              <a:pPr>
                <a:defRPr/>
              </a:pPr>
              <a:t>‹#›</a:t>
            </a:fld>
            <a:endParaRPr lang="en-US" dirty="0"/>
          </a:p>
        </p:txBody>
      </p:sp>
    </p:spTree>
    <p:extLst>
      <p:ext uri="{BB962C8B-B14F-4D97-AF65-F5344CB8AC3E}">
        <p14:creationId xmlns:p14="http://schemas.microsoft.com/office/powerpoint/2010/main" val="14408111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75FC420-F943-48FE-82A8-EBA38FF46851}" type="slidenum">
              <a:rPr lang="en-US"/>
              <a:pPr>
                <a:defRPr/>
              </a:pPr>
              <a:t>‹#›</a:t>
            </a:fld>
            <a:endParaRPr lang="en-US" dirty="0"/>
          </a:p>
        </p:txBody>
      </p:sp>
    </p:spTree>
    <p:extLst>
      <p:ext uri="{BB962C8B-B14F-4D97-AF65-F5344CB8AC3E}">
        <p14:creationId xmlns:p14="http://schemas.microsoft.com/office/powerpoint/2010/main" val="16799227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57200" y="274638"/>
            <a:ext cx="8229600" cy="56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Title (Gill Sans MT 40 pt.)</a:t>
            </a:r>
          </a:p>
        </p:txBody>
      </p:sp>
      <p:sp>
        <p:nvSpPr>
          <p:cNvPr id="3075"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8305800" y="6245225"/>
            <a:ext cx="3810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D4B62614-849C-4618-993B-4959DE77FB20}" type="slidenum">
              <a:rPr lang="en-US"/>
              <a:pPr>
                <a:defRPr/>
              </a:pPr>
              <a:t>‹#›</a:t>
            </a:fld>
            <a:endParaRPr lang="en-US" dirty="0"/>
          </a:p>
        </p:txBody>
      </p:sp>
      <p:sp>
        <p:nvSpPr>
          <p:cNvPr id="1031" name="Rectangle 7"/>
          <p:cNvSpPr>
            <a:spLocks noChangeArrowheads="1"/>
          </p:cNvSpPr>
          <p:nvPr/>
        </p:nvSpPr>
        <p:spPr bwMode="auto">
          <a:xfrm>
            <a:off x="0" y="990600"/>
            <a:ext cx="9144000" cy="152400"/>
          </a:xfrm>
          <a:prstGeom prst="rect">
            <a:avLst/>
          </a:prstGeom>
          <a:gradFill rotWithShape="1">
            <a:gsLst>
              <a:gs pos="0">
                <a:srgbClr val="003399"/>
              </a:gs>
              <a:gs pos="100000">
                <a:schemeClr val="bg1"/>
              </a:gs>
            </a:gsLst>
            <a:lin ang="0" scaled="1"/>
          </a:gradFill>
          <a:ln w="9525">
            <a:noFill/>
            <a:miter lim="800000"/>
            <a:headEnd/>
            <a:tailEnd/>
          </a:ln>
          <a:effectLst/>
        </p:spPr>
        <p:txBody>
          <a:bodyPr wrap="none" anchor="ctr"/>
          <a:lstStyle/>
          <a:p>
            <a:pPr>
              <a:defRPr/>
            </a:pPr>
            <a:endParaRPr lang="en-US">
              <a:latin typeface="Arial" charset="0"/>
            </a:endParaRPr>
          </a:p>
        </p:txBody>
      </p:sp>
    </p:spTree>
  </p:cSld>
  <p:clrMap bg1="lt1" tx1="dk1" bg2="lt2" tx2="dk2" accent1="accent1" accent2="accent2" accent3="accent3" accent4="accent4" accent5="accent5" accent6="accent6" hlink="hlink" folHlink="folHlink"/>
  <p:sldLayoutIdLst>
    <p:sldLayoutId id="2147485266" r:id="rId1"/>
    <p:sldLayoutId id="2147485267" r:id="rId2"/>
    <p:sldLayoutId id="2147485259" r:id="rId3"/>
    <p:sldLayoutId id="2147485260" r:id="rId4"/>
    <p:sldLayoutId id="2147485268" r:id="rId5"/>
    <p:sldLayoutId id="2147485261" r:id="rId6"/>
    <p:sldLayoutId id="2147485269" r:id="rId7"/>
    <p:sldLayoutId id="2147485262" r:id="rId8"/>
    <p:sldLayoutId id="2147485263" r:id="rId9"/>
    <p:sldLayoutId id="2147485264" r:id="rId10"/>
    <p:sldLayoutId id="2147485265" r:id="rId11"/>
    <p:sldLayoutId id="2147485270" r:id="rId12"/>
  </p:sldLayoutIdLst>
  <p:txStyles>
    <p:titleStyle>
      <a:lvl1pPr algn="l" rtl="0" eaLnBrk="0" fontAlgn="base" hangingPunct="0">
        <a:spcBef>
          <a:spcPct val="0"/>
        </a:spcBef>
        <a:spcAft>
          <a:spcPct val="0"/>
        </a:spcAft>
        <a:defRPr sz="4000">
          <a:solidFill>
            <a:schemeClr val="accent2"/>
          </a:solidFill>
          <a:latin typeface="+mj-lt"/>
          <a:ea typeface="+mj-ea"/>
          <a:cs typeface="+mj-cs"/>
        </a:defRPr>
      </a:lvl1pPr>
      <a:lvl2pPr algn="l" rtl="0" eaLnBrk="0" fontAlgn="base" hangingPunct="0">
        <a:spcBef>
          <a:spcPct val="0"/>
        </a:spcBef>
        <a:spcAft>
          <a:spcPct val="0"/>
        </a:spcAft>
        <a:defRPr sz="4000">
          <a:solidFill>
            <a:schemeClr val="accent2"/>
          </a:solidFill>
          <a:latin typeface="Gill Sans MT" pitchFamily="34" charset="0"/>
        </a:defRPr>
      </a:lvl2pPr>
      <a:lvl3pPr algn="l" rtl="0" eaLnBrk="0" fontAlgn="base" hangingPunct="0">
        <a:spcBef>
          <a:spcPct val="0"/>
        </a:spcBef>
        <a:spcAft>
          <a:spcPct val="0"/>
        </a:spcAft>
        <a:defRPr sz="4000">
          <a:solidFill>
            <a:schemeClr val="accent2"/>
          </a:solidFill>
          <a:latin typeface="Gill Sans MT" pitchFamily="34" charset="0"/>
        </a:defRPr>
      </a:lvl3pPr>
      <a:lvl4pPr algn="l" rtl="0" eaLnBrk="0" fontAlgn="base" hangingPunct="0">
        <a:spcBef>
          <a:spcPct val="0"/>
        </a:spcBef>
        <a:spcAft>
          <a:spcPct val="0"/>
        </a:spcAft>
        <a:defRPr sz="4000">
          <a:solidFill>
            <a:schemeClr val="accent2"/>
          </a:solidFill>
          <a:latin typeface="Gill Sans MT" pitchFamily="34" charset="0"/>
        </a:defRPr>
      </a:lvl4pPr>
      <a:lvl5pPr algn="l" rtl="0" eaLnBrk="0" fontAlgn="base" hangingPunct="0">
        <a:spcBef>
          <a:spcPct val="0"/>
        </a:spcBef>
        <a:spcAft>
          <a:spcPct val="0"/>
        </a:spcAft>
        <a:defRPr sz="4000">
          <a:solidFill>
            <a:schemeClr val="accent2"/>
          </a:solidFill>
          <a:latin typeface="Gill Sans MT" pitchFamily="34" charset="0"/>
        </a:defRPr>
      </a:lvl5pPr>
      <a:lvl6pPr marL="457200" algn="l" rtl="0" fontAlgn="base">
        <a:spcBef>
          <a:spcPct val="0"/>
        </a:spcBef>
        <a:spcAft>
          <a:spcPct val="0"/>
        </a:spcAft>
        <a:defRPr sz="4000">
          <a:solidFill>
            <a:schemeClr val="accent2"/>
          </a:solidFill>
          <a:latin typeface="Gill Sans MT" pitchFamily="34" charset="0"/>
        </a:defRPr>
      </a:lvl6pPr>
      <a:lvl7pPr marL="914400" algn="l" rtl="0" fontAlgn="base">
        <a:spcBef>
          <a:spcPct val="0"/>
        </a:spcBef>
        <a:spcAft>
          <a:spcPct val="0"/>
        </a:spcAft>
        <a:defRPr sz="4000">
          <a:solidFill>
            <a:schemeClr val="accent2"/>
          </a:solidFill>
          <a:latin typeface="Gill Sans MT" pitchFamily="34" charset="0"/>
        </a:defRPr>
      </a:lvl7pPr>
      <a:lvl8pPr marL="1371600" algn="l" rtl="0" fontAlgn="base">
        <a:spcBef>
          <a:spcPct val="0"/>
        </a:spcBef>
        <a:spcAft>
          <a:spcPct val="0"/>
        </a:spcAft>
        <a:defRPr sz="4000">
          <a:solidFill>
            <a:schemeClr val="accent2"/>
          </a:solidFill>
          <a:latin typeface="Gill Sans MT" pitchFamily="34" charset="0"/>
        </a:defRPr>
      </a:lvl8pPr>
      <a:lvl9pPr marL="1828800" algn="l" rtl="0" fontAlgn="base">
        <a:spcBef>
          <a:spcPct val="0"/>
        </a:spcBef>
        <a:spcAft>
          <a:spcPct val="0"/>
        </a:spcAft>
        <a:defRPr sz="4000">
          <a:solidFill>
            <a:schemeClr val="accent2"/>
          </a:solidFill>
          <a:latin typeface="Gill Sans MT" pitchFamily="34" charset="0"/>
        </a:defRPr>
      </a:lvl9pPr>
    </p:titleStyle>
    <p:bodyStyle>
      <a:lvl1pPr marL="342900" indent="-342900" algn="l" rtl="0" eaLnBrk="0" fontAlgn="base" hangingPunct="0">
        <a:spcBef>
          <a:spcPct val="20000"/>
        </a:spcBef>
        <a:spcAft>
          <a:spcPct val="0"/>
        </a:spcAft>
        <a:buChar char="•"/>
        <a:defRPr sz="3200">
          <a:solidFill>
            <a:schemeClr val="accent2"/>
          </a:solidFill>
          <a:latin typeface="+mn-lt"/>
          <a:ea typeface="+mn-ea"/>
          <a:cs typeface="+mn-cs"/>
        </a:defRPr>
      </a:lvl1pPr>
      <a:lvl2pPr marL="742950" indent="-285750" algn="l" rtl="0" eaLnBrk="0" fontAlgn="base" hangingPunct="0">
        <a:spcBef>
          <a:spcPct val="20000"/>
        </a:spcBef>
        <a:spcAft>
          <a:spcPct val="0"/>
        </a:spcAft>
        <a:buChar char="–"/>
        <a:defRPr sz="2800">
          <a:solidFill>
            <a:schemeClr val="accent2"/>
          </a:solidFill>
          <a:latin typeface="+mn-lt"/>
        </a:defRPr>
      </a:lvl2pPr>
      <a:lvl3pPr marL="1143000" indent="-228600" algn="l" rtl="0" eaLnBrk="0" fontAlgn="base" hangingPunct="0">
        <a:spcBef>
          <a:spcPct val="20000"/>
        </a:spcBef>
        <a:spcAft>
          <a:spcPct val="0"/>
        </a:spcAft>
        <a:buChar char="•"/>
        <a:defRPr sz="2400">
          <a:solidFill>
            <a:schemeClr val="accent2"/>
          </a:solidFill>
          <a:latin typeface="+mn-lt"/>
        </a:defRPr>
      </a:lvl3pPr>
      <a:lvl4pPr marL="1600200" indent="-228600" algn="l" rtl="0" eaLnBrk="0" fontAlgn="base" hangingPunct="0">
        <a:spcBef>
          <a:spcPct val="20000"/>
        </a:spcBef>
        <a:spcAft>
          <a:spcPct val="0"/>
        </a:spcAft>
        <a:buChar char="–"/>
        <a:defRPr sz="2000">
          <a:solidFill>
            <a:schemeClr val="accent2"/>
          </a:solidFill>
          <a:latin typeface="+mn-lt"/>
        </a:defRPr>
      </a:lvl4pPr>
      <a:lvl5pPr marL="2057400" indent="-228600" algn="l" rtl="0" eaLnBrk="0" fontAlgn="base" hangingPunct="0">
        <a:spcBef>
          <a:spcPct val="20000"/>
        </a:spcBef>
        <a:spcAft>
          <a:spcPct val="0"/>
        </a:spcAft>
        <a:buChar char="»"/>
        <a:defRPr sz="2000">
          <a:solidFill>
            <a:schemeClr val="accent2"/>
          </a:solidFill>
          <a:latin typeface="+mn-lt"/>
        </a:defRPr>
      </a:lvl5pPr>
      <a:lvl6pPr marL="2514600" indent="-228600" algn="l" rtl="0" fontAlgn="base">
        <a:spcBef>
          <a:spcPct val="20000"/>
        </a:spcBef>
        <a:spcAft>
          <a:spcPct val="0"/>
        </a:spcAft>
        <a:buChar char="»"/>
        <a:defRPr sz="2000">
          <a:solidFill>
            <a:schemeClr val="accent2"/>
          </a:solidFill>
          <a:latin typeface="+mn-lt"/>
        </a:defRPr>
      </a:lvl6pPr>
      <a:lvl7pPr marL="2971800" indent="-228600" algn="l" rtl="0" fontAlgn="base">
        <a:spcBef>
          <a:spcPct val="20000"/>
        </a:spcBef>
        <a:spcAft>
          <a:spcPct val="0"/>
        </a:spcAft>
        <a:buChar char="»"/>
        <a:defRPr sz="2000">
          <a:solidFill>
            <a:schemeClr val="accent2"/>
          </a:solidFill>
          <a:latin typeface="+mn-lt"/>
        </a:defRPr>
      </a:lvl7pPr>
      <a:lvl8pPr marL="3429000" indent="-228600" algn="l" rtl="0" fontAlgn="base">
        <a:spcBef>
          <a:spcPct val="20000"/>
        </a:spcBef>
        <a:spcAft>
          <a:spcPct val="0"/>
        </a:spcAft>
        <a:buChar char="»"/>
        <a:defRPr sz="2000">
          <a:solidFill>
            <a:schemeClr val="accent2"/>
          </a:solidFill>
          <a:latin typeface="+mn-lt"/>
        </a:defRPr>
      </a:lvl8pPr>
      <a:lvl9pPr marL="3886200" indent="-228600" algn="l" rtl="0" fontAlgn="base">
        <a:spcBef>
          <a:spcPct val="20000"/>
        </a:spcBef>
        <a:spcAft>
          <a:spcPct val="0"/>
        </a:spcAft>
        <a:buChar char="»"/>
        <a:defRPr sz="2000">
          <a:solidFill>
            <a:schemeClr val="accent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57200" y="274638"/>
            <a:ext cx="8229600" cy="56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Title (Gill Sans MT 40 pt.)</a:t>
            </a:r>
          </a:p>
        </p:txBody>
      </p:sp>
      <p:sp>
        <p:nvSpPr>
          <p:cNvPr id="3075"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en-US">
              <a:solidFill>
                <a:srgbClr val="000000"/>
              </a:solidFill>
            </a:endParaRPr>
          </a:p>
        </p:txBody>
      </p:sp>
      <p:sp>
        <p:nvSpPr>
          <p:cNvPr id="1030" name="Rectangle 6"/>
          <p:cNvSpPr>
            <a:spLocks noGrp="1" noChangeArrowheads="1"/>
          </p:cNvSpPr>
          <p:nvPr>
            <p:ph type="sldNum" sz="quarter" idx="4"/>
          </p:nvPr>
        </p:nvSpPr>
        <p:spPr bwMode="auto">
          <a:xfrm>
            <a:off x="8305800" y="6245225"/>
            <a:ext cx="3810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D4B62614-849C-4618-993B-4959DE77FB20}" type="slidenum">
              <a:rPr lang="en-US">
                <a:solidFill>
                  <a:srgbClr val="000000"/>
                </a:solidFill>
              </a:rPr>
              <a:pPr>
                <a:defRPr/>
              </a:pPr>
              <a:t>‹#›</a:t>
            </a:fld>
            <a:endParaRPr lang="en-US" dirty="0">
              <a:solidFill>
                <a:srgbClr val="000000"/>
              </a:solidFill>
            </a:endParaRPr>
          </a:p>
        </p:txBody>
      </p:sp>
      <p:sp>
        <p:nvSpPr>
          <p:cNvPr id="1031" name="Rectangle 7"/>
          <p:cNvSpPr>
            <a:spLocks noChangeArrowheads="1"/>
          </p:cNvSpPr>
          <p:nvPr/>
        </p:nvSpPr>
        <p:spPr bwMode="auto">
          <a:xfrm>
            <a:off x="0" y="990600"/>
            <a:ext cx="9144000" cy="152400"/>
          </a:xfrm>
          <a:prstGeom prst="rect">
            <a:avLst/>
          </a:prstGeom>
          <a:gradFill rotWithShape="1">
            <a:gsLst>
              <a:gs pos="0">
                <a:srgbClr val="003399"/>
              </a:gs>
              <a:gs pos="100000">
                <a:schemeClr val="bg1"/>
              </a:gs>
            </a:gsLst>
            <a:lin ang="0" scaled="1"/>
          </a:gradFill>
          <a:ln w="9525">
            <a:noFill/>
            <a:miter lim="800000"/>
            <a:headEnd/>
            <a:tailEnd/>
          </a:ln>
          <a:effectLst/>
        </p:spPr>
        <p:txBody>
          <a:bodyPr wrap="none" anchor="ctr"/>
          <a:lstStyle/>
          <a:p>
            <a:pPr>
              <a:defRPr/>
            </a:pPr>
            <a:endParaRPr lang="en-US">
              <a:solidFill>
                <a:srgbClr val="000000"/>
              </a:solidFill>
              <a:latin typeface="Arial" charset="0"/>
            </a:endParaRPr>
          </a:p>
        </p:txBody>
      </p:sp>
    </p:spTree>
    <p:extLst>
      <p:ext uri="{BB962C8B-B14F-4D97-AF65-F5344CB8AC3E}">
        <p14:creationId xmlns:p14="http://schemas.microsoft.com/office/powerpoint/2010/main" val="3863284176"/>
      </p:ext>
    </p:extLst>
  </p:cSld>
  <p:clrMap bg1="lt1" tx1="dk1" bg2="lt2" tx2="dk2" accent1="accent1" accent2="accent2" accent3="accent3" accent4="accent4" accent5="accent5" accent6="accent6" hlink="hlink" folHlink="folHlink"/>
  <p:sldLayoutIdLst>
    <p:sldLayoutId id="2147485272" r:id="rId1"/>
    <p:sldLayoutId id="2147485273" r:id="rId2"/>
    <p:sldLayoutId id="2147485274" r:id="rId3"/>
    <p:sldLayoutId id="2147485275" r:id="rId4"/>
    <p:sldLayoutId id="2147485276" r:id="rId5"/>
    <p:sldLayoutId id="2147485277" r:id="rId6"/>
    <p:sldLayoutId id="2147485278" r:id="rId7"/>
    <p:sldLayoutId id="2147485279" r:id="rId8"/>
    <p:sldLayoutId id="2147485280" r:id="rId9"/>
    <p:sldLayoutId id="2147485281" r:id="rId10"/>
    <p:sldLayoutId id="2147485282" r:id="rId11"/>
    <p:sldLayoutId id="2147485283" r:id="rId12"/>
  </p:sldLayoutIdLst>
  <p:txStyles>
    <p:titleStyle>
      <a:lvl1pPr algn="l" rtl="0" eaLnBrk="0" fontAlgn="base" hangingPunct="0">
        <a:spcBef>
          <a:spcPct val="0"/>
        </a:spcBef>
        <a:spcAft>
          <a:spcPct val="0"/>
        </a:spcAft>
        <a:defRPr sz="4000">
          <a:solidFill>
            <a:schemeClr val="accent2"/>
          </a:solidFill>
          <a:latin typeface="+mj-lt"/>
          <a:ea typeface="+mj-ea"/>
          <a:cs typeface="+mj-cs"/>
        </a:defRPr>
      </a:lvl1pPr>
      <a:lvl2pPr algn="l" rtl="0" eaLnBrk="0" fontAlgn="base" hangingPunct="0">
        <a:spcBef>
          <a:spcPct val="0"/>
        </a:spcBef>
        <a:spcAft>
          <a:spcPct val="0"/>
        </a:spcAft>
        <a:defRPr sz="4000">
          <a:solidFill>
            <a:schemeClr val="accent2"/>
          </a:solidFill>
          <a:latin typeface="Gill Sans MT" pitchFamily="34" charset="0"/>
        </a:defRPr>
      </a:lvl2pPr>
      <a:lvl3pPr algn="l" rtl="0" eaLnBrk="0" fontAlgn="base" hangingPunct="0">
        <a:spcBef>
          <a:spcPct val="0"/>
        </a:spcBef>
        <a:spcAft>
          <a:spcPct val="0"/>
        </a:spcAft>
        <a:defRPr sz="4000">
          <a:solidFill>
            <a:schemeClr val="accent2"/>
          </a:solidFill>
          <a:latin typeface="Gill Sans MT" pitchFamily="34" charset="0"/>
        </a:defRPr>
      </a:lvl3pPr>
      <a:lvl4pPr algn="l" rtl="0" eaLnBrk="0" fontAlgn="base" hangingPunct="0">
        <a:spcBef>
          <a:spcPct val="0"/>
        </a:spcBef>
        <a:spcAft>
          <a:spcPct val="0"/>
        </a:spcAft>
        <a:defRPr sz="4000">
          <a:solidFill>
            <a:schemeClr val="accent2"/>
          </a:solidFill>
          <a:latin typeface="Gill Sans MT" pitchFamily="34" charset="0"/>
        </a:defRPr>
      </a:lvl4pPr>
      <a:lvl5pPr algn="l" rtl="0" eaLnBrk="0" fontAlgn="base" hangingPunct="0">
        <a:spcBef>
          <a:spcPct val="0"/>
        </a:spcBef>
        <a:spcAft>
          <a:spcPct val="0"/>
        </a:spcAft>
        <a:defRPr sz="4000">
          <a:solidFill>
            <a:schemeClr val="accent2"/>
          </a:solidFill>
          <a:latin typeface="Gill Sans MT" pitchFamily="34" charset="0"/>
        </a:defRPr>
      </a:lvl5pPr>
      <a:lvl6pPr marL="457200" algn="l" rtl="0" fontAlgn="base">
        <a:spcBef>
          <a:spcPct val="0"/>
        </a:spcBef>
        <a:spcAft>
          <a:spcPct val="0"/>
        </a:spcAft>
        <a:defRPr sz="4000">
          <a:solidFill>
            <a:schemeClr val="accent2"/>
          </a:solidFill>
          <a:latin typeface="Gill Sans MT" pitchFamily="34" charset="0"/>
        </a:defRPr>
      </a:lvl6pPr>
      <a:lvl7pPr marL="914400" algn="l" rtl="0" fontAlgn="base">
        <a:spcBef>
          <a:spcPct val="0"/>
        </a:spcBef>
        <a:spcAft>
          <a:spcPct val="0"/>
        </a:spcAft>
        <a:defRPr sz="4000">
          <a:solidFill>
            <a:schemeClr val="accent2"/>
          </a:solidFill>
          <a:latin typeface="Gill Sans MT" pitchFamily="34" charset="0"/>
        </a:defRPr>
      </a:lvl7pPr>
      <a:lvl8pPr marL="1371600" algn="l" rtl="0" fontAlgn="base">
        <a:spcBef>
          <a:spcPct val="0"/>
        </a:spcBef>
        <a:spcAft>
          <a:spcPct val="0"/>
        </a:spcAft>
        <a:defRPr sz="4000">
          <a:solidFill>
            <a:schemeClr val="accent2"/>
          </a:solidFill>
          <a:latin typeface="Gill Sans MT" pitchFamily="34" charset="0"/>
        </a:defRPr>
      </a:lvl8pPr>
      <a:lvl9pPr marL="1828800" algn="l" rtl="0" fontAlgn="base">
        <a:spcBef>
          <a:spcPct val="0"/>
        </a:spcBef>
        <a:spcAft>
          <a:spcPct val="0"/>
        </a:spcAft>
        <a:defRPr sz="4000">
          <a:solidFill>
            <a:schemeClr val="accent2"/>
          </a:solidFill>
          <a:latin typeface="Gill Sans MT" pitchFamily="34" charset="0"/>
        </a:defRPr>
      </a:lvl9pPr>
    </p:titleStyle>
    <p:bodyStyle>
      <a:lvl1pPr marL="342900" indent="-342900" algn="l" rtl="0" eaLnBrk="0" fontAlgn="base" hangingPunct="0">
        <a:spcBef>
          <a:spcPct val="20000"/>
        </a:spcBef>
        <a:spcAft>
          <a:spcPct val="0"/>
        </a:spcAft>
        <a:buChar char="•"/>
        <a:defRPr sz="3200">
          <a:solidFill>
            <a:schemeClr val="accent2"/>
          </a:solidFill>
          <a:latin typeface="+mn-lt"/>
          <a:ea typeface="+mn-ea"/>
          <a:cs typeface="+mn-cs"/>
        </a:defRPr>
      </a:lvl1pPr>
      <a:lvl2pPr marL="742950" indent="-285750" algn="l" rtl="0" eaLnBrk="0" fontAlgn="base" hangingPunct="0">
        <a:spcBef>
          <a:spcPct val="20000"/>
        </a:spcBef>
        <a:spcAft>
          <a:spcPct val="0"/>
        </a:spcAft>
        <a:buChar char="–"/>
        <a:defRPr sz="2800">
          <a:solidFill>
            <a:schemeClr val="accent2"/>
          </a:solidFill>
          <a:latin typeface="+mn-lt"/>
        </a:defRPr>
      </a:lvl2pPr>
      <a:lvl3pPr marL="1143000" indent="-228600" algn="l" rtl="0" eaLnBrk="0" fontAlgn="base" hangingPunct="0">
        <a:spcBef>
          <a:spcPct val="20000"/>
        </a:spcBef>
        <a:spcAft>
          <a:spcPct val="0"/>
        </a:spcAft>
        <a:buChar char="•"/>
        <a:defRPr sz="2400">
          <a:solidFill>
            <a:schemeClr val="accent2"/>
          </a:solidFill>
          <a:latin typeface="+mn-lt"/>
        </a:defRPr>
      </a:lvl3pPr>
      <a:lvl4pPr marL="1600200" indent="-228600" algn="l" rtl="0" eaLnBrk="0" fontAlgn="base" hangingPunct="0">
        <a:spcBef>
          <a:spcPct val="20000"/>
        </a:spcBef>
        <a:spcAft>
          <a:spcPct val="0"/>
        </a:spcAft>
        <a:buChar char="–"/>
        <a:defRPr sz="2000">
          <a:solidFill>
            <a:schemeClr val="accent2"/>
          </a:solidFill>
          <a:latin typeface="+mn-lt"/>
        </a:defRPr>
      </a:lvl4pPr>
      <a:lvl5pPr marL="2057400" indent="-228600" algn="l" rtl="0" eaLnBrk="0" fontAlgn="base" hangingPunct="0">
        <a:spcBef>
          <a:spcPct val="20000"/>
        </a:spcBef>
        <a:spcAft>
          <a:spcPct val="0"/>
        </a:spcAft>
        <a:buChar char="»"/>
        <a:defRPr sz="2000">
          <a:solidFill>
            <a:schemeClr val="accent2"/>
          </a:solidFill>
          <a:latin typeface="+mn-lt"/>
        </a:defRPr>
      </a:lvl5pPr>
      <a:lvl6pPr marL="2514600" indent="-228600" algn="l" rtl="0" fontAlgn="base">
        <a:spcBef>
          <a:spcPct val="20000"/>
        </a:spcBef>
        <a:spcAft>
          <a:spcPct val="0"/>
        </a:spcAft>
        <a:buChar char="»"/>
        <a:defRPr sz="2000">
          <a:solidFill>
            <a:schemeClr val="accent2"/>
          </a:solidFill>
          <a:latin typeface="+mn-lt"/>
        </a:defRPr>
      </a:lvl6pPr>
      <a:lvl7pPr marL="2971800" indent="-228600" algn="l" rtl="0" fontAlgn="base">
        <a:spcBef>
          <a:spcPct val="20000"/>
        </a:spcBef>
        <a:spcAft>
          <a:spcPct val="0"/>
        </a:spcAft>
        <a:buChar char="»"/>
        <a:defRPr sz="2000">
          <a:solidFill>
            <a:schemeClr val="accent2"/>
          </a:solidFill>
          <a:latin typeface="+mn-lt"/>
        </a:defRPr>
      </a:lvl7pPr>
      <a:lvl8pPr marL="3429000" indent="-228600" algn="l" rtl="0" fontAlgn="base">
        <a:spcBef>
          <a:spcPct val="20000"/>
        </a:spcBef>
        <a:spcAft>
          <a:spcPct val="0"/>
        </a:spcAft>
        <a:buChar char="»"/>
        <a:defRPr sz="2000">
          <a:solidFill>
            <a:schemeClr val="accent2"/>
          </a:solidFill>
          <a:latin typeface="+mn-lt"/>
        </a:defRPr>
      </a:lvl8pPr>
      <a:lvl9pPr marL="3886200" indent="-228600" algn="l" rtl="0" fontAlgn="base">
        <a:spcBef>
          <a:spcPct val="20000"/>
        </a:spcBef>
        <a:spcAft>
          <a:spcPct val="0"/>
        </a:spcAft>
        <a:buChar char="»"/>
        <a:defRPr sz="2000">
          <a:solidFill>
            <a:schemeClr val="accent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00.xml.rels><?xml version="1.0" encoding="UTF-8" standalone="yes"?>
<Relationships xmlns="http://schemas.openxmlformats.org/package/2006/relationships"><Relationship Id="rId3" Type="http://schemas.openxmlformats.org/officeDocument/2006/relationships/notesSlide" Target="../notesSlides/notesSlide92.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25.wmf"/><Relationship Id="rId4" Type="http://schemas.openxmlformats.org/officeDocument/2006/relationships/oleObject" Target="../embeddings/oleObject2.bin"/></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1.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4.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4.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4.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4.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4.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4.xml"/></Relationships>
</file>

<file path=ppt/slides/_rels/slide113.xml.rels><?xml version="1.0" encoding="UTF-8" standalone="yes"?>
<Relationships xmlns="http://schemas.openxmlformats.org/package/2006/relationships"><Relationship Id="rId2" Type="http://schemas.openxmlformats.org/officeDocument/2006/relationships/hyperlink" Target="http://philadelphiaind13.wikispaces.com/" TargetMode="External"/><Relationship Id="rId1" Type="http://schemas.openxmlformats.org/officeDocument/2006/relationships/slideLayout" Target="../slideLayouts/slideLayout4.xml"/></Relationships>
</file>

<file path=ppt/slides/_rels/slide114.xml.rels><?xml version="1.0" encoding="UTF-8" standalone="yes"?>
<Relationships xmlns="http://schemas.openxmlformats.org/package/2006/relationships"><Relationship Id="rId3" Type="http://schemas.openxmlformats.org/officeDocument/2006/relationships/hyperlink" Target="mailto:dclark@pattan.net" TargetMode="External"/><Relationship Id="rId2" Type="http://schemas.openxmlformats.org/officeDocument/2006/relationships/notesSlide" Target="../notesSlides/notesSlide103.xml"/><Relationship Id="rId1" Type="http://schemas.openxmlformats.org/officeDocument/2006/relationships/slideLayout" Target="../slideLayouts/slideLayout6.xml"/><Relationship Id="rId5" Type="http://schemas.openxmlformats.org/officeDocument/2006/relationships/image" Target="../media/image26.jpeg"/><Relationship Id="rId4" Type="http://schemas.openxmlformats.org/officeDocument/2006/relationships/hyperlink" Target="mailto:msteciw@pattan.net"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0.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3.xml"/><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4.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5.xml"/><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78.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84.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2.xml"/><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84.xml"/><Relationship Id="rId1" Type="http://schemas.openxmlformats.org/officeDocument/2006/relationships/slideLayout" Target="../slideLayouts/slideLayout6.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image" Target="../media/image22.emf"/></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4.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ctrTitle"/>
          </p:nvPr>
        </p:nvSpPr>
        <p:spPr>
          <a:xfrm>
            <a:off x="685800" y="1371600"/>
            <a:ext cx="8153400" cy="3810000"/>
          </a:xfrm>
        </p:spPr>
        <p:txBody>
          <a:bodyPr/>
          <a:lstStyle/>
          <a:p>
            <a:pPr eaLnBrk="1" hangingPunct="1"/>
            <a:r>
              <a:rPr lang="en-US" dirty="0" smtClean="0"/>
              <a:t/>
            </a:r>
            <a:br>
              <a:rPr lang="en-US" dirty="0" smtClean="0"/>
            </a:br>
            <a:r>
              <a:rPr lang="en-US" sz="3200" dirty="0" smtClean="0"/>
              <a:t> </a:t>
            </a:r>
            <a:r>
              <a:rPr lang="en-US" sz="2800" dirty="0" smtClean="0"/>
              <a:t>Ensuring Effective Secondary Programs and Post-Secondary Outcomes: </a:t>
            </a:r>
            <a:br>
              <a:rPr lang="en-US" sz="2800" dirty="0" smtClean="0"/>
            </a:br>
            <a:r>
              <a:rPr lang="en-US" sz="2800" dirty="0" smtClean="0"/>
              <a:t/>
            </a:r>
            <a:br>
              <a:rPr lang="en-US" sz="2800" dirty="0" smtClean="0"/>
            </a:br>
            <a:r>
              <a:rPr lang="en-US" sz="4400" dirty="0" smtClean="0"/>
              <a:t>Pennsylvania’s </a:t>
            </a:r>
            <a:br>
              <a:rPr lang="en-US" sz="4400" dirty="0" smtClean="0"/>
            </a:br>
            <a:r>
              <a:rPr lang="en-US" sz="4400" dirty="0" smtClean="0"/>
              <a:t>Indicator 13 Process</a:t>
            </a:r>
            <a:r>
              <a:rPr lang="en-US" dirty="0" smtClean="0"/>
              <a:t/>
            </a:r>
            <a:br>
              <a:rPr lang="en-US" dirty="0" smtClean="0"/>
            </a:br>
            <a:r>
              <a:rPr lang="en-US" dirty="0" smtClean="0"/>
              <a:t/>
            </a:r>
            <a:br>
              <a:rPr lang="en-US" dirty="0" smtClean="0"/>
            </a:br>
            <a:r>
              <a:rPr lang="en-US" sz="2800" dirty="0" smtClean="0"/>
              <a:t>Cohort </a:t>
            </a:r>
            <a:r>
              <a:rPr lang="en-US" sz="2800" dirty="0"/>
              <a:t>5</a:t>
            </a:r>
            <a:r>
              <a:rPr lang="en-US" sz="2800" dirty="0" smtClean="0"/>
              <a:t>  (Philadelphia Cohort 3)</a:t>
            </a:r>
            <a:br>
              <a:rPr lang="en-US" sz="2800" dirty="0" smtClean="0"/>
            </a:br>
            <a:r>
              <a:rPr lang="en-US" sz="2800" dirty="0" smtClean="0"/>
              <a:t>Series Overview</a:t>
            </a:r>
            <a:r>
              <a:rPr lang="en-US" dirty="0" smtClean="0"/>
              <a:t/>
            </a:r>
            <a:br>
              <a:rPr lang="en-US" dirty="0" smtClean="0"/>
            </a:br>
            <a:r>
              <a:rPr lang="en-US" sz="2400" dirty="0" smtClean="0"/>
              <a:t/>
            </a:r>
            <a:br>
              <a:rPr lang="en-US" sz="2400" dirty="0" smtClean="0"/>
            </a:br>
            <a:r>
              <a:rPr lang="en-US" sz="3200" dirty="0" smtClean="0"/>
              <a:t/>
            </a:r>
            <a:br>
              <a:rPr lang="en-US" sz="3200" dirty="0" smtClean="0"/>
            </a:br>
            <a:r>
              <a:rPr lang="en-US" sz="3200" dirty="0" smtClean="0"/>
              <a:t/>
            </a:r>
            <a:br>
              <a:rPr lang="en-US" sz="3200" dirty="0" smtClean="0"/>
            </a:br>
            <a:r>
              <a:rPr lang="en-US" sz="3200" dirty="0" smtClean="0"/>
              <a:t> </a:t>
            </a:r>
            <a:r>
              <a:rPr lang="en-US" dirty="0" smtClean="0"/>
              <a:t/>
            </a:r>
            <a:br>
              <a:rPr lang="en-US" dirty="0" smtClean="0"/>
            </a:br>
            <a:endParaRPr lang="en-US" sz="4400" dirty="0" smtClean="0"/>
          </a:p>
        </p:txBody>
      </p:sp>
      <p:pic>
        <p:nvPicPr>
          <p:cNvPr id="9219" name="Picture 3" descr="C:\Documents and Settings\rnilles\Local Settings\Temporary Internet Files\Content.IE5\7V071437\MPj03997370000[1].jpg"/>
          <p:cNvPicPr>
            <a:picLocks noChangeAspect="1" noChangeArrowheads="1"/>
          </p:cNvPicPr>
          <p:nvPr/>
        </p:nvPicPr>
        <p:blipFill>
          <a:blip r:embed="rId3" cstate="print">
            <a:extLst>
              <a:ext uri="{28A0092B-C50C-407E-A947-70E740481C1C}">
                <a14:useLocalDpi xmlns:a14="http://schemas.microsoft.com/office/drawing/2010/main" val="0"/>
              </a:ext>
            </a:extLst>
          </a:blip>
          <a:srcRect l="32988" t="7094" r="23347" b="59525"/>
          <a:stretch>
            <a:fillRect/>
          </a:stretch>
        </p:blipFill>
        <p:spPr bwMode="auto">
          <a:xfrm>
            <a:off x="609600" y="4343400"/>
            <a:ext cx="1219200" cy="1398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Rot="1" noChangeArrowheads="1"/>
          </p:cNvSpPr>
          <p:nvPr>
            <p:ph type="title"/>
          </p:nvPr>
        </p:nvSpPr>
        <p:spPr>
          <a:xfrm>
            <a:off x="0" y="228600"/>
            <a:ext cx="8839200" cy="609600"/>
          </a:xfrm>
        </p:spPr>
        <p:txBody>
          <a:bodyPr/>
          <a:lstStyle/>
          <a:p>
            <a:r>
              <a:rPr lang="en-US" sz="3600" smtClean="0"/>
              <a:t>State Performance Plan (SPP) – 20 Indicators</a:t>
            </a:r>
            <a:r>
              <a:rPr lang="en-US" smtClean="0"/>
              <a:t> </a:t>
            </a:r>
          </a:p>
        </p:txBody>
      </p:sp>
      <p:sp>
        <p:nvSpPr>
          <p:cNvPr id="15363" name="Rectangle 3"/>
          <p:cNvSpPr>
            <a:spLocks noGrp="1" noRot="1" noChangeArrowheads="1"/>
          </p:cNvSpPr>
          <p:nvPr>
            <p:ph type="body" sz="half" idx="1"/>
          </p:nvPr>
        </p:nvSpPr>
        <p:spPr>
          <a:xfrm>
            <a:off x="304800" y="1219200"/>
            <a:ext cx="4114800" cy="5410200"/>
          </a:xfrm>
        </p:spPr>
        <p:txBody>
          <a:bodyPr/>
          <a:lstStyle/>
          <a:p>
            <a:pPr marL="514350" indent="-457200">
              <a:lnSpc>
                <a:spcPct val="90000"/>
              </a:lnSpc>
              <a:spcBef>
                <a:spcPct val="25000"/>
              </a:spcBef>
              <a:buFont typeface="Calibri" pitchFamily="34" charset="0"/>
              <a:buAutoNum type="arabicPeriod"/>
            </a:pPr>
            <a:r>
              <a:rPr lang="en-US" sz="2400" b="1" smtClean="0">
                <a:solidFill>
                  <a:srgbClr val="C00000"/>
                </a:solidFill>
              </a:rPr>
              <a:t>Graduation</a:t>
            </a:r>
          </a:p>
          <a:p>
            <a:pPr marL="514350" indent="-457200">
              <a:lnSpc>
                <a:spcPct val="90000"/>
              </a:lnSpc>
              <a:spcBef>
                <a:spcPct val="25000"/>
              </a:spcBef>
              <a:buFont typeface="Calibri" pitchFamily="34" charset="0"/>
              <a:buAutoNum type="arabicPeriod"/>
            </a:pPr>
            <a:r>
              <a:rPr lang="en-US" sz="2400" b="1" smtClean="0">
                <a:solidFill>
                  <a:srgbClr val="C00000"/>
                </a:solidFill>
              </a:rPr>
              <a:t>Drop-Out</a:t>
            </a:r>
          </a:p>
          <a:p>
            <a:pPr marL="514350" indent="-457200">
              <a:lnSpc>
                <a:spcPct val="90000"/>
              </a:lnSpc>
              <a:spcBef>
                <a:spcPct val="25000"/>
              </a:spcBef>
              <a:buFont typeface="Calibri" pitchFamily="34" charset="0"/>
              <a:buAutoNum type="arabicPeriod"/>
            </a:pPr>
            <a:r>
              <a:rPr lang="en-US" sz="2400" smtClean="0"/>
              <a:t>Participation and performance on statewide assessments </a:t>
            </a:r>
          </a:p>
          <a:p>
            <a:pPr marL="514350" indent="-457200">
              <a:lnSpc>
                <a:spcPct val="90000"/>
              </a:lnSpc>
              <a:spcBef>
                <a:spcPct val="25000"/>
              </a:spcBef>
              <a:buFont typeface="Calibri" pitchFamily="34" charset="0"/>
              <a:buAutoNum type="arabicPeriod"/>
            </a:pPr>
            <a:r>
              <a:rPr lang="en-US" sz="2400" smtClean="0"/>
              <a:t>Suspension and Expulsion</a:t>
            </a:r>
          </a:p>
          <a:p>
            <a:pPr marL="514350" indent="-457200">
              <a:lnSpc>
                <a:spcPct val="90000"/>
              </a:lnSpc>
              <a:spcBef>
                <a:spcPct val="25000"/>
              </a:spcBef>
              <a:buFont typeface="Calibri" pitchFamily="34" charset="0"/>
              <a:buAutoNum type="arabicPeriod"/>
            </a:pPr>
            <a:r>
              <a:rPr lang="en-US" sz="2400" smtClean="0"/>
              <a:t>LRE school age students (age 6-21)</a:t>
            </a:r>
          </a:p>
          <a:p>
            <a:pPr marL="514350" indent="-457200">
              <a:lnSpc>
                <a:spcPct val="90000"/>
              </a:lnSpc>
              <a:spcBef>
                <a:spcPct val="25000"/>
              </a:spcBef>
              <a:buFont typeface="Calibri" pitchFamily="34" charset="0"/>
              <a:buAutoNum type="arabicPeriod"/>
            </a:pPr>
            <a:r>
              <a:rPr lang="en-US" sz="2400" smtClean="0"/>
              <a:t>LRE early intervention (3-5)</a:t>
            </a:r>
          </a:p>
          <a:p>
            <a:pPr marL="514350" indent="-457200">
              <a:lnSpc>
                <a:spcPct val="90000"/>
              </a:lnSpc>
              <a:spcBef>
                <a:spcPct val="25000"/>
              </a:spcBef>
              <a:buFont typeface="Calibri" pitchFamily="34" charset="0"/>
              <a:buAutoNum type="arabicPeriod"/>
            </a:pPr>
            <a:r>
              <a:rPr lang="en-US" sz="2400" smtClean="0"/>
              <a:t>Early intervention improvement goals</a:t>
            </a:r>
          </a:p>
          <a:p>
            <a:pPr marL="514350" indent="-457200">
              <a:lnSpc>
                <a:spcPct val="90000"/>
              </a:lnSpc>
              <a:spcBef>
                <a:spcPct val="25000"/>
              </a:spcBef>
              <a:buFont typeface="Calibri" pitchFamily="34" charset="0"/>
              <a:buAutoNum type="arabicPeriod"/>
            </a:pPr>
            <a:r>
              <a:rPr lang="en-US" sz="2400" b="1" smtClean="0">
                <a:solidFill>
                  <a:srgbClr val="C00000"/>
                </a:solidFill>
              </a:rPr>
              <a:t>Parent involvement</a:t>
            </a:r>
          </a:p>
          <a:p>
            <a:pPr marL="514350" indent="-457200">
              <a:lnSpc>
                <a:spcPct val="90000"/>
              </a:lnSpc>
              <a:spcBef>
                <a:spcPct val="25000"/>
              </a:spcBef>
              <a:buFont typeface="Calibri" pitchFamily="34" charset="0"/>
              <a:buAutoNum type="arabicPeriod"/>
            </a:pPr>
            <a:r>
              <a:rPr lang="en-US" sz="2400" smtClean="0"/>
              <a:t>(and 10) Disproportionality</a:t>
            </a:r>
          </a:p>
        </p:txBody>
      </p:sp>
      <p:sp>
        <p:nvSpPr>
          <p:cNvPr id="2052" name="Rectangle 4"/>
          <p:cNvSpPr>
            <a:spLocks noGrp="1" noRot="1" noChangeArrowheads="1"/>
          </p:cNvSpPr>
          <p:nvPr>
            <p:ph type="body" sz="half" idx="2"/>
          </p:nvPr>
        </p:nvSpPr>
        <p:spPr>
          <a:xfrm>
            <a:off x="4572000" y="1295400"/>
            <a:ext cx="3933825" cy="5368925"/>
          </a:xfrm>
        </p:spPr>
        <p:txBody>
          <a:bodyPr/>
          <a:lstStyle/>
          <a:p>
            <a:pPr marL="457200" indent="-457200">
              <a:spcBef>
                <a:spcPct val="25000"/>
              </a:spcBef>
              <a:buFont typeface="+mj-lt"/>
              <a:buAutoNum type="arabicPeriod" startAt="11"/>
              <a:defRPr/>
            </a:pPr>
            <a:r>
              <a:rPr lang="en-US" sz="2400" dirty="0" smtClean="0"/>
              <a:t>Evaluation timelines</a:t>
            </a:r>
          </a:p>
          <a:p>
            <a:pPr marL="457200" indent="-457200">
              <a:spcBef>
                <a:spcPct val="25000"/>
              </a:spcBef>
              <a:buFont typeface="+mj-lt"/>
              <a:buAutoNum type="arabicPeriod" startAt="11"/>
              <a:defRPr/>
            </a:pPr>
            <a:r>
              <a:rPr lang="en-US" sz="2400" dirty="0" smtClean="0"/>
              <a:t>Transition from birth - 3 to  early intervention (ages 3-5) program</a:t>
            </a:r>
          </a:p>
          <a:p>
            <a:pPr marL="457200" indent="-457200">
              <a:spcBef>
                <a:spcPct val="25000"/>
              </a:spcBef>
              <a:buFont typeface="+mj-lt"/>
              <a:buAutoNum type="arabicPeriod" startAt="11"/>
              <a:defRPr/>
            </a:pPr>
            <a:r>
              <a:rPr lang="en-US" sz="2400" b="1" dirty="0" smtClean="0">
                <a:solidFill>
                  <a:srgbClr val="C00000"/>
                </a:solidFill>
              </a:rPr>
              <a:t>Transition services for students age 16 – 21</a:t>
            </a:r>
          </a:p>
          <a:p>
            <a:pPr marL="457200" indent="-457200">
              <a:spcBef>
                <a:spcPct val="25000"/>
              </a:spcBef>
              <a:buFont typeface="+mj-lt"/>
              <a:buAutoNum type="arabicPeriod" startAt="11"/>
              <a:defRPr/>
            </a:pPr>
            <a:r>
              <a:rPr lang="en-US" sz="2400" b="1" dirty="0" smtClean="0">
                <a:solidFill>
                  <a:srgbClr val="C00000"/>
                </a:solidFill>
              </a:rPr>
              <a:t>Post-school outcomes</a:t>
            </a:r>
          </a:p>
          <a:p>
            <a:pPr marL="457200" indent="-457200">
              <a:spcBef>
                <a:spcPct val="25000"/>
              </a:spcBef>
              <a:buFont typeface="Arial" pitchFamily="34" charset="0"/>
              <a:buNone/>
              <a:defRPr/>
            </a:pPr>
            <a:r>
              <a:rPr lang="en-US" sz="2400" dirty="0" smtClean="0"/>
              <a:t>15-20 General Supervision Monitoring,  state agency complaints, due process, mediation, resolution sessions, data reporting</a:t>
            </a:r>
          </a:p>
          <a:p>
            <a:pPr lvl="1">
              <a:spcBef>
                <a:spcPct val="25000"/>
              </a:spcBef>
              <a:defRPr/>
            </a:pPr>
            <a:endParaRPr lang="en-US" sz="1800" dirty="0" smtClean="0"/>
          </a:p>
          <a:p>
            <a:pPr>
              <a:spcBef>
                <a:spcPct val="25000"/>
              </a:spcBef>
              <a:defRPr/>
            </a:pPr>
            <a:endParaRPr lang="en-US" sz="2100" dirty="0" smtClean="0"/>
          </a:p>
        </p:txBody>
      </p:sp>
      <p:sp>
        <p:nvSpPr>
          <p:cNvPr id="6" name="Rectangle 4"/>
          <p:cNvSpPr>
            <a:spLocks noChangeArrowheads="1"/>
          </p:cNvSpPr>
          <p:nvPr/>
        </p:nvSpPr>
        <p:spPr bwMode="auto">
          <a:xfrm>
            <a:off x="8458200" y="6248400"/>
            <a:ext cx="441325" cy="338138"/>
          </a:xfrm>
          <a:prstGeom prst="rect">
            <a:avLst/>
          </a:prstGeom>
          <a:noFill/>
          <a:ln w="9525">
            <a:noFill/>
            <a:miter lim="800000"/>
            <a:headEnd/>
            <a:tailEnd/>
          </a:ln>
        </p:spPr>
        <p:txBody>
          <a:bodyPr>
            <a:spAutoFit/>
          </a:bodyPr>
          <a:lstStyle/>
          <a:p>
            <a:pPr>
              <a:defRPr/>
            </a:pPr>
            <a:fld id="{907D81DD-F789-4E8F-ADA8-0EE7E8CF7255}" type="slidenum">
              <a:rPr lang="en-US" sz="1600">
                <a:latin typeface="+mn-lt"/>
                <a:cs typeface="Arial" charset="0"/>
              </a:rPr>
              <a:pPr>
                <a:defRPr/>
              </a:pPr>
              <a:t>10</a:t>
            </a:fld>
            <a:endParaRPr lang="en-US" dirty="0">
              <a:latin typeface="+mn-lt"/>
              <a:cs typeface="Arial" charset="0"/>
            </a:endParaRPr>
          </a:p>
        </p:txBody>
      </p:sp>
    </p:spTree>
  </p:cSld>
  <p:clrMapOvr>
    <a:masterClrMapping/>
  </p:clrMapOvr>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itle 1"/>
          <p:cNvSpPr>
            <a:spLocks noGrp="1"/>
          </p:cNvSpPr>
          <p:nvPr>
            <p:ph type="title"/>
          </p:nvPr>
        </p:nvSpPr>
        <p:spPr>
          <a:xfrm>
            <a:off x="838200" y="274638"/>
            <a:ext cx="7848600" cy="563562"/>
          </a:xfrm>
        </p:spPr>
        <p:txBody>
          <a:bodyPr/>
          <a:lstStyle/>
          <a:p>
            <a:pPr eaLnBrk="1" hangingPunct="1"/>
            <a:r>
              <a:rPr lang="en-US" smtClean="0"/>
              <a:t>The Big Picture:  Guiding Questions</a:t>
            </a:r>
          </a:p>
        </p:txBody>
      </p:sp>
      <p:sp>
        <p:nvSpPr>
          <p:cNvPr id="2052" name="Content Placeholder 2"/>
          <p:cNvSpPr>
            <a:spLocks noGrp="1"/>
          </p:cNvSpPr>
          <p:nvPr>
            <p:ph idx="1"/>
          </p:nvPr>
        </p:nvSpPr>
        <p:spPr>
          <a:xfrm>
            <a:off x="685800" y="1524000"/>
            <a:ext cx="6629400" cy="4525963"/>
          </a:xfrm>
        </p:spPr>
        <p:txBody>
          <a:bodyPr/>
          <a:lstStyle/>
          <a:p>
            <a:pPr eaLnBrk="1" hangingPunct="1">
              <a:buFontTx/>
              <a:buNone/>
            </a:pPr>
            <a:r>
              <a:rPr lang="en-US" smtClean="0"/>
              <a:t>Ask yourself: </a:t>
            </a:r>
          </a:p>
          <a:p>
            <a:pPr lvl="1" eaLnBrk="1" hangingPunct="1"/>
            <a:r>
              <a:rPr lang="en-US" sz="3200" smtClean="0"/>
              <a:t>“What is it that we are actually doing to support this student? </a:t>
            </a:r>
          </a:p>
          <a:p>
            <a:pPr lvl="1" eaLnBrk="1" hangingPunct="1"/>
            <a:r>
              <a:rPr lang="en-US" sz="3200" smtClean="0"/>
              <a:t>Is it meaningful?</a:t>
            </a:r>
          </a:p>
          <a:p>
            <a:pPr lvl="1" eaLnBrk="1" hangingPunct="1"/>
            <a:r>
              <a:rPr lang="en-US" sz="3200" smtClean="0"/>
              <a:t>Will it really help the student to achieve his/her post-secondary goals?</a:t>
            </a:r>
            <a:endParaRPr lang="en-US" smtClean="0"/>
          </a:p>
        </p:txBody>
      </p:sp>
      <p:sp>
        <p:nvSpPr>
          <p:cNvPr id="2053" name="Slide Number Placeholder 3"/>
          <p:cNvSpPr>
            <a:spLocks noGrp="1"/>
          </p:cNvSpPr>
          <p:nvPr>
            <p:ph type="sldNum" sz="quarter" idx="12"/>
          </p:nvPr>
        </p:nvSpPr>
        <p:spPr>
          <a:xfrm>
            <a:off x="8229600" y="6245225"/>
            <a:ext cx="609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7F4EEFF3-4DDE-4D99-BBE6-EC1AFC4F4AF4}" type="slidenum">
              <a:rPr lang="en-US" smtClean="0"/>
              <a:pPr eaLnBrk="1" hangingPunct="1"/>
              <a:t>100</a:t>
            </a:fld>
            <a:endParaRPr lang="en-US" smtClean="0"/>
          </a:p>
        </p:txBody>
      </p:sp>
      <p:graphicFrame>
        <p:nvGraphicFramePr>
          <p:cNvPr id="2050" name="Object 8"/>
          <p:cNvGraphicFramePr>
            <a:graphicFrameLocks noChangeAspect="1"/>
          </p:cNvGraphicFramePr>
          <p:nvPr/>
        </p:nvGraphicFramePr>
        <p:xfrm flipH="1">
          <a:off x="7513638" y="3048000"/>
          <a:ext cx="944562" cy="2362200"/>
        </p:xfrm>
        <a:graphic>
          <a:graphicData uri="http://schemas.openxmlformats.org/presentationml/2006/ole">
            <mc:AlternateContent xmlns:mc="http://schemas.openxmlformats.org/markup-compatibility/2006">
              <mc:Choice xmlns:v="urn:schemas-microsoft-com:vml" Requires="v">
                <p:oleObj spid="_x0000_s2240" r:id="rId4" imgW="1866900" imgH="4013200" progId="">
                  <p:embed/>
                </p:oleObj>
              </mc:Choice>
              <mc:Fallback>
                <p:oleObj r:id="rId4" imgW="1866900" imgH="4013200" progId="">
                  <p:embed/>
                  <p:pic>
                    <p:nvPicPr>
                      <p:cNvPr id="0"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H="1">
                        <a:off x="7513638" y="3048000"/>
                        <a:ext cx="944562" cy="2362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ctrTitle"/>
          </p:nvPr>
        </p:nvSpPr>
        <p:spPr>
          <a:xfrm>
            <a:off x="381000" y="381000"/>
            <a:ext cx="8382000" cy="5029200"/>
          </a:xfrm>
        </p:spPr>
        <p:txBody>
          <a:bodyPr/>
          <a:lstStyle/>
          <a:p>
            <a:r>
              <a:rPr lang="en-US" sz="3600" dirty="0" smtClean="0"/>
              <a:t>School District of Philadelphia's Indicator 13 </a:t>
            </a:r>
            <a:br>
              <a:rPr lang="en-US" sz="3600" dirty="0" smtClean="0"/>
            </a:br>
            <a:r>
              <a:rPr lang="en-US" sz="3600" dirty="0" smtClean="0"/>
              <a:t>Training Process Outline</a:t>
            </a:r>
            <a:r>
              <a:rPr lang="en-US" dirty="0" smtClean="0"/>
              <a:t/>
            </a:r>
            <a:br>
              <a:rPr lang="en-US" dirty="0" smtClean="0"/>
            </a:br>
            <a:r>
              <a:rPr lang="en-US" sz="3200" dirty="0" smtClean="0"/>
              <a:t/>
            </a:r>
            <a:br>
              <a:rPr lang="en-US" sz="3200" dirty="0" smtClean="0"/>
            </a:br>
            <a:r>
              <a:rPr lang="en-US" sz="3200" dirty="0" smtClean="0"/>
              <a:t>Cohort # 5 (Philadelphia Cohort # 3) </a:t>
            </a:r>
            <a:br>
              <a:rPr lang="en-US" sz="3200" dirty="0" smtClean="0"/>
            </a:br>
            <a:r>
              <a:rPr lang="en-US" sz="3200" dirty="0" smtClean="0"/>
              <a:t>2012- 2013</a:t>
            </a:r>
            <a:br>
              <a:rPr lang="en-US" sz="3200" dirty="0" smtClean="0"/>
            </a:br>
            <a:r>
              <a:rPr lang="en-US" dirty="0" smtClean="0"/>
              <a:t> </a:t>
            </a:r>
            <a:br>
              <a:rPr lang="en-US" dirty="0" smtClean="0"/>
            </a:br>
            <a:r>
              <a:rPr lang="en-US" b="1" dirty="0" smtClean="0">
                <a:solidFill>
                  <a:srgbClr val="FFFF00"/>
                </a:solidFill>
              </a:rPr>
              <a:t>Who, What, Why, How?</a:t>
            </a:r>
          </a:p>
        </p:txBody>
      </p:sp>
    </p:spTree>
    <p:extLst>
      <p:ext uri="{BB962C8B-B14F-4D97-AF65-F5344CB8AC3E}">
        <p14:creationId xmlns:p14="http://schemas.microsoft.com/office/powerpoint/2010/main" val="648107529"/>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563562"/>
          </a:xfrm>
        </p:spPr>
        <p:txBody>
          <a:bodyPr/>
          <a:lstStyle/>
          <a:p>
            <a:r>
              <a:rPr lang="en-US" sz="3200" b="1" dirty="0" smtClean="0"/>
              <a:t>2012-13 S.D. of Philadelphia Cohort #3</a:t>
            </a:r>
            <a:br>
              <a:rPr lang="en-US" sz="3200" b="1" dirty="0" smtClean="0"/>
            </a:br>
            <a:r>
              <a:rPr lang="en-US" sz="3200" b="1" dirty="0" smtClean="0"/>
              <a:t>High Schools (22)</a:t>
            </a:r>
            <a:endParaRPr lang="en-US" sz="3200"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041921171"/>
              </p:ext>
            </p:extLst>
          </p:nvPr>
        </p:nvGraphicFramePr>
        <p:xfrm>
          <a:off x="0" y="1219200"/>
          <a:ext cx="9144000" cy="5638798"/>
        </p:xfrm>
        <a:graphic>
          <a:graphicData uri="http://schemas.openxmlformats.org/drawingml/2006/table">
            <a:tbl>
              <a:tblPr firstRow="1" bandRow="1">
                <a:tableStyleId>{5C22544A-7EE6-4342-B048-85BDC9FD1C3A}</a:tableStyleId>
              </a:tblPr>
              <a:tblGrid>
                <a:gridCol w="4572000"/>
                <a:gridCol w="4572000"/>
              </a:tblGrid>
              <a:tr h="512618">
                <a:tc>
                  <a:txBody>
                    <a:bodyPr/>
                    <a:lstStyle/>
                    <a:p>
                      <a:pPr algn="ctr"/>
                      <a:r>
                        <a:rPr lang="en-US" sz="2000" b="1" dirty="0" smtClean="0">
                          <a:solidFill>
                            <a:schemeClr val="tx1"/>
                          </a:solidFill>
                        </a:rPr>
                        <a:t>Bok</a:t>
                      </a:r>
                      <a:endParaRPr lang="en-US"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b="1" dirty="0" smtClean="0">
                          <a:solidFill>
                            <a:schemeClr val="tx1"/>
                          </a:solidFill>
                        </a:rPr>
                        <a:t>Camelot Academy</a:t>
                      </a:r>
                      <a:endParaRPr lang="en-US"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12618">
                <a:tc>
                  <a:txBody>
                    <a:bodyPr/>
                    <a:lstStyle/>
                    <a:p>
                      <a:pPr algn="ctr"/>
                      <a:r>
                        <a:rPr lang="en-US" sz="2000" b="1" dirty="0" smtClean="0">
                          <a:solidFill>
                            <a:schemeClr val="tx1"/>
                          </a:solidFill>
                        </a:rPr>
                        <a:t>Carroll</a:t>
                      </a:r>
                      <a:endParaRPr lang="en-US"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b="1" dirty="0" smtClean="0">
                          <a:solidFill>
                            <a:schemeClr val="tx1"/>
                          </a:solidFill>
                        </a:rPr>
                        <a:t>Delaware Valley HS – Kelly</a:t>
                      </a:r>
                      <a:endParaRPr lang="en-US"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12618">
                <a:tc>
                  <a:txBody>
                    <a:bodyPr/>
                    <a:lstStyle/>
                    <a:p>
                      <a:pPr algn="ctr"/>
                      <a:r>
                        <a:rPr lang="en-US" sz="2000" b="1" dirty="0" smtClean="0">
                          <a:solidFill>
                            <a:schemeClr val="tx1"/>
                          </a:solidFill>
                        </a:rPr>
                        <a:t>Dobbins</a:t>
                      </a:r>
                      <a:endParaRPr lang="en-US"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b="1" dirty="0" smtClean="0">
                          <a:solidFill>
                            <a:schemeClr val="tx1"/>
                          </a:solidFill>
                        </a:rPr>
                        <a:t>Delta School (APS)</a:t>
                      </a:r>
                      <a:endParaRPr lang="en-US"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12618">
                <a:tc>
                  <a:txBody>
                    <a:bodyPr/>
                    <a:lstStyle/>
                    <a:p>
                      <a:pPr algn="ctr"/>
                      <a:r>
                        <a:rPr lang="en-US" sz="2000" b="1" dirty="0" smtClean="0">
                          <a:solidFill>
                            <a:schemeClr val="tx1"/>
                          </a:solidFill>
                        </a:rPr>
                        <a:t>Frankford</a:t>
                      </a:r>
                      <a:endParaRPr lang="en-US"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b="1" dirty="0" smtClean="0">
                          <a:solidFill>
                            <a:schemeClr val="tx1"/>
                          </a:solidFill>
                        </a:rPr>
                        <a:t>Franklin Learning Center</a:t>
                      </a:r>
                      <a:endParaRPr lang="en-US"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12618">
                <a:tc>
                  <a:txBody>
                    <a:bodyPr/>
                    <a:lstStyle/>
                    <a:p>
                      <a:pPr algn="ctr"/>
                      <a:r>
                        <a:rPr lang="en-US" sz="2000" b="1" dirty="0" err="1" smtClean="0">
                          <a:solidFill>
                            <a:schemeClr val="tx1"/>
                          </a:solidFill>
                        </a:rPr>
                        <a:t>Lamberton</a:t>
                      </a:r>
                      <a:endParaRPr lang="en-US"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b="1" dirty="0" err="1" smtClean="0">
                          <a:solidFill>
                            <a:schemeClr val="tx1"/>
                          </a:solidFill>
                        </a:rPr>
                        <a:t>Lankenau</a:t>
                      </a:r>
                      <a:endParaRPr lang="en-US"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12618">
                <a:tc>
                  <a:txBody>
                    <a:bodyPr/>
                    <a:lstStyle/>
                    <a:p>
                      <a:pPr algn="ctr"/>
                      <a:r>
                        <a:rPr lang="en-US" sz="2000" b="1" dirty="0" smtClean="0">
                          <a:solidFill>
                            <a:schemeClr val="tx1"/>
                          </a:solidFill>
                        </a:rPr>
                        <a:t>Martin Luther King</a:t>
                      </a:r>
                      <a:endParaRPr lang="en-US"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b="1" dirty="0" err="1" smtClean="0">
                          <a:solidFill>
                            <a:schemeClr val="tx1"/>
                          </a:solidFill>
                        </a:rPr>
                        <a:t>Mastbaum</a:t>
                      </a:r>
                      <a:endParaRPr lang="en-US"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12618">
                <a:tc>
                  <a:txBody>
                    <a:bodyPr/>
                    <a:lstStyle/>
                    <a:p>
                      <a:pPr algn="ctr"/>
                      <a:r>
                        <a:rPr lang="en-US" sz="2000" b="1" dirty="0" smtClean="0">
                          <a:solidFill>
                            <a:schemeClr val="tx1"/>
                          </a:solidFill>
                        </a:rPr>
                        <a:t>Overbrook</a:t>
                      </a:r>
                      <a:endParaRPr lang="en-US"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b="1" dirty="0" smtClean="0">
                          <a:solidFill>
                            <a:schemeClr val="tx1"/>
                          </a:solidFill>
                        </a:rPr>
                        <a:t>PLA North</a:t>
                      </a:r>
                      <a:endParaRPr lang="en-US"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12618">
                <a:tc>
                  <a:txBody>
                    <a:bodyPr/>
                    <a:lstStyle/>
                    <a:p>
                      <a:pPr algn="ctr"/>
                      <a:r>
                        <a:rPr lang="en-US" sz="2000" b="1" dirty="0" smtClean="0">
                          <a:solidFill>
                            <a:schemeClr val="tx1"/>
                          </a:solidFill>
                        </a:rPr>
                        <a:t>PLA South</a:t>
                      </a:r>
                      <a:endParaRPr lang="en-US"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b="1" dirty="0" err="1" smtClean="0">
                          <a:solidFill>
                            <a:schemeClr val="tx1"/>
                          </a:solidFill>
                        </a:rPr>
                        <a:t>PMA@Elverson</a:t>
                      </a:r>
                      <a:endParaRPr lang="en-US"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12618">
                <a:tc>
                  <a:txBody>
                    <a:bodyPr/>
                    <a:lstStyle/>
                    <a:p>
                      <a:pPr algn="ctr"/>
                      <a:r>
                        <a:rPr lang="en-US" sz="2000" b="1" dirty="0" err="1" smtClean="0">
                          <a:solidFill>
                            <a:schemeClr val="tx1"/>
                          </a:solidFill>
                        </a:rPr>
                        <a:t>PMA@Leeds</a:t>
                      </a:r>
                      <a:endParaRPr lang="en-US"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b="1" dirty="0" smtClean="0">
                          <a:solidFill>
                            <a:schemeClr val="tx1"/>
                          </a:solidFill>
                        </a:rPr>
                        <a:t>Sayre</a:t>
                      </a:r>
                      <a:endParaRPr lang="en-US"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12618">
                <a:tc>
                  <a:txBody>
                    <a:bodyPr/>
                    <a:lstStyle/>
                    <a:p>
                      <a:pPr algn="ctr"/>
                      <a:r>
                        <a:rPr lang="en-US" sz="2000" b="1" dirty="0" smtClean="0">
                          <a:solidFill>
                            <a:schemeClr val="tx1"/>
                          </a:solidFill>
                        </a:rPr>
                        <a:t>Science Leadership Academy</a:t>
                      </a:r>
                      <a:endParaRPr lang="en-US"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b="1" dirty="0" smtClean="0">
                          <a:solidFill>
                            <a:schemeClr val="tx1"/>
                          </a:solidFill>
                        </a:rPr>
                        <a:t>Strawberry</a:t>
                      </a:r>
                      <a:r>
                        <a:rPr lang="en-US" sz="2000" b="1" baseline="0" dirty="0" smtClean="0">
                          <a:solidFill>
                            <a:schemeClr val="tx1"/>
                          </a:solidFill>
                        </a:rPr>
                        <a:t> Mansion</a:t>
                      </a:r>
                      <a:endParaRPr lang="en-US"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12618">
                <a:tc>
                  <a:txBody>
                    <a:bodyPr/>
                    <a:lstStyle/>
                    <a:p>
                      <a:pPr algn="ctr"/>
                      <a:r>
                        <a:rPr lang="en-US" sz="2000" b="1" dirty="0" smtClean="0">
                          <a:solidFill>
                            <a:schemeClr val="tx1"/>
                          </a:solidFill>
                        </a:rPr>
                        <a:t>University</a:t>
                      </a:r>
                      <a:r>
                        <a:rPr lang="en-US" sz="2000" b="1" baseline="0" dirty="0" smtClean="0">
                          <a:solidFill>
                            <a:schemeClr val="tx1"/>
                          </a:solidFill>
                        </a:rPr>
                        <a:t> City</a:t>
                      </a:r>
                      <a:endParaRPr lang="en-US"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b="1" dirty="0" smtClean="0">
                          <a:solidFill>
                            <a:schemeClr val="tx1"/>
                          </a:solidFill>
                        </a:rPr>
                        <a:t>Vaux</a:t>
                      </a:r>
                      <a:endParaRPr lang="en-US"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3129025645"/>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563562"/>
          </a:xfrm>
        </p:spPr>
        <p:txBody>
          <a:bodyPr/>
          <a:lstStyle/>
          <a:p>
            <a:r>
              <a:rPr lang="en-US" sz="3200" b="1" dirty="0"/>
              <a:t>2012-13 S.D. of Philadelphia Cohort #3 </a:t>
            </a:r>
            <a:r>
              <a:rPr lang="en-US" sz="3200" b="1" dirty="0" smtClean="0"/>
              <a:t>Middle/K-8 Schools </a:t>
            </a:r>
            <a:r>
              <a:rPr lang="en-US" sz="3200" b="1" dirty="0"/>
              <a:t>(</a:t>
            </a:r>
            <a:r>
              <a:rPr lang="en-US" sz="3200" b="1" dirty="0" smtClean="0"/>
              <a:t>26)</a:t>
            </a:r>
            <a:endParaRPr lang="en-US" sz="32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582485915"/>
              </p:ext>
            </p:extLst>
          </p:nvPr>
        </p:nvGraphicFramePr>
        <p:xfrm>
          <a:off x="457200" y="1143000"/>
          <a:ext cx="8229600" cy="5714995"/>
        </p:xfrm>
        <a:graphic>
          <a:graphicData uri="http://schemas.openxmlformats.org/drawingml/2006/table">
            <a:tbl>
              <a:tblPr firstRow="1" bandRow="1">
                <a:tableStyleId>{5C22544A-7EE6-4342-B048-85BDC9FD1C3A}</a:tableStyleId>
              </a:tblPr>
              <a:tblGrid>
                <a:gridCol w="4114800"/>
                <a:gridCol w="4114800"/>
              </a:tblGrid>
              <a:tr h="439615">
                <a:tc>
                  <a:txBody>
                    <a:bodyPr/>
                    <a:lstStyle/>
                    <a:p>
                      <a:pPr algn="ctr"/>
                      <a:r>
                        <a:rPr lang="en-US" sz="2000" b="1" dirty="0" smtClean="0">
                          <a:solidFill>
                            <a:schemeClr val="tx1">
                              <a:lumMod val="95000"/>
                              <a:lumOff val="5000"/>
                            </a:schemeClr>
                          </a:solidFill>
                        </a:rPr>
                        <a:t>Arthur</a:t>
                      </a:r>
                      <a:endParaRPr lang="en-US" sz="2000" b="1"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b="1" dirty="0" err="1" smtClean="0">
                          <a:solidFill>
                            <a:schemeClr val="tx1">
                              <a:lumMod val="95000"/>
                              <a:lumOff val="5000"/>
                            </a:schemeClr>
                          </a:solidFill>
                        </a:rPr>
                        <a:t>Beeber</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39615">
                <a:tc>
                  <a:txBody>
                    <a:bodyPr/>
                    <a:lstStyle/>
                    <a:p>
                      <a:pPr algn="ctr"/>
                      <a:r>
                        <a:rPr lang="en-US" sz="2000" b="1" dirty="0" smtClean="0"/>
                        <a:t>Bryant</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b="1" dirty="0" smtClean="0"/>
                        <a:t>Childs</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39615">
                <a:tc>
                  <a:txBody>
                    <a:bodyPr/>
                    <a:lstStyle/>
                    <a:p>
                      <a:pPr algn="ctr"/>
                      <a:r>
                        <a:rPr lang="en-US" sz="2000" b="1" dirty="0" smtClean="0"/>
                        <a:t>Clemente</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b="1" dirty="0" err="1" smtClean="0"/>
                        <a:t>Fairhill</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39615">
                <a:tc>
                  <a:txBody>
                    <a:bodyPr/>
                    <a:lstStyle/>
                    <a:p>
                      <a:pPr algn="ctr"/>
                      <a:r>
                        <a:rPr lang="en-US" sz="2000" b="1" dirty="0" smtClean="0"/>
                        <a:t>Fell</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b="1" dirty="0" smtClean="0"/>
                        <a:t>G.</a:t>
                      </a:r>
                      <a:r>
                        <a:rPr lang="en-US" sz="2000" b="1" baseline="0" dirty="0" smtClean="0"/>
                        <a:t> Washington</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39615">
                <a:tc>
                  <a:txBody>
                    <a:bodyPr/>
                    <a:lstStyle/>
                    <a:p>
                      <a:pPr algn="ctr"/>
                      <a:r>
                        <a:rPr lang="en-US" sz="2000" b="1" dirty="0" smtClean="0"/>
                        <a:t>Greenfield</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b="1" dirty="0" err="1" smtClean="0"/>
                        <a:t>Heston</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39615">
                <a:tc>
                  <a:txBody>
                    <a:bodyPr/>
                    <a:lstStyle/>
                    <a:p>
                      <a:pPr algn="ctr"/>
                      <a:r>
                        <a:rPr lang="en-US" sz="2000" b="1" dirty="0" smtClean="0"/>
                        <a:t>Houston</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b="1" dirty="0" smtClean="0"/>
                        <a:t>Hunter</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39615">
                <a:tc>
                  <a:txBody>
                    <a:bodyPr/>
                    <a:lstStyle/>
                    <a:p>
                      <a:pPr algn="ctr"/>
                      <a:r>
                        <a:rPr lang="en-US" sz="2000" b="1" dirty="0" smtClean="0"/>
                        <a:t>Jones</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b="1" dirty="0" err="1" smtClean="0"/>
                        <a:t>Kirkbride</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39615">
                <a:tc>
                  <a:txBody>
                    <a:bodyPr/>
                    <a:lstStyle/>
                    <a:p>
                      <a:pPr algn="ctr"/>
                      <a:r>
                        <a:rPr lang="en-US" sz="2000" b="1" dirty="0" smtClean="0"/>
                        <a:t>L.L Hill</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b="1" dirty="0" err="1" smtClean="0"/>
                        <a:t>Longstreth</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39615">
                <a:tc>
                  <a:txBody>
                    <a:bodyPr/>
                    <a:lstStyle/>
                    <a:p>
                      <a:pPr algn="ctr"/>
                      <a:r>
                        <a:rPr lang="en-US" sz="2000" b="1" dirty="0" smtClean="0"/>
                        <a:t>McCall</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b="1" dirty="0" smtClean="0"/>
                        <a:t>McMichael</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39615">
                <a:tc>
                  <a:txBody>
                    <a:bodyPr/>
                    <a:lstStyle/>
                    <a:p>
                      <a:pPr algn="ctr"/>
                      <a:r>
                        <a:rPr lang="en-US" sz="2000" b="1" dirty="0" smtClean="0"/>
                        <a:t>Meade</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b="1" dirty="0" smtClean="0"/>
                        <a:t>Morris</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39615">
                <a:tc>
                  <a:txBody>
                    <a:bodyPr/>
                    <a:lstStyle/>
                    <a:p>
                      <a:pPr algn="ctr"/>
                      <a:r>
                        <a:rPr lang="en-US" sz="2000" b="1" dirty="0" err="1" smtClean="0"/>
                        <a:t>Nebinger</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b="1" dirty="0" smtClean="0"/>
                        <a:t>Penrose</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39615">
                <a:tc>
                  <a:txBody>
                    <a:bodyPr/>
                    <a:lstStyle/>
                    <a:p>
                      <a:pPr algn="ctr"/>
                      <a:r>
                        <a:rPr lang="en-US" sz="2000" b="1" dirty="0" smtClean="0"/>
                        <a:t>Pepper</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b="1" dirty="0" smtClean="0"/>
                        <a:t>Potter</a:t>
                      </a:r>
                      <a:r>
                        <a:rPr lang="en-US" sz="2000" b="1" baseline="0" dirty="0" smtClean="0"/>
                        <a:t> Thomas</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39615">
                <a:tc>
                  <a:txBody>
                    <a:bodyPr/>
                    <a:lstStyle/>
                    <a:p>
                      <a:pPr algn="ctr"/>
                      <a:r>
                        <a:rPr lang="en-US" sz="2000" b="1" dirty="0" smtClean="0"/>
                        <a:t>Smith</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b="1" dirty="0" smtClean="0"/>
                        <a:t>Tilden</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692196765"/>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563562"/>
          </a:xfrm>
        </p:spPr>
        <p:txBody>
          <a:bodyPr/>
          <a:lstStyle/>
          <a:p>
            <a:r>
              <a:rPr lang="en-US" sz="3200" b="1" dirty="0" smtClean="0"/>
              <a:t>2012-13 Philadelphia Cohort #3</a:t>
            </a:r>
            <a:br>
              <a:rPr lang="en-US" sz="3200" b="1" dirty="0" smtClean="0"/>
            </a:br>
            <a:r>
              <a:rPr lang="en-US" sz="3200" b="1" dirty="0" smtClean="0"/>
              <a:t>Charter Schools (16)</a:t>
            </a:r>
            <a:endParaRPr lang="en-US" sz="3200"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418143159"/>
              </p:ext>
            </p:extLst>
          </p:nvPr>
        </p:nvGraphicFramePr>
        <p:xfrm>
          <a:off x="457200" y="1371600"/>
          <a:ext cx="8229600" cy="4495800"/>
        </p:xfrm>
        <a:graphic>
          <a:graphicData uri="http://schemas.openxmlformats.org/drawingml/2006/table">
            <a:tbl>
              <a:tblPr firstRow="1" bandRow="1">
                <a:tableStyleId>{5C22544A-7EE6-4342-B048-85BDC9FD1C3A}</a:tableStyleId>
              </a:tblPr>
              <a:tblGrid>
                <a:gridCol w="4114800"/>
                <a:gridCol w="4114800"/>
              </a:tblGrid>
              <a:tr h="574281">
                <a:tc>
                  <a:txBody>
                    <a:bodyPr/>
                    <a:lstStyle/>
                    <a:p>
                      <a:pPr algn="ctr"/>
                      <a:r>
                        <a:rPr lang="en-US" sz="2000" dirty="0" smtClean="0">
                          <a:solidFill>
                            <a:schemeClr val="tx1"/>
                          </a:solidFill>
                        </a:rPr>
                        <a:t>Arise CS</a:t>
                      </a:r>
                      <a:endParaRPr lang="en-US" sz="2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dirty="0" smtClean="0">
                          <a:solidFill>
                            <a:schemeClr val="tx1"/>
                          </a:solidFill>
                        </a:rPr>
                        <a:t>Birney Preparatory Academy CS</a:t>
                      </a:r>
                      <a:endParaRPr lang="en-US" sz="2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74281">
                <a:tc>
                  <a:txBody>
                    <a:bodyPr/>
                    <a:lstStyle/>
                    <a:p>
                      <a:pPr algn="ctr"/>
                      <a:r>
                        <a:rPr lang="en-US" sz="2000" b="1" dirty="0" smtClean="0"/>
                        <a:t>Eastern University Academy CS</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b="1" dirty="0" smtClean="0"/>
                        <a:t>Esperanza CS</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92241">
                <a:tc>
                  <a:txBody>
                    <a:bodyPr/>
                    <a:lstStyle/>
                    <a:p>
                      <a:pPr algn="ctr"/>
                      <a:r>
                        <a:rPr lang="en-US" sz="2000" b="1" dirty="0" smtClean="0"/>
                        <a:t>Folk Arts Cultural Treasures</a:t>
                      </a:r>
                      <a:r>
                        <a:rPr lang="en-US" sz="2000" b="1" baseline="0" dirty="0" smtClean="0"/>
                        <a:t> CS</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b="1" dirty="0" smtClean="0"/>
                        <a:t>Franklin Towne CHS</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92241">
                <a:tc>
                  <a:txBody>
                    <a:bodyPr/>
                    <a:lstStyle/>
                    <a:p>
                      <a:pPr algn="ctr"/>
                      <a:r>
                        <a:rPr lang="en-US" sz="2000" b="1" dirty="0" err="1" smtClean="0"/>
                        <a:t>Friere</a:t>
                      </a:r>
                      <a:r>
                        <a:rPr lang="en-US" sz="2000" b="1" dirty="0" smtClean="0"/>
                        <a:t> CS</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b="1" dirty="0" smtClean="0"/>
                        <a:t>Frontier Virtual</a:t>
                      </a:r>
                      <a:r>
                        <a:rPr lang="en-US" sz="2000" b="1" baseline="0" dirty="0" smtClean="0"/>
                        <a:t> CHS</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26609">
                <a:tc>
                  <a:txBody>
                    <a:bodyPr/>
                    <a:lstStyle/>
                    <a:p>
                      <a:pPr algn="ctr"/>
                      <a:r>
                        <a:rPr lang="en-US" sz="2000" b="1" dirty="0" smtClean="0"/>
                        <a:t>KIPP Academy CS</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b="1" dirty="0" smtClean="0"/>
                        <a:t>Math</a:t>
                      </a:r>
                      <a:r>
                        <a:rPr lang="en-US" sz="2000" b="1" baseline="0" dirty="0" smtClean="0"/>
                        <a:t>, Civics and Sciences CS</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754769">
                <a:tc>
                  <a:txBody>
                    <a:bodyPr/>
                    <a:lstStyle/>
                    <a:p>
                      <a:pPr algn="ctr"/>
                      <a:r>
                        <a:rPr lang="en-US" sz="2000" b="1" dirty="0" smtClean="0"/>
                        <a:t>Math, Science</a:t>
                      </a:r>
                      <a:r>
                        <a:rPr lang="en-US" sz="2000" b="1" baseline="0" dirty="0" smtClean="0"/>
                        <a:t> and Technology Community CS</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b="1" dirty="0" smtClean="0"/>
                        <a:t>Northwood Academy CS</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754769">
                <a:tc>
                  <a:txBody>
                    <a:bodyPr/>
                    <a:lstStyle/>
                    <a:p>
                      <a:pPr algn="ctr"/>
                      <a:r>
                        <a:rPr lang="en-US" sz="2000" b="1" dirty="0" smtClean="0"/>
                        <a:t>Preparatory</a:t>
                      </a:r>
                      <a:r>
                        <a:rPr lang="en-US" sz="2000" b="1" baseline="0" dirty="0" smtClean="0"/>
                        <a:t> CS of Math, Science, Technology and Careers</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b="1" dirty="0" smtClean="0"/>
                        <a:t>Universal</a:t>
                      </a:r>
                      <a:r>
                        <a:rPr lang="en-US" sz="2000" b="1" baseline="0" dirty="0" smtClean="0"/>
                        <a:t> </a:t>
                      </a:r>
                      <a:r>
                        <a:rPr lang="en-US" sz="2000" b="1" baseline="0" dirty="0" err="1" smtClean="0"/>
                        <a:t>Audenried</a:t>
                      </a:r>
                      <a:r>
                        <a:rPr lang="en-US" sz="2000" b="1" baseline="0" dirty="0" smtClean="0"/>
                        <a:t> CS</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26609">
                <a:tc>
                  <a:txBody>
                    <a:bodyPr/>
                    <a:lstStyle/>
                    <a:p>
                      <a:pPr algn="ctr"/>
                      <a:r>
                        <a:rPr lang="en-US" sz="2000" b="1" dirty="0" smtClean="0"/>
                        <a:t>Universal</a:t>
                      </a:r>
                      <a:r>
                        <a:rPr lang="en-US" sz="2000" b="1" baseline="0" dirty="0" smtClean="0"/>
                        <a:t> Institute</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b="1" dirty="0" smtClean="0"/>
                        <a:t>West Oak Lane CS</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904284821"/>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ctrTitle"/>
          </p:nvPr>
        </p:nvSpPr>
        <p:spPr>
          <a:xfrm>
            <a:off x="304800" y="228600"/>
            <a:ext cx="8534400" cy="5257800"/>
          </a:xfrm>
        </p:spPr>
        <p:txBody>
          <a:bodyPr/>
          <a:lstStyle/>
          <a:p>
            <a:r>
              <a:rPr lang="en-US" sz="2800" dirty="0" smtClean="0"/>
              <a:t>Pennsylvania’s Indicator 13 Training Process </a:t>
            </a:r>
            <a:r>
              <a:rPr lang="en-US" sz="2400" dirty="0" smtClean="0"/>
              <a:t/>
            </a:r>
            <a:br>
              <a:rPr lang="en-US" sz="2400" dirty="0" smtClean="0"/>
            </a:br>
            <a:r>
              <a:rPr lang="en-US" sz="2400" dirty="0" smtClean="0"/>
              <a:t>Cohort # 5 (Philadelphia #3)   2012- 2013</a:t>
            </a:r>
            <a:r>
              <a:rPr lang="en-US" sz="800" dirty="0" smtClean="0"/>
              <a:t/>
            </a:r>
            <a:br>
              <a:rPr lang="en-US" sz="800" dirty="0" smtClean="0"/>
            </a:br>
            <a:r>
              <a:rPr lang="en-US" sz="2400" dirty="0" smtClean="0"/>
              <a:t/>
            </a:r>
            <a:br>
              <a:rPr lang="en-US" sz="2400" dirty="0" smtClean="0"/>
            </a:br>
            <a:r>
              <a:rPr lang="en-US" b="1" dirty="0" smtClean="0">
                <a:solidFill>
                  <a:srgbClr val="FFFF00"/>
                </a:solidFill>
              </a:rPr>
              <a:t>Specific Responsibilities </a:t>
            </a:r>
            <a:br>
              <a:rPr lang="en-US" b="1" dirty="0" smtClean="0">
                <a:solidFill>
                  <a:srgbClr val="FFFF00"/>
                </a:solidFill>
              </a:rPr>
            </a:br>
            <a:r>
              <a:rPr lang="en-US" sz="2800" b="1" dirty="0" smtClean="0">
                <a:solidFill>
                  <a:srgbClr val="FFFF00"/>
                </a:solidFill>
              </a:rPr>
              <a:t>School District of Philadelphia/Charter Schools/APS/IU/PaTTAN</a:t>
            </a:r>
            <a:r>
              <a:rPr lang="en-US" sz="800" b="1" dirty="0" smtClean="0">
                <a:solidFill>
                  <a:srgbClr val="FFFF00"/>
                </a:solidFill>
              </a:rPr>
              <a:t/>
            </a:r>
            <a:br>
              <a:rPr lang="en-US" sz="800" b="1" dirty="0" smtClean="0">
                <a:solidFill>
                  <a:srgbClr val="FFFF00"/>
                </a:solidFill>
              </a:rPr>
            </a:br>
            <a:r>
              <a:rPr lang="en-US" sz="3600" b="1" dirty="0">
                <a:solidFill>
                  <a:srgbClr val="FFFF00"/>
                </a:solidFill>
              </a:rPr>
              <a:t/>
            </a:r>
            <a:br>
              <a:rPr lang="en-US" sz="3600" b="1" dirty="0">
                <a:solidFill>
                  <a:srgbClr val="FFFF00"/>
                </a:solidFill>
              </a:rPr>
            </a:br>
            <a:r>
              <a:rPr lang="en-US" sz="2800" dirty="0" smtClean="0"/>
              <a:t>Refer to:</a:t>
            </a:r>
            <a:br>
              <a:rPr lang="en-US" sz="2800" dirty="0" smtClean="0"/>
            </a:br>
            <a:r>
              <a:rPr lang="en-US" sz="2800" dirty="0" smtClean="0"/>
              <a:t> Indicator 13 Training Responsibilities </a:t>
            </a:r>
            <a:br>
              <a:rPr lang="en-US" sz="2800" dirty="0" smtClean="0"/>
            </a:br>
            <a:r>
              <a:rPr lang="en-US" sz="2800" dirty="0" smtClean="0"/>
              <a:t>Indicator 13 Training Plan Form </a:t>
            </a:r>
            <a:r>
              <a:rPr lang="en-US" b="1" dirty="0" smtClean="0">
                <a:solidFill>
                  <a:srgbClr val="FFFF00"/>
                </a:solidFill>
              </a:rPr>
              <a:t/>
            </a:r>
            <a:br>
              <a:rPr lang="en-US" b="1" dirty="0" smtClean="0">
                <a:solidFill>
                  <a:srgbClr val="FFFF00"/>
                </a:solidFill>
              </a:rPr>
            </a:br>
            <a:endParaRPr lang="en-US" b="1" dirty="0" smtClean="0">
              <a:solidFill>
                <a:srgbClr val="FFFF00"/>
              </a:solidFill>
            </a:endParaRPr>
          </a:p>
        </p:txBody>
      </p:sp>
      <p:sp>
        <p:nvSpPr>
          <p:cNvPr id="37891" name="Slide Number Placeholder 5"/>
          <p:cNvSpPr txBox="1">
            <a:spLocks/>
          </p:cNvSpPr>
          <p:nvPr/>
        </p:nvSpPr>
        <p:spPr bwMode="auto">
          <a:xfrm>
            <a:off x="7924800" y="6381750"/>
            <a:ext cx="14478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solidFill>
                <a:srgbClr val="000000"/>
              </a:solidFill>
            </a:endParaRPr>
          </a:p>
        </p:txBody>
      </p:sp>
    </p:spTree>
    <p:extLst>
      <p:ext uri="{BB962C8B-B14F-4D97-AF65-F5344CB8AC3E}">
        <p14:creationId xmlns:p14="http://schemas.microsoft.com/office/powerpoint/2010/main" val="2845538238"/>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3"/>
          <p:cNvSpPr>
            <a:spLocks noGrp="1"/>
          </p:cNvSpPr>
          <p:nvPr>
            <p:ph type="title"/>
          </p:nvPr>
        </p:nvSpPr>
        <p:spPr>
          <a:xfrm>
            <a:off x="457200" y="274638"/>
            <a:ext cx="8229600" cy="715962"/>
          </a:xfrm>
        </p:spPr>
        <p:txBody>
          <a:bodyPr/>
          <a:lstStyle/>
          <a:p>
            <a:pPr algn="ctr"/>
            <a:r>
              <a:rPr lang="en-US" sz="2800" b="1" i="1" dirty="0" smtClean="0">
                <a:solidFill>
                  <a:srgbClr val="C00000"/>
                </a:solidFill>
              </a:rPr>
              <a:t>Collaborative Responsibilities</a:t>
            </a:r>
            <a:r>
              <a:rPr lang="en-US" sz="3200" b="1" dirty="0" smtClean="0"/>
              <a:t> </a:t>
            </a:r>
            <a:br>
              <a:rPr lang="en-US" sz="3200" b="1" dirty="0" smtClean="0"/>
            </a:br>
            <a:r>
              <a:rPr lang="en-US" sz="3200" b="1" dirty="0" smtClean="0"/>
              <a:t>By September 15, 2012</a:t>
            </a:r>
          </a:p>
        </p:txBody>
      </p:sp>
      <p:sp>
        <p:nvSpPr>
          <p:cNvPr id="38915" name="Content Placeholder 4"/>
          <p:cNvSpPr>
            <a:spLocks noGrp="1"/>
          </p:cNvSpPr>
          <p:nvPr>
            <p:ph sz="half" idx="1"/>
          </p:nvPr>
        </p:nvSpPr>
        <p:spPr>
          <a:xfrm>
            <a:off x="228600" y="1371600"/>
            <a:ext cx="4191000" cy="5334000"/>
          </a:xfrm>
          <a:solidFill>
            <a:srgbClr val="FFFF66"/>
          </a:solidFill>
        </p:spPr>
        <p:txBody>
          <a:bodyPr/>
          <a:lstStyle/>
          <a:p>
            <a:pPr>
              <a:buFontTx/>
              <a:buNone/>
            </a:pPr>
            <a:r>
              <a:rPr lang="en-US" b="1" u="sng" dirty="0" smtClean="0">
                <a:solidFill>
                  <a:srgbClr val="000066"/>
                </a:solidFill>
              </a:rPr>
              <a:t>LEA/IU/Charter School/APS</a:t>
            </a:r>
            <a:endParaRPr lang="en-US" dirty="0" smtClean="0">
              <a:solidFill>
                <a:srgbClr val="000066"/>
              </a:solidFill>
            </a:endParaRPr>
          </a:p>
          <a:p>
            <a:r>
              <a:rPr lang="en-US" dirty="0" smtClean="0">
                <a:solidFill>
                  <a:srgbClr val="000066"/>
                </a:solidFill>
              </a:rPr>
              <a:t>Meet with PaTTAN consultants to schedule trainings and develop preliminary training plan that provides adequate time to address all required elements of Indicator 13</a:t>
            </a:r>
            <a:r>
              <a:rPr lang="en-US" dirty="0" smtClean="0"/>
              <a:t>.</a:t>
            </a:r>
          </a:p>
          <a:p>
            <a:endParaRPr lang="en-US" dirty="0" smtClean="0"/>
          </a:p>
        </p:txBody>
      </p:sp>
      <p:sp>
        <p:nvSpPr>
          <p:cNvPr id="38916" name="Content Placeholder 5"/>
          <p:cNvSpPr>
            <a:spLocks noGrp="1"/>
          </p:cNvSpPr>
          <p:nvPr>
            <p:ph sz="half" idx="2"/>
          </p:nvPr>
        </p:nvSpPr>
        <p:spPr>
          <a:xfrm>
            <a:off x="4572000" y="1447800"/>
            <a:ext cx="4267200" cy="5181600"/>
          </a:xfrm>
        </p:spPr>
        <p:txBody>
          <a:bodyPr/>
          <a:lstStyle/>
          <a:p>
            <a:pPr>
              <a:buFontTx/>
              <a:buNone/>
            </a:pPr>
            <a:r>
              <a:rPr lang="en-US" dirty="0" smtClean="0">
                <a:solidFill>
                  <a:srgbClr val="000066"/>
                </a:solidFill>
              </a:rPr>
              <a:t> </a:t>
            </a:r>
            <a:r>
              <a:rPr lang="en-US" b="1" u="sng" dirty="0" smtClean="0">
                <a:solidFill>
                  <a:srgbClr val="000066"/>
                </a:solidFill>
              </a:rPr>
              <a:t>PaTTAN </a:t>
            </a:r>
          </a:p>
          <a:p>
            <a:r>
              <a:rPr lang="en-US" dirty="0" smtClean="0">
                <a:solidFill>
                  <a:srgbClr val="000066"/>
                </a:solidFill>
              </a:rPr>
              <a:t>Meet with LEA/APS administrators to schedule trainings and to develop preliminary training plan that provides adequate time to address all required elements of Indicator 13.</a:t>
            </a:r>
          </a:p>
        </p:txBody>
      </p:sp>
    </p:spTree>
    <p:extLst>
      <p:ext uri="{BB962C8B-B14F-4D97-AF65-F5344CB8AC3E}">
        <p14:creationId xmlns:p14="http://schemas.microsoft.com/office/powerpoint/2010/main" val="3096340486"/>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3"/>
          <p:cNvSpPr>
            <a:spLocks noGrp="1"/>
          </p:cNvSpPr>
          <p:nvPr>
            <p:ph type="title"/>
          </p:nvPr>
        </p:nvSpPr>
        <p:spPr/>
        <p:txBody>
          <a:bodyPr/>
          <a:lstStyle/>
          <a:p>
            <a:pPr algn="ctr"/>
            <a:r>
              <a:rPr lang="en-US" sz="2800" b="1" i="1" dirty="0" smtClean="0">
                <a:solidFill>
                  <a:srgbClr val="C00000"/>
                </a:solidFill>
              </a:rPr>
              <a:t>Collaborative Responsibilities</a:t>
            </a:r>
            <a:r>
              <a:rPr lang="en-US" sz="2800" b="1" dirty="0" smtClean="0"/>
              <a:t> </a:t>
            </a:r>
            <a:r>
              <a:rPr lang="en-US" sz="3200" b="1" dirty="0" smtClean="0"/>
              <a:t/>
            </a:r>
            <a:br>
              <a:rPr lang="en-US" sz="3200" b="1" dirty="0" smtClean="0"/>
            </a:br>
            <a:r>
              <a:rPr lang="en-US" sz="3200" b="1" dirty="0" smtClean="0"/>
              <a:t>By October 16, 2012</a:t>
            </a:r>
          </a:p>
        </p:txBody>
      </p:sp>
      <p:sp>
        <p:nvSpPr>
          <p:cNvPr id="39939" name="Content Placeholder 4"/>
          <p:cNvSpPr>
            <a:spLocks noGrp="1"/>
          </p:cNvSpPr>
          <p:nvPr>
            <p:ph sz="half" idx="1"/>
          </p:nvPr>
        </p:nvSpPr>
        <p:spPr>
          <a:xfrm>
            <a:off x="304800" y="1524000"/>
            <a:ext cx="4038600" cy="5029200"/>
          </a:xfrm>
          <a:solidFill>
            <a:srgbClr val="FFFF66"/>
          </a:solidFill>
        </p:spPr>
        <p:txBody>
          <a:bodyPr/>
          <a:lstStyle/>
          <a:p>
            <a:pPr>
              <a:buFontTx/>
              <a:buNone/>
            </a:pPr>
            <a:r>
              <a:rPr lang="en-US" b="1" u="sng" dirty="0" smtClean="0">
                <a:solidFill>
                  <a:srgbClr val="000066"/>
                </a:solidFill>
              </a:rPr>
              <a:t>LEA/IU/Charter School/APS</a:t>
            </a:r>
          </a:p>
          <a:p>
            <a:r>
              <a:rPr lang="en-US" dirty="0" smtClean="0">
                <a:solidFill>
                  <a:srgbClr val="000066"/>
                </a:solidFill>
              </a:rPr>
              <a:t>Attend 3 hour initial group training for team members (SEL/Designee).</a:t>
            </a:r>
          </a:p>
          <a:p>
            <a:pPr lvl="3">
              <a:buFontTx/>
              <a:buNone/>
            </a:pPr>
            <a:r>
              <a:rPr lang="en-US" sz="2400" dirty="0" smtClean="0"/>
              <a:t>               </a:t>
            </a:r>
            <a:endParaRPr lang="en-US" sz="2400" i="1" dirty="0" smtClean="0"/>
          </a:p>
        </p:txBody>
      </p:sp>
      <p:sp>
        <p:nvSpPr>
          <p:cNvPr id="39940" name="Content Placeholder 5"/>
          <p:cNvSpPr>
            <a:spLocks noGrp="1"/>
          </p:cNvSpPr>
          <p:nvPr>
            <p:ph sz="half" idx="2"/>
          </p:nvPr>
        </p:nvSpPr>
        <p:spPr>
          <a:xfrm>
            <a:off x="4724400" y="1447800"/>
            <a:ext cx="4267200" cy="5105400"/>
          </a:xfrm>
        </p:spPr>
        <p:txBody>
          <a:bodyPr/>
          <a:lstStyle/>
          <a:p>
            <a:pPr>
              <a:buFontTx/>
              <a:buNone/>
            </a:pPr>
            <a:r>
              <a:rPr lang="en-US" b="1" u="sng" dirty="0" smtClean="0">
                <a:solidFill>
                  <a:srgbClr val="000066"/>
                </a:solidFill>
              </a:rPr>
              <a:t>IU/ PaTTAN</a:t>
            </a:r>
          </a:p>
          <a:p>
            <a:r>
              <a:rPr lang="en-US" dirty="0" smtClean="0">
                <a:solidFill>
                  <a:srgbClr val="000066"/>
                </a:solidFill>
              </a:rPr>
              <a:t>Schedule and conduct 3 hour initial group training (SEL/Designee).</a:t>
            </a:r>
          </a:p>
        </p:txBody>
      </p:sp>
    </p:spTree>
    <p:extLst>
      <p:ext uri="{BB962C8B-B14F-4D97-AF65-F5344CB8AC3E}">
        <p14:creationId xmlns:p14="http://schemas.microsoft.com/office/powerpoint/2010/main" val="3373515854"/>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3"/>
          <p:cNvSpPr>
            <a:spLocks noGrp="1"/>
          </p:cNvSpPr>
          <p:nvPr>
            <p:ph type="title"/>
          </p:nvPr>
        </p:nvSpPr>
        <p:spPr/>
        <p:txBody>
          <a:bodyPr/>
          <a:lstStyle/>
          <a:p>
            <a:pPr algn="ctr"/>
            <a:r>
              <a:rPr lang="en-US" sz="2800" b="1" i="1" dirty="0" smtClean="0">
                <a:solidFill>
                  <a:srgbClr val="C00000"/>
                </a:solidFill>
              </a:rPr>
              <a:t>Collaborative Responsibilities</a:t>
            </a:r>
            <a:r>
              <a:rPr lang="en-US" sz="2800" b="1" dirty="0" smtClean="0"/>
              <a:t> </a:t>
            </a:r>
            <a:r>
              <a:rPr lang="en-US" sz="3200" b="1" dirty="0" smtClean="0"/>
              <a:t/>
            </a:r>
            <a:br>
              <a:rPr lang="en-US" sz="3200" b="1" dirty="0" smtClean="0"/>
            </a:br>
            <a:r>
              <a:rPr lang="en-US" sz="3200" b="1" dirty="0" smtClean="0"/>
              <a:t>By November 24, 2012</a:t>
            </a:r>
          </a:p>
        </p:txBody>
      </p:sp>
      <p:sp>
        <p:nvSpPr>
          <p:cNvPr id="40963" name="Content Placeholder 4"/>
          <p:cNvSpPr>
            <a:spLocks noGrp="1"/>
          </p:cNvSpPr>
          <p:nvPr>
            <p:ph sz="half" idx="1"/>
          </p:nvPr>
        </p:nvSpPr>
        <p:spPr>
          <a:xfrm>
            <a:off x="152400" y="1143000"/>
            <a:ext cx="4572000" cy="5715000"/>
          </a:xfrm>
          <a:solidFill>
            <a:srgbClr val="FFFF66"/>
          </a:solidFill>
        </p:spPr>
        <p:txBody>
          <a:bodyPr/>
          <a:lstStyle/>
          <a:p>
            <a:pPr>
              <a:buFontTx/>
              <a:buNone/>
            </a:pPr>
            <a:r>
              <a:rPr lang="en-US" b="1" u="sng" dirty="0" smtClean="0">
                <a:solidFill>
                  <a:srgbClr val="000066"/>
                </a:solidFill>
              </a:rPr>
              <a:t>SEL/Designee</a:t>
            </a:r>
          </a:p>
          <a:p>
            <a:r>
              <a:rPr lang="en-US" sz="2600" dirty="0" smtClean="0">
                <a:solidFill>
                  <a:srgbClr val="000066"/>
                </a:solidFill>
              </a:rPr>
              <a:t>Schedule and conduct group training (Overview)</a:t>
            </a:r>
          </a:p>
          <a:p>
            <a:r>
              <a:rPr lang="en-US" sz="2600" dirty="0" smtClean="0">
                <a:solidFill>
                  <a:srgbClr val="000066"/>
                </a:solidFill>
              </a:rPr>
              <a:t>Refer to Wiki – may be face to face or recorded sessions</a:t>
            </a:r>
          </a:p>
          <a:p>
            <a:r>
              <a:rPr lang="en-US" sz="2600" dirty="0" smtClean="0">
                <a:solidFill>
                  <a:srgbClr val="000066"/>
                </a:solidFill>
              </a:rPr>
              <a:t>Require each staff member who writes or contributes to IEPs to bring a completed IEP to first group training (or submit to SEL/Designee if using recorded session.</a:t>
            </a:r>
          </a:p>
          <a:p>
            <a:r>
              <a:rPr lang="en-US" sz="2600" dirty="0" smtClean="0">
                <a:solidFill>
                  <a:srgbClr val="000066"/>
                </a:solidFill>
              </a:rPr>
              <a:t>Complete Indicator 13 Pre Review Checklist on each IEP</a:t>
            </a:r>
          </a:p>
          <a:p>
            <a:endParaRPr lang="en-US" sz="2700" dirty="0">
              <a:solidFill>
                <a:srgbClr val="000066"/>
              </a:solidFill>
            </a:endParaRPr>
          </a:p>
          <a:p>
            <a:pPr marL="0" indent="0">
              <a:buNone/>
            </a:pPr>
            <a:endParaRPr lang="en-US" sz="2700" dirty="0" smtClean="0">
              <a:solidFill>
                <a:srgbClr val="000066"/>
              </a:solidFill>
            </a:endParaRPr>
          </a:p>
          <a:p>
            <a:pPr lvl="3">
              <a:buFontTx/>
              <a:buNone/>
            </a:pPr>
            <a:r>
              <a:rPr lang="en-US" sz="2400" dirty="0" smtClean="0"/>
              <a:t>               </a:t>
            </a:r>
            <a:endParaRPr lang="en-US" sz="2400" i="1" dirty="0" smtClean="0"/>
          </a:p>
        </p:txBody>
      </p:sp>
      <p:sp>
        <p:nvSpPr>
          <p:cNvPr id="40964" name="Content Placeholder 5"/>
          <p:cNvSpPr>
            <a:spLocks noGrp="1"/>
          </p:cNvSpPr>
          <p:nvPr>
            <p:ph sz="half" idx="2"/>
          </p:nvPr>
        </p:nvSpPr>
        <p:spPr>
          <a:xfrm>
            <a:off x="4724400" y="1295400"/>
            <a:ext cx="4191000" cy="5257800"/>
          </a:xfrm>
        </p:spPr>
        <p:txBody>
          <a:bodyPr/>
          <a:lstStyle/>
          <a:p>
            <a:pPr>
              <a:buFontTx/>
              <a:buNone/>
            </a:pPr>
            <a:r>
              <a:rPr lang="en-US" b="1" u="sng" dirty="0" smtClean="0">
                <a:solidFill>
                  <a:srgbClr val="000066"/>
                </a:solidFill>
              </a:rPr>
              <a:t>IU/ PaTTAN</a:t>
            </a:r>
          </a:p>
          <a:p>
            <a:r>
              <a:rPr lang="en-US" dirty="0" smtClean="0">
                <a:solidFill>
                  <a:srgbClr val="000066"/>
                </a:solidFill>
              </a:rPr>
              <a:t>Support SELs/Designees</a:t>
            </a:r>
            <a:endParaRPr lang="en-US" i="1" dirty="0" smtClean="0">
              <a:solidFill>
                <a:srgbClr val="000066"/>
              </a:solidFill>
            </a:endParaRPr>
          </a:p>
          <a:p>
            <a:r>
              <a:rPr lang="en-US" dirty="0" smtClean="0">
                <a:solidFill>
                  <a:srgbClr val="000066"/>
                </a:solidFill>
              </a:rPr>
              <a:t>Support Indicator 13 IEP Checklist Pre-Review for each IEP</a:t>
            </a:r>
          </a:p>
        </p:txBody>
      </p:sp>
    </p:spTree>
    <p:extLst>
      <p:ext uri="{BB962C8B-B14F-4D97-AF65-F5344CB8AC3E}">
        <p14:creationId xmlns:p14="http://schemas.microsoft.com/office/powerpoint/2010/main" val="3108930636"/>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3"/>
          <p:cNvSpPr>
            <a:spLocks noGrp="1"/>
          </p:cNvSpPr>
          <p:nvPr>
            <p:ph type="title"/>
          </p:nvPr>
        </p:nvSpPr>
        <p:spPr>
          <a:xfrm>
            <a:off x="457200" y="228600"/>
            <a:ext cx="8305800" cy="639763"/>
          </a:xfrm>
        </p:spPr>
        <p:txBody>
          <a:bodyPr/>
          <a:lstStyle/>
          <a:p>
            <a:pPr algn="ctr"/>
            <a:r>
              <a:rPr lang="en-US" sz="2800" b="1" i="1" dirty="0" smtClean="0">
                <a:solidFill>
                  <a:srgbClr val="C00000"/>
                </a:solidFill>
              </a:rPr>
              <a:t>Collaborative Responsibilities</a:t>
            </a:r>
            <a:r>
              <a:rPr lang="en-US" sz="3200" b="1" dirty="0" smtClean="0"/>
              <a:t> </a:t>
            </a:r>
            <a:br>
              <a:rPr lang="en-US" sz="3200" b="1" dirty="0" smtClean="0"/>
            </a:br>
            <a:r>
              <a:rPr lang="en-US" sz="3200" b="1" dirty="0" smtClean="0"/>
              <a:t>By December 23, 2012 </a:t>
            </a:r>
            <a:endParaRPr lang="en-US" sz="3200" dirty="0" smtClean="0"/>
          </a:p>
        </p:txBody>
      </p:sp>
      <p:sp>
        <p:nvSpPr>
          <p:cNvPr id="41987" name="Content Placeholder 4"/>
          <p:cNvSpPr>
            <a:spLocks noGrp="1"/>
          </p:cNvSpPr>
          <p:nvPr>
            <p:ph sz="half" idx="1"/>
          </p:nvPr>
        </p:nvSpPr>
        <p:spPr>
          <a:xfrm>
            <a:off x="152400" y="1143000"/>
            <a:ext cx="4419600" cy="5562600"/>
          </a:xfrm>
          <a:solidFill>
            <a:srgbClr val="FFFF66"/>
          </a:solidFill>
        </p:spPr>
        <p:txBody>
          <a:bodyPr/>
          <a:lstStyle/>
          <a:p>
            <a:pPr>
              <a:buFontTx/>
              <a:buNone/>
            </a:pPr>
            <a:r>
              <a:rPr lang="en-US" sz="2600" b="1" u="sng" dirty="0" smtClean="0">
                <a:solidFill>
                  <a:srgbClr val="000066"/>
                </a:solidFill>
              </a:rPr>
              <a:t>SEL/Designee</a:t>
            </a:r>
          </a:p>
          <a:p>
            <a:r>
              <a:rPr lang="en-US" sz="2200" dirty="0" smtClean="0">
                <a:solidFill>
                  <a:srgbClr val="000066"/>
                </a:solidFill>
              </a:rPr>
              <a:t>Schedule &amp; complete meetings (@ 45 min.) for each required staff member to discuss Ind. 13 IEP Checklist Pre-Review. </a:t>
            </a:r>
          </a:p>
          <a:p>
            <a:r>
              <a:rPr lang="en-US" sz="2200" dirty="0" smtClean="0">
                <a:solidFill>
                  <a:srgbClr val="000066"/>
                </a:solidFill>
              </a:rPr>
              <a:t>Spec. Ed. Administrator signs each Ind. 13 IEP Checklist Pre-Review.</a:t>
            </a:r>
          </a:p>
          <a:p>
            <a:r>
              <a:rPr lang="en-US" sz="2200" dirty="0" smtClean="0">
                <a:solidFill>
                  <a:srgbClr val="000066"/>
                </a:solidFill>
              </a:rPr>
              <a:t>Develop and finalize Ind. 13 Training Plan that includes additional dates, all teachers and administrative signature.</a:t>
            </a:r>
          </a:p>
          <a:p>
            <a:r>
              <a:rPr lang="en-US" sz="2200" dirty="0" smtClean="0">
                <a:solidFill>
                  <a:srgbClr val="000066"/>
                </a:solidFill>
              </a:rPr>
              <a:t>Submit Training Plan and Pre Checklists to Alton Strange/Dennis Clark (CS)/Mark Steciw (APS)</a:t>
            </a:r>
          </a:p>
          <a:p>
            <a:endParaRPr lang="en-US" sz="2700" dirty="0" smtClean="0"/>
          </a:p>
          <a:p>
            <a:endParaRPr lang="en-US" sz="2700" dirty="0" smtClean="0"/>
          </a:p>
          <a:p>
            <a:endParaRPr lang="en-US" sz="2700" dirty="0" smtClean="0"/>
          </a:p>
        </p:txBody>
      </p:sp>
      <p:sp>
        <p:nvSpPr>
          <p:cNvPr id="38916" name="Content Placeholder 5"/>
          <p:cNvSpPr>
            <a:spLocks noGrp="1"/>
          </p:cNvSpPr>
          <p:nvPr>
            <p:ph sz="half" idx="2"/>
          </p:nvPr>
        </p:nvSpPr>
        <p:spPr>
          <a:xfrm>
            <a:off x="4572000" y="1143000"/>
            <a:ext cx="4572000" cy="5715000"/>
          </a:xfrm>
        </p:spPr>
        <p:txBody>
          <a:bodyPr/>
          <a:lstStyle/>
          <a:p>
            <a:pPr>
              <a:buFontTx/>
              <a:buNone/>
              <a:defRPr/>
            </a:pPr>
            <a:r>
              <a:rPr lang="en-US" b="1" u="sng" dirty="0" smtClean="0">
                <a:solidFill>
                  <a:srgbClr val="000066"/>
                </a:solidFill>
              </a:rPr>
              <a:t>IU/ </a:t>
            </a:r>
            <a:r>
              <a:rPr lang="en-US" b="1" u="sng" dirty="0" err="1" smtClean="0">
                <a:solidFill>
                  <a:srgbClr val="000066"/>
                </a:solidFill>
              </a:rPr>
              <a:t>PaTTAN</a:t>
            </a:r>
            <a:endParaRPr lang="en-US" b="1" u="sng" dirty="0" smtClean="0">
              <a:solidFill>
                <a:srgbClr val="000066"/>
              </a:solidFill>
            </a:endParaRPr>
          </a:p>
          <a:p>
            <a:pPr>
              <a:defRPr/>
            </a:pPr>
            <a:r>
              <a:rPr lang="en-US" sz="2200" dirty="0" smtClean="0">
                <a:solidFill>
                  <a:srgbClr val="000066"/>
                </a:solidFill>
              </a:rPr>
              <a:t>Support  Ind. 13 IEP Pre-Review Checklist for each submitted IEP.</a:t>
            </a:r>
          </a:p>
          <a:p>
            <a:pPr>
              <a:defRPr/>
            </a:pPr>
            <a:r>
              <a:rPr lang="en-US" sz="2200" dirty="0" smtClean="0">
                <a:solidFill>
                  <a:srgbClr val="000066"/>
                </a:solidFill>
              </a:rPr>
              <a:t>Support meetings with each staff member to discuss IEP &amp; Checklist. </a:t>
            </a:r>
          </a:p>
          <a:p>
            <a:pPr>
              <a:defRPr/>
            </a:pPr>
            <a:r>
              <a:rPr lang="en-US" sz="2200" dirty="0" smtClean="0">
                <a:solidFill>
                  <a:srgbClr val="000066"/>
                </a:solidFill>
              </a:rPr>
              <a:t>Support individualized guided practice</a:t>
            </a:r>
          </a:p>
          <a:p>
            <a:pPr>
              <a:defRPr/>
            </a:pPr>
            <a:r>
              <a:rPr lang="en-US" sz="2200" dirty="0" smtClean="0">
                <a:solidFill>
                  <a:srgbClr val="000066"/>
                </a:solidFill>
              </a:rPr>
              <a:t>Support developing &amp; finalizing Training Plan </a:t>
            </a:r>
          </a:p>
          <a:p>
            <a:pPr>
              <a:defRPr/>
            </a:pPr>
            <a:r>
              <a:rPr lang="en-US" sz="2200" dirty="0" smtClean="0">
                <a:solidFill>
                  <a:srgbClr val="000066"/>
                </a:solidFill>
              </a:rPr>
              <a:t>Submit Training Plan &amp; Checklists to PaTTAN Pittsburgh</a:t>
            </a:r>
            <a:endParaRPr lang="en-US" sz="2450" dirty="0" smtClean="0"/>
          </a:p>
        </p:txBody>
      </p:sp>
    </p:spTree>
    <p:extLst>
      <p:ext uri="{BB962C8B-B14F-4D97-AF65-F5344CB8AC3E}">
        <p14:creationId xmlns:p14="http://schemas.microsoft.com/office/powerpoint/2010/main" val="15313825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3"/>
          <p:cNvSpPr>
            <a:spLocks noGrp="1" noChangeArrowheads="1"/>
          </p:cNvSpPr>
          <p:nvPr>
            <p:ph type="body" idx="1"/>
          </p:nvPr>
        </p:nvSpPr>
        <p:spPr>
          <a:xfrm>
            <a:off x="304800" y="1219200"/>
            <a:ext cx="8534400" cy="5475288"/>
          </a:xfrm>
        </p:spPr>
        <p:txBody>
          <a:bodyPr/>
          <a:lstStyle/>
          <a:p>
            <a:pPr>
              <a:lnSpc>
                <a:spcPct val="80000"/>
              </a:lnSpc>
              <a:defRPr/>
            </a:pPr>
            <a:r>
              <a:rPr lang="en-US" sz="2400" dirty="0" smtClean="0"/>
              <a:t>Percent of students, age 16 </a:t>
            </a:r>
            <a:r>
              <a:rPr lang="en-US" sz="2400" i="1" dirty="0" smtClean="0">
                <a:solidFill>
                  <a:srgbClr val="C00000"/>
                </a:solidFill>
              </a:rPr>
              <a:t>(14  in PA)</a:t>
            </a:r>
            <a:r>
              <a:rPr lang="en-US" sz="2400" dirty="0" smtClean="0"/>
              <a:t> and above, with IEPs that meet transition requirements</a:t>
            </a:r>
          </a:p>
          <a:p>
            <a:pPr lvl="1">
              <a:lnSpc>
                <a:spcPct val="80000"/>
              </a:lnSpc>
              <a:defRPr/>
            </a:pPr>
            <a:r>
              <a:rPr lang="en-US" sz="2400" dirty="0" smtClean="0"/>
              <a:t>coordinated, measurable, annual IEP goals, and</a:t>
            </a:r>
          </a:p>
          <a:p>
            <a:pPr lvl="1">
              <a:lnSpc>
                <a:spcPct val="80000"/>
              </a:lnSpc>
              <a:defRPr/>
            </a:pPr>
            <a:r>
              <a:rPr lang="en-US" sz="2400" dirty="0" smtClean="0"/>
              <a:t>transition services that will lead to post-secondary goals.</a:t>
            </a:r>
          </a:p>
          <a:p>
            <a:pPr>
              <a:lnSpc>
                <a:spcPct val="80000"/>
              </a:lnSpc>
              <a:defRPr/>
            </a:pPr>
            <a:r>
              <a:rPr lang="en-US" sz="2400" dirty="0" smtClean="0"/>
              <a:t>Data collected through BSE cyclical monitoring.</a:t>
            </a:r>
          </a:p>
          <a:p>
            <a:pPr marL="0" indent="0">
              <a:lnSpc>
                <a:spcPct val="80000"/>
              </a:lnSpc>
              <a:buFontTx/>
              <a:buNone/>
              <a:defRPr/>
            </a:pPr>
            <a:endParaRPr lang="en-US" sz="2800" b="1" dirty="0" smtClean="0">
              <a:solidFill>
                <a:srgbClr val="000099"/>
              </a:solidFill>
            </a:endParaRPr>
          </a:p>
          <a:p>
            <a:pPr>
              <a:lnSpc>
                <a:spcPct val="80000"/>
              </a:lnSpc>
              <a:defRPr/>
            </a:pPr>
            <a:r>
              <a:rPr lang="en-US" sz="3600" b="1" dirty="0" smtClean="0">
                <a:solidFill>
                  <a:srgbClr val="C00000"/>
                </a:solidFill>
              </a:rPr>
              <a:t>Target:  100% compliance!</a:t>
            </a:r>
            <a:endParaRPr lang="en-US" b="1" dirty="0" smtClean="0">
              <a:solidFill>
                <a:srgbClr val="000099"/>
              </a:solidFill>
            </a:endParaRPr>
          </a:p>
          <a:p>
            <a:pPr lvl="1">
              <a:defRPr/>
            </a:pPr>
            <a:r>
              <a:rPr lang="en-US" sz="2400" dirty="0" smtClean="0"/>
              <a:t>2006  data: 69% compliance</a:t>
            </a:r>
          </a:p>
          <a:p>
            <a:pPr lvl="1">
              <a:defRPr/>
            </a:pPr>
            <a:r>
              <a:rPr lang="en-US" sz="2400" dirty="0" smtClean="0"/>
              <a:t>2007  data:  75% complianc</a:t>
            </a:r>
            <a:r>
              <a:rPr lang="en-US" sz="2000" dirty="0" smtClean="0"/>
              <a:t>e</a:t>
            </a:r>
          </a:p>
          <a:p>
            <a:pPr lvl="1">
              <a:defRPr/>
            </a:pPr>
            <a:r>
              <a:rPr lang="en-US" sz="2400" dirty="0" smtClean="0"/>
              <a:t>2008  data:   75.1% compliance</a:t>
            </a:r>
          </a:p>
          <a:p>
            <a:pPr lvl="1">
              <a:defRPr/>
            </a:pPr>
            <a:r>
              <a:rPr lang="en-US" sz="2400" dirty="0" smtClean="0"/>
              <a:t>2009  data:   76.1% compliance</a:t>
            </a:r>
          </a:p>
          <a:p>
            <a:pPr lvl="1">
              <a:defRPr/>
            </a:pPr>
            <a:r>
              <a:rPr lang="en-US" sz="2400" dirty="0" smtClean="0"/>
              <a:t>2010  data:   81.4 % compliance</a:t>
            </a:r>
            <a:endParaRPr lang="en-US" dirty="0" smtClean="0"/>
          </a:p>
          <a:p>
            <a:pPr>
              <a:buFont typeface="Wingdings" pitchFamily="2" charset="2"/>
              <a:buNone/>
              <a:defRPr/>
            </a:pPr>
            <a:endParaRPr lang="en-US" sz="1600" dirty="0" smtClean="0"/>
          </a:p>
        </p:txBody>
      </p:sp>
      <p:sp>
        <p:nvSpPr>
          <p:cNvPr id="22531" name="Rectangle 4"/>
          <p:cNvSpPr>
            <a:spLocks noGrp="1" noChangeArrowheads="1"/>
          </p:cNvSpPr>
          <p:nvPr>
            <p:ph type="title"/>
          </p:nvPr>
        </p:nvSpPr>
        <p:spPr>
          <a:xfrm>
            <a:off x="685800" y="228600"/>
            <a:ext cx="8001000" cy="685800"/>
          </a:xfrm>
        </p:spPr>
        <p:txBody>
          <a:bodyPr/>
          <a:lstStyle/>
          <a:p>
            <a:r>
              <a:rPr lang="en-US" smtClean="0"/>
              <a:t>State Performance Plan: </a:t>
            </a:r>
            <a:r>
              <a:rPr lang="en-US" smtClean="0">
                <a:solidFill>
                  <a:srgbClr val="000099"/>
                </a:solidFill>
              </a:rPr>
              <a:t> Indicator 13</a:t>
            </a:r>
            <a:endParaRPr lang="en-US" i="1" smtClean="0">
              <a:solidFill>
                <a:srgbClr val="000099"/>
              </a:solidFill>
            </a:endParaRPr>
          </a:p>
        </p:txBody>
      </p:sp>
      <p:sp>
        <p:nvSpPr>
          <p:cNvPr id="6" name="Rectangle 4"/>
          <p:cNvSpPr>
            <a:spLocks noChangeArrowheads="1"/>
          </p:cNvSpPr>
          <p:nvPr/>
        </p:nvSpPr>
        <p:spPr bwMode="auto">
          <a:xfrm>
            <a:off x="8458200" y="6324600"/>
            <a:ext cx="441325" cy="369888"/>
          </a:xfrm>
          <a:prstGeom prst="rect">
            <a:avLst/>
          </a:prstGeom>
          <a:noFill/>
          <a:ln w="9525">
            <a:noFill/>
            <a:miter lim="800000"/>
            <a:headEnd/>
            <a:tailEnd/>
          </a:ln>
        </p:spPr>
        <p:txBody>
          <a:bodyPr>
            <a:spAutoFit/>
          </a:bodyPr>
          <a:lstStyle/>
          <a:p>
            <a:pPr>
              <a:defRPr/>
            </a:pPr>
            <a:fld id="{44C798B9-0C54-4AF2-A927-81A339984F3F}" type="slidenum">
              <a:rPr lang="en-US">
                <a:latin typeface="+mn-lt"/>
                <a:cs typeface="Arial" charset="0"/>
              </a:rPr>
              <a:pPr>
                <a:defRPr/>
              </a:pPr>
              <a:t>11</a:t>
            </a:fld>
            <a:endParaRPr lang="en-US" dirty="0">
              <a:latin typeface="+mn-lt"/>
              <a:cs typeface="Arial" charset="0"/>
            </a:endParaRPr>
          </a:p>
        </p:txBody>
      </p:sp>
      <p:pic>
        <p:nvPicPr>
          <p:cNvPr id="22533" name="Picture 8" descr="C:\Documents and Settings\rnilles\Local Settings\Temporary Internet Files\Content.IE5\N8J689B0\MCj0382592000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0" y="4114800"/>
            <a:ext cx="182880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63951538"/>
      </p:ext>
    </p:extLst>
  </p:cSld>
  <p:clrMapOvr>
    <a:masterClrMapping/>
  </p:clrMapOvr>
  <p:transition/>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3"/>
          <p:cNvSpPr>
            <a:spLocks noGrp="1"/>
          </p:cNvSpPr>
          <p:nvPr>
            <p:ph type="title"/>
          </p:nvPr>
        </p:nvSpPr>
        <p:spPr>
          <a:xfrm>
            <a:off x="457200" y="228600"/>
            <a:ext cx="8229600" cy="715963"/>
          </a:xfrm>
        </p:spPr>
        <p:txBody>
          <a:bodyPr/>
          <a:lstStyle/>
          <a:p>
            <a:pPr algn="ctr"/>
            <a:r>
              <a:rPr lang="en-US" sz="2800" b="1" i="1" dirty="0" smtClean="0">
                <a:solidFill>
                  <a:srgbClr val="C00000"/>
                </a:solidFill>
              </a:rPr>
              <a:t>Collaborative Responsibilities</a:t>
            </a:r>
            <a:r>
              <a:rPr lang="en-US" sz="2800" b="1" dirty="0" smtClean="0"/>
              <a:t> </a:t>
            </a:r>
            <a:r>
              <a:rPr lang="en-US" sz="3200" b="1" dirty="0" smtClean="0"/>
              <a:t/>
            </a:r>
            <a:br>
              <a:rPr lang="en-US" sz="3200" b="1" dirty="0" smtClean="0"/>
            </a:br>
            <a:r>
              <a:rPr lang="en-US" sz="3200" b="1" dirty="0" smtClean="0"/>
              <a:t>By March 31, 2013</a:t>
            </a:r>
            <a:endParaRPr lang="en-US" sz="3200" dirty="0" smtClean="0"/>
          </a:p>
        </p:txBody>
      </p:sp>
      <p:sp>
        <p:nvSpPr>
          <p:cNvPr id="43011" name="Content Placeholder 4"/>
          <p:cNvSpPr>
            <a:spLocks noGrp="1"/>
          </p:cNvSpPr>
          <p:nvPr>
            <p:ph sz="half" idx="1"/>
          </p:nvPr>
        </p:nvSpPr>
        <p:spPr>
          <a:xfrm>
            <a:off x="381000" y="1371600"/>
            <a:ext cx="4038600" cy="4953000"/>
          </a:xfrm>
          <a:solidFill>
            <a:srgbClr val="FFFF66"/>
          </a:solidFill>
        </p:spPr>
        <p:txBody>
          <a:bodyPr/>
          <a:lstStyle/>
          <a:p>
            <a:pPr>
              <a:buFontTx/>
              <a:buNone/>
            </a:pPr>
            <a:r>
              <a:rPr lang="en-US" b="1" u="sng" dirty="0" smtClean="0">
                <a:solidFill>
                  <a:srgbClr val="000066"/>
                </a:solidFill>
              </a:rPr>
              <a:t>SEL/Designee</a:t>
            </a:r>
          </a:p>
          <a:p>
            <a:r>
              <a:rPr lang="en-US" dirty="0" smtClean="0">
                <a:solidFill>
                  <a:srgbClr val="000066"/>
                </a:solidFill>
              </a:rPr>
              <a:t>Schedule and complete 4-8 hours of additional group training based on need. </a:t>
            </a:r>
          </a:p>
          <a:p>
            <a:r>
              <a:rPr lang="en-US" dirty="0" smtClean="0">
                <a:solidFill>
                  <a:srgbClr val="000066"/>
                </a:solidFill>
              </a:rPr>
              <a:t>Schedule individualized sessions for required staff to complete Ind. 13 IEP Checklist Post-Review (by April 30).</a:t>
            </a:r>
          </a:p>
          <a:p>
            <a:endParaRPr lang="en-US" sz="2700" dirty="0" smtClean="0"/>
          </a:p>
          <a:p>
            <a:endParaRPr lang="en-US" dirty="0" smtClean="0"/>
          </a:p>
          <a:p>
            <a:endParaRPr lang="en-US" dirty="0" smtClean="0"/>
          </a:p>
        </p:txBody>
      </p:sp>
      <p:sp>
        <p:nvSpPr>
          <p:cNvPr id="43012" name="Content Placeholder 5"/>
          <p:cNvSpPr>
            <a:spLocks noGrp="1"/>
          </p:cNvSpPr>
          <p:nvPr>
            <p:ph sz="half" idx="2"/>
          </p:nvPr>
        </p:nvSpPr>
        <p:spPr>
          <a:xfrm>
            <a:off x="4648200" y="1295400"/>
            <a:ext cx="4267200" cy="5334000"/>
          </a:xfrm>
        </p:spPr>
        <p:txBody>
          <a:bodyPr/>
          <a:lstStyle/>
          <a:p>
            <a:pPr>
              <a:buFontTx/>
              <a:buNone/>
            </a:pPr>
            <a:r>
              <a:rPr lang="en-US" b="1" u="sng" smtClean="0">
                <a:solidFill>
                  <a:srgbClr val="000066"/>
                </a:solidFill>
              </a:rPr>
              <a:t>IU/ PaTTAN</a:t>
            </a:r>
          </a:p>
          <a:p>
            <a:r>
              <a:rPr lang="en-US" smtClean="0">
                <a:solidFill>
                  <a:srgbClr val="000066"/>
                </a:solidFill>
              </a:rPr>
              <a:t>Support 4-8 hours of additional group training based on Training Plan and identified needs.</a:t>
            </a:r>
          </a:p>
          <a:p>
            <a:r>
              <a:rPr lang="en-US" smtClean="0">
                <a:solidFill>
                  <a:srgbClr val="000066"/>
                </a:solidFill>
              </a:rPr>
              <a:t>Support individualized sessions for required staff to complete Indicator 13 IEP Checklist Post-Review (by April 30).</a:t>
            </a:r>
          </a:p>
        </p:txBody>
      </p:sp>
    </p:spTree>
    <p:extLst>
      <p:ext uri="{BB962C8B-B14F-4D97-AF65-F5344CB8AC3E}">
        <p14:creationId xmlns:p14="http://schemas.microsoft.com/office/powerpoint/2010/main" val="1746242533"/>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3"/>
          <p:cNvSpPr>
            <a:spLocks noGrp="1"/>
          </p:cNvSpPr>
          <p:nvPr>
            <p:ph type="title"/>
          </p:nvPr>
        </p:nvSpPr>
        <p:spPr>
          <a:xfrm>
            <a:off x="381000" y="152400"/>
            <a:ext cx="8229600" cy="715963"/>
          </a:xfrm>
        </p:spPr>
        <p:txBody>
          <a:bodyPr/>
          <a:lstStyle/>
          <a:p>
            <a:pPr algn="ctr"/>
            <a:r>
              <a:rPr lang="en-US" sz="2800" b="1" i="1" dirty="0" smtClean="0">
                <a:solidFill>
                  <a:srgbClr val="C00000"/>
                </a:solidFill>
              </a:rPr>
              <a:t>Collaborative Responsibilities</a:t>
            </a:r>
            <a:r>
              <a:rPr lang="en-US" sz="3200" b="1" dirty="0" smtClean="0"/>
              <a:t> </a:t>
            </a:r>
            <a:br>
              <a:rPr lang="en-US" sz="3200" b="1" dirty="0" smtClean="0"/>
            </a:br>
            <a:r>
              <a:rPr lang="en-US" sz="3200" b="1" dirty="0" smtClean="0"/>
              <a:t>By April 30, 2013</a:t>
            </a:r>
            <a:endParaRPr lang="en-US" sz="3200" dirty="0" smtClean="0"/>
          </a:p>
        </p:txBody>
      </p:sp>
      <p:sp>
        <p:nvSpPr>
          <p:cNvPr id="44035" name="Content Placeholder 4"/>
          <p:cNvSpPr>
            <a:spLocks noGrp="1"/>
          </p:cNvSpPr>
          <p:nvPr>
            <p:ph sz="half" idx="1"/>
          </p:nvPr>
        </p:nvSpPr>
        <p:spPr>
          <a:xfrm>
            <a:off x="76200" y="1143000"/>
            <a:ext cx="4419600" cy="5562600"/>
          </a:xfrm>
          <a:solidFill>
            <a:srgbClr val="FFFF66"/>
          </a:solidFill>
        </p:spPr>
        <p:txBody>
          <a:bodyPr/>
          <a:lstStyle/>
          <a:p>
            <a:pPr>
              <a:buFontTx/>
              <a:buNone/>
            </a:pPr>
            <a:r>
              <a:rPr lang="en-US" sz="2600" b="1" u="sng" dirty="0" smtClean="0">
                <a:solidFill>
                  <a:srgbClr val="000066"/>
                </a:solidFill>
              </a:rPr>
              <a:t>SEL/Designee</a:t>
            </a:r>
          </a:p>
          <a:p>
            <a:r>
              <a:rPr lang="en-US" sz="2500" dirty="0" smtClean="0">
                <a:solidFill>
                  <a:srgbClr val="000066"/>
                </a:solidFill>
              </a:rPr>
              <a:t>Complete individualized sessions for required staff and complete and discuss Ind. 13 IEP Checklist Post-Review.</a:t>
            </a:r>
          </a:p>
          <a:p>
            <a:r>
              <a:rPr lang="en-US" sz="2500" dirty="0" smtClean="0">
                <a:solidFill>
                  <a:srgbClr val="000066"/>
                </a:solidFill>
              </a:rPr>
              <a:t>Spec. Ed. Administrator signs each Post-Review.</a:t>
            </a:r>
          </a:p>
          <a:p>
            <a:r>
              <a:rPr lang="en-US" sz="2500" dirty="0" smtClean="0">
                <a:solidFill>
                  <a:srgbClr val="000066"/>
                </a:solidFill>
              </a:rPr>
              <a:t>Schedule time for additional guided practice as needed to mastery.</a:t>
            </a:r>
          </a:p>
          <a:p>
            <a:r>
              <a:rPr lang="en-US" sz="2500" dirty="0" smtClean="0">
                <a:solidFill>
                  <a:srgbClr val="000066"/>
                </a:solidFill>
              </a:rPr>
              <a:t>Send Post-Review to Alton Strange/</a:t>
            </a:r>
            <a:r>
              <a:rPr lang="en-US" sz="2400" dirty="0">
                <a:solidFill>
                  <a:srgbClr val="000066"/>
                </a:solidFill>
              </a:rPr>
              <a:t>Dennis Clark (CS)/Mark Steciw (APS)</a:t>
            </a:r>
          </a:p>
          <a:p>
            <a:endParaRPr lang="en-US" sz="2700" dirty="0" smtClean="0"/>
          </a:p>
          <a:p>
            <a:endParaRPr lang="en-US" dirty="0" smtClean="0"/>
          </a:p>
          <a:p>
            <a:endParaRPr lang="en-US" dirty="0" smtClean="0"/>
          </a:p>
        </p:txBody>
      </p:sp>
      <p:sp>
        <p:nvSpPr>
          <p:cNvPr id="44036" name="Content Placeholder 5"/>
          <p:cNvSpPr>
            <a:spLocks noGrp="1"/>
          </p:cNvSpPr>
          <p:nvPr>
            <p:ph sz="half" idx="2"/>
          </p:nvPr>
        </p:nvSpPr>
        <p:spPr>
          <a:xfrm>
            <a:off x="4572000" y="1219200"/>
            <a:ext cx="4267200" cy="5334000"/>
          </a:xfrm>
        </p:spPr>
        <p:txBody>
          <a:bodyPr/>
          <a:lstStyle/>
          <a:p>
            <a:pPr>
              <a:buFontTx/>
              <a:buNone/>
            </a:pPr>
            <a:r>
              <a:rPr lang="en-US" sz="2600" b="1" u="sng" smtClean="0">
                <a:solidFill>
                  <a:srgbClr val="000066"/>
                </a:solidFill>
              </a:rPr>
              <a:t>IU/ PaTTAN</a:t>
            </a:r>
          </a:p>
          <a:p>
            <a:r>
              <a:rPr lang="en-US" sz="2600" smtClean="0">
                <a:solidFill>
                  <a:srgbClr val="000066"/>
                </a:solidFill>
              </a:rPr>
              <a:t>Support individualized sessions for required staff to complete Ind. 13 IEP Checklist Post-Review.</a:t>
            </a:r>
          </a:p>
          <a:p>
            <a:r>
              <a:rPr lang="en-US" sz="2600" smtClean="0">
                <a:solidFill>
                  <a:srgbClr val="000066"/>
                </a:solidFill>
              </a:rPr>
              <a:t>Obtain Spec. Ed. Administrator signature.</a:t>
            </a:r>
          </a:p>
          <a:p>
            <a:r>
              <a:rPr lang="en-US" sz="2600" smtClean="0">
                <a:solidFill>
                  <a:srgbClr val="000066"/>
                </a:solidFill>
              </a:rPr>
              <a:t>Support guided practice as needed to mastery.</a:t>
            </a:r>
          </a:p>
          <a:p>
            <a:r>
              <a:rPr lang="en-US" sz="2600" smtClean="0">
                <a:solidFill>
                  <a:srgbClr val="000066"/>
                </a:solidFill>
              </a:rPr>
              <a:t>Send required documentation to  PaTTAN Pittsburgh.</a:t>
            </a:r>
          </a:p>
          <a:p>
            <a:pPr>
              <a:buFontTx/>
              <a:buNone/>
            </a:pPr>
            <a:endParaRPr lang="en-US" smtClean="0"/>
          </a:p>
          <a:p>
            <a:endParaRPr lang="en-US" smtClean="0"/>
          </a:p>
          <a:p>
            <a:pPr>
              <a:buFontTx/>
              <a:buNone/>
            </a:pPr>
            <a:endParaRPr lang="en-US" smtClean="0"/>
          </a:p>
        </p:txBody>
      </p:sp>
    </p:spTree>
    <p:extLst>
      <p:ext uri="{BB962C8B-B14F-4D97-AF65-F5344CB8AC3E}">
        <p14:creationId xmlns:p14="http://schemas.microsoft.com/office/powerpoint/2010/main" val="2061886331"/>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3"/>
          <p:cNvSpPr>
            <a:spLocks noGrp="1"/>
          </p:cNvSpPr>
          <p:nvPr>
            <p:ph type="title"/>
          </p:nvPr>
        </p:nvSpPr>
        <p:spPr>
          <a:xfrm>
            <a:off x="381000" y="0"/>
            <a:ext cx="8305800" cy="990600"/>
          </a:xfrm>
        </p:spPr>
        <p:txBody>
          <a:bodyPr/>
          <a:lstStyle/>
          <a:p>
            <a:pPr algn="ctr"/>
            <a:r>
              <a:rPr lang="en-US" sz="2800" b="1" i="1" dirty="0" smtClean="0">
                <a:solidFill>
                  <a:srgbClr val="C00000"/>
                </a:solidFill>
              </a:rPr>
              <a:t>Collaborative Responsibilities </a:t>
            </a:r>
            <a:r>
              <a:rPr lang="en-US" sz="3200" b="1" dirty="0" smtClean="0"/>
              <a:t/>
            </a:r>
            <a:br>
              <a:rPr lang="en-US" sz="3200" b="1" dirty="0" smtClean="0"/>
            </a:br>
            <a:r>
              <a:rPr lang="en-US" sz="3200" b="1" dirty="0" smtClean="0"/>
              <a:t>May 1, 2013</a:t>
            </a:r>
            <a:endParaRPr lang="en-US" sz="3200" dirty="0" smtClean="0"/>
          </a:p>
        </p:txBody>
      </p:sp>
      <p:sp>
        <p:nvSpPr>
          <p:cNvPr id="45059" name="Content Placeholder 4"/>
          <p:cNvSpPr>
            <a:spLocks noGrp="1"/>
          </p:cNvSpPr>
          <p:nvPr>
            <p:ph sz="half" idx="1"/>
          </p:nvPr>
        </p:nvSpPr>
        <p:spPr>
          <a:xfrm>
            <a:off x="304800" y="2514600"/>
            <a:ext cx="4038600" cy="4038600"/>
          </a:xfrm>
          <a:solidFill>
            <a:srgbClr val="FFFF66"/>
          </a:solidFill>
        </p:spPr>
        <p:txBody>
          <a:bodyPr/>
          <a:lstStyle/>
          <a:p>
            <a:pPr>
              <a:buFontTx/>
              <a:buNone/>
            </a:pPr>
            <a:r>
              <a:rPr lang="en-US" b="1" u="sng" dirty="0" smtClean="0">
                <a:solidFill>
                  <a:srgbClr val="000066"/>
                </a:solidFill>
              </a:rPr>
              <a:t>SEL/Designee</a:t>
            </a:r>
          </a:p>
          <a:p>
            <a:r>
              <a:rPr lang="en-US" dirty="0" smtClean="0">
                <a:solidFill>
                  <a:srgbClr val="000066"/>
                </a:solidFill>
              </a:rPr>
              <a:t>Attend webinar</a:t>
            </a:r>
          </a:p>
          <a:p>
            <a:r>
              <a:rPr lang="en-US" dirty="0" smtClean="0">
                <a:solidFill>
                  <a:srgbClr val="000066"/>
                </a:solidFill>
              </a:rPr>
              <a:t>Schedule additional guided practice or technical assistance, as needed.</a:t>
            </a:r>
            <a:r>
              <a:rPr lang="en-US" dirty="0" smtClean="0"/>
              <a:t>  </a:t>
            </a:r>
          </a:p>
          <a:p>
            <a:endParaRPr lang="en-US" sz="2700" dirty="0" smtClean="0"/>
          </a:p>
          <a:p>
            <a:endParaRPr lang="en-US" dirty="0" smtClean="0"/>
          </a:p>
          <a:p>
            <a:endParaRPr lang="en-US" dirty="0" smtClean="0"/>
          </a:p>
        </p:txBody>
      </p:sp>
      <p:sp>
        <p:nvSpPr>
          <p:cNvPr id="45060" name="Content Placeholder 5"/>
          <p:cNvSpPr>
            <a:spLocks noGrp="1"/>
          </p:cNvSpPr>
          <p:nvPr>
            <p:ph sz="half" idx="2"/>
          </p:nvPr>
        </p:nvSpPr>
        <p:spPr>
          <a:xfrm>
            <a:off x="4648200" y="2514600"/>
            <a:ext cx="4191000" cy="3962400"/>
          </a:xfrm>
        </p:spPr>
        <p:txBody>
          <a:bodyPr/>
          <a:lstStyle/>
          <a:p>
            <a:pPr>
              <a:buFontTx/>
              <a:buNone/>
            </a:pPr>
            <a:r>
              <a:rPr lang="en-US" b="1" u="sng" smtClean="0">
                <a:solidFill>
                  <a:srgbClr val="000066"/>
                </a:solidFill>
              </a:rPr>
              <a:t>PaTTAN/ IU</a:t>
            </a:r>
          </a:p>
          <a:p>
            <a:r>
              <a:rPr lang="en-US" smtClean="0">
                <a:solidFill>
                  <a:srgbClr val="000066"/>
                </a:solidFill>
              </a:rPr>
              <a:t>Support additional guided practice or technical assistance, if needed.</a:t>
            </a:r>
          </a:p>
          <a:p>
            <a:r>
              <a:rPr lang="en-US" smtClean="0">
                <a:solidFill>
                  <a:srgbClr val="000066"/>
                </a:solidFill>
              </a:rPr>
              <a:t>Send all required documentation to  PaTTAN Pittsburgh.</a:t>
            </a:r>
          </a:p>
          <a:p>
            <a:pPr>
              <a:buFontTx/>
              <a:buNone/>
            </a:pPr>
            <a:endParaRPr lang="en-US" smtClean="0"/>
          </a:p>
          <a:p>
            <a:endParaRPr lang="en-US" smtClean="0"/>
          </a:p>
          <a:p>
            <a:pPr>
              <a:buFontTx/>
              <a:buNone/>
            </a:pPr>
            <a:endParaRPr lang="en-US" smtClean="0"/>
          </a:p>
        </p:txBody>
      </p:sp>
      <p:sp>
        <p:nvSpPr>
          <p:cNvPr id="45061" name="Rectangle 6"/>
          <p:cNvSpPr>
            <a:spLocks noChangeArrowheads="1"/>
          </p:cNvSpPr>
          <p:nvPr/>
        </p:nvSpPr>
        <p:spPr bwMode="auto">
          <a:xfrm>
            <a:off x="685800" y="1219200"/>
            <a:ext cx="78486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dirty="0">
                <a:solidFill>
                  <a:srgbClr val="000000"/>
                </a:solidFill>
                <a:latin typeface="Gill Sans MT" pitchFamily="34" charset="0"/>
              </a:rPr>
              <a:t>May </a:t>
            </a:r>
            <a:r>
              <a:rPr lang="en-US" sz="2800" dirty="0" smtClean="0">
                <a:solidFill>
                  <a:srgbClr val="000000"/>
                </a:solidFill>
                <a:latin typeface="Gill Sans MT" pitchFamily="34" charset="0"/>
              </a:rPr>
              <a:t>1, 2013 </a:t>
            </a:r>
            <a:r>
              <a:rPr lang="en-US" sz="2800" dirty="0">
                <a:solidFill>
                  <a:srgbClr val="000000"/>
                </a:solidFill>
                <a:latin typeface="Gill Sans MT" pitchFamily="34" charset="0"/>
              </a:rPr>
              <a:t>-  9:00-11:00- Webinar:  Indicator 13 Cohort # </a:t>
            </a:r>
            <a:r>
              <a:rPr lang="en-US" sz="2800" dirty="0" smtClean="0">
                <a:solidFill>
                  <a:srgbClr val="000000"/>
                </a:solidFill>
                <a:latin typeface="Gill Sans MT" pitchFamily="34" charset="0"/>
              </a:rPr>
              <a:t>5 (3) </a:t>
            </a:r>
            <a:r>
              <a:rPr lang="en-US" sz="2800" dirty="0">
                <a:solidFill>
                  <a:srgbClr val="000000"/>
                </a:solidFill>
                <a:latin typeface="Gill Sans MT" pitchFamily="34" charset="0"/>
              </a:rPr>
              <a:t>Discussion and Analysis of Training</a:t>
            </a:r>
          </a:p>
        </p:txBody>
      </p:sp>
    </p:spTree>
    <p:extLst>
      <p:ext uri="{BB962C8B-B14F-4D97-AF65-F5344CB8AC3E}">
        <p14:creationId xmlns:p14="http://schemas.microsoft.com/office/powerpoint/2010/main" val="2851038927"/>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763000" cy="563562"/>
          </a:xfrm>
        </p:spPr>
        <p:txBody>
          <a:bodyPr/>
          <a:lstStyle/>
          <a:p>
            <a:pPr algn="ctr"/>
            <a:r>
              <a:rPr lang="en-US" dirty="0" smtClean="0"/>
              <a:t>Philadelphia Secondary Transition Wiki</a:t>
            </a:r>
            <a:endParaRPr lang="en-US" dirty="0"/>
          </a:p>
        </p:txBody>
      </p:sp>
      <p:sp>
        <p:nvSpPr>
          <p:cNvPr id="3" name="Content Placeholder 2"/>
          <p:cNvSpPr>
            <a:spLocks noGrp="1"/>
          </p:cNvSpPr>
          <p:nvPr>
            <p:ph sz="half" idx="1"/>
          </p:nvPr>
        </p:nvSpPr>
        <p:spPr>
          <a:xfrm>
            <a:off x="457200" y="1752600"/>
            <a:ext cx="8382000" cy="4525963"/>
          </a:xfrm>
        </p:spPr>
        <p:txBody>
          <a:bodyPr/>
          <a:lstStyle/>
          <a:p>
            <a:r>
              <a:rPr lang="en-US" u="sng" dirty="0">
                <a:hlinkClick r:id="rId2"/>
              </a:rPr>
              <a:t>http://philadelphiaind13.wikispaces.com/</a:t>
            </a:r>
            <a:endParaRPr lang="en-US" dirty="0"/>
          </a:p>
          <a:p>
            <a:r>
              <a:rPr lang="en-US" dirty="0" smtClean="0"/>
              <a:t>Private Wiki for S.D. of Philadelphia Cohort #3 and Philadelphia Charter Schools</a:t>
            </a:r>
          </a:p>
          <a:p>
            <a:r>
              <a:rPr lang="en-US" dirty="0" smtClean="0"/>
              <a:t>Contains </a:t>
            </a:r>
            <a:r>
              <a:rPr lang="en-US" dirty="0" smtClean="0"/>
              <a:t>Resources for additional training </a:t>
            </a:r>
            <a:r>
              <a:rPr lang="en-US" dirty="0" smtClean="0"/>
              <a:t>including </a:t>
            </a:r>
            <a:r>
              <a:rPr lang="en-US" smtClean="0"/>
              <a:t>links to recorded </a:t>
            </a:r>
            <a:r>
              <a:rPr lang="en-US" dirty="0" smtClean="0"/>
              <a:t>sessions</a:t>
            </a:r>
            <a:endParaRPr lang="en-US" dirty="0"/>
          </a:p>
        </p:txBody>
      </p:sp>
    </p:spTree>
    <p:extLst>
      <p:ext uri="{BB962C8B-B14F-4D97-AF65-F5344CB8AC3E}">
        <p14:creationId xmlns:p14="http://schemas.microsoft.com/office/powerpoint/2010/main" val="1131311843"/>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152400" y="152400"/>
            <a:ext cx="8763000" cy="762000"/>
          </a:xfrm>
        </p:spPr>
        <p:txBody>
          <a:bodyPr/>
          <a:lstStyle/>
          <a:p>
            <a:r>
              <a:rPr lang="en-US" sz="3600" smtClean="0"/>
              <a:t>Contact Information	    www.pattan.net</a:t>
            </a:r>
          </a:p>
        </p:txBody>
      </p:sp>
      <p:sp>
        <p:nvSpPr>
          <p:cNvPr id="136195" name="Slide Number Placeholder 3"/>
          <p:cNvSpPr>
            <a:spLocks noGrp="1"/>
          </p:cNvSpPr>
          <p:nvPr>
            <p:ph type="sldNum" sz="quarter" idx="12"/>
          </p:nvPr>
        </p:nvSpPr>
        <p:spPr>
          <a:xfrm>
            <a:off x="3657600" y="6400800"/>
            <a:ext cx="609600" cy="457200"/>
          </a:xfrm>
        </p:spPr>
        <p:txBody>
          <a:bodyPr/>
          <a:lstStyle/>
          <a:p>
            <a:pPr>
              <a:defRPr/>
            </a:pPr>
            <a:fld id="{EA79855D-EF28-40D8-B726-2FF7BF8A8BE7}" type="slidenum">
              <a:rPr lang="en-US" smtClean="0">
                <a:latin typeface="Arial" pitchFamily="34" charset="0"/>
              </a:rPr>
              <a:pPr>
                <a:defRPr/>
              </a:pPr>
              <a:t>114</a:t>
            </a:fld>
            <a:endParaRPr lang="en-US" smtClean="0">
              <a:latin typeface="Arial" pitchFamily="34" charset="0"/>
            </a:endParaRPr>
          </a:p>
        </p:txBody>
      </p:sp>
      <p:sp>
        <p:nvSpPr>
          <p:cNvPr id="50180" name="Rectangle 3"/>
          <p:cNvSpPr>
            <a:spLocks noGrp="1" noChangeArrowheads="1"/>
          </p:cNvSpPr>
          <p:nvPr>
            <p:ph type="body" idx="4294967295"/>
          </p:nvPr>
        </p:nvSpPr>
        <p:spPr>
          <a:xfrm>
            <a:off x="304800" y="1142999"/>
            <a:ext cx="4038600" cy="5438775"/>
          </a:xfrm>
        </p:spPr>
        <p:txBody>
          <a:bodyPr/>
          <a:lstStyle/>
          <a:p>
            <a:pPr indent="7938">
              <a:buFontTx/>
              <a:buNone/>
            </a:pPr>
            <a:r>
              <a:rPr lang="en-US" sz="2300" dirty="0" smtClean="0"/>
              <a:t>Dennis Clark</a:t>
            </a:r>
          </a:p>
          <a:p>
            <a:pPr indent="7938">
              <a:buFontTx/>
              <a:buNone/>
            </a:pPr>
            <a:r>
              <a:rPr lang="en-US" sz="2300" dirty="0" smtClean="0">
                <a:hlinkClick r:id="rId3"/>
              </a:rPr>
              <a:t>dclark@pattan.net</a:t>
            </a:r>
            <a:r>
              <a:rPr lang="en-US" sz="2300" dirty="0" smtClean="0"/>
              <a:t> </a:t>
            </a:r>
          </a:p>
          <a:p>
            <a:pPr indent="7938">
              <a:buFontTx/>
              <a:buNone/>
            </a:pPr>
            <a:r>
              <a:rPr lang="en-US" sz="2300" dirty="0" smtClean="0"/>
              <a:t>610-265-7321 ext. 7231</a:t>
            </a:r>
          </a:p>
          <a:p>
            <a:pPr indent="7938">
              <a:buFontTx/>
              <a:buNone/>
            </a:pPr>
            <a:r>
              <a:rPr lang="en-US" sz="2300" dirty="0" smtClean="0"/>
              <a:t>800-441-3215 ext. 7231</a:t>
            </a:r>
          </a:p>
          <a:p>
            <a:pPr indent="7938">
              <a:buFontTx/>
              <a:buNone/>
            </a:pPr>
            <a:endParaRPr lang="en-US" sz="2300" dirty="0" smtClean="0"/>
          </a:p>
          <a:p>
            <a:pPr indent="7938">
              <a:buFontTx/>
              <a:buNone/>
            </a:pPr>
            <a:r>
              <a:rPr lang="en-US" sz="2300" dirty="0" smtClean="0"/>
              <a:t>Mark Steciw</a:t>
            </a:r>
          </a:p>
          <a:p>
            <a:pPr indent="7938">
              <a:buFontTx/>
              <a:buNone/>
            </a:pPr>
            <a:r>
              <a:rPr lang="en-US" sz="2300" dirty="0" smtClean="0">
                <a:hlinkClick r:id="rId4"/>
              </a:rPr>
              <a:t>msteciw@pattan.net</a:t>
            </a:r>
            <a:endParaRPr lang="en-US" sz="2300" dirty="0" smtClean="0"/>
          </a:p>
          <a:p>
            <a:pPr indent="7938">
              <a:buFontTx/>
              <a:buNone/>
            </a:pPr>
            <a:r>
              <a:rPr lang="en-US" sz="2300" dirty="0" smtClean="0"/>
              <a:t>610-265-7321 ext. 7226</a:t>
            </a:r>
          </a:p>
          <a:p>
            <a:pPr indent="7938">
              <a:buFontTx/>
              <a:buNone/>
            </a:pPr>
            <a:r>
              <a:rPr lang="en-US" sz="2300" dirty="0" smtClean="0"/>
              <a:t>800-441-3215 ext. 7226</a:t>
            </a:r>
          </a:p>
          <a:p>
            <a:pPr indent="7938">
              <a:buFontTx/>
              <a:buNone/>
            </a:pPr>
            <a:endParaRPr lang="en-US" sz="2300" dirty="0"/>
          </a:p>
          <a:p>
            <a:pPr indent="7938">
              <a:buFontTx/>
              <a:buNone/>
            </a:pPr>
            <a:r>
              <a:rPr lang="en-US" sz="2300" dirty="0" smtClean="0"/>
              <a:t>PaTTAN King of Prussia</a:t>
            </a:r>
          </a:p>
          <a:p>
            <a:pPr indent="7938">
              <a:buFontTx/>
              <a:buNone/>
            </a:pPr>
            <a:r>
              <a:rPr lang="en-US" sz="2300" dirty="0" smtClean="0"/>
              <a:t>200 Anderson Road</a:t>
            </a:r>
          </a:p>
          <a:p>
            <a:pPr indent="7938">
              <a:buFontTx/>
              <a:buNone/>
            </a:pPr>
            <a:r>
              <a:rPr lang="en-US" sz="2300" dirty="0" smtClean="0"/>
              <a:t>King of Prussia, PA  19406</a:t>
            </a:r>
          </a:p>
          <a:p>
            <a:pPr indent="7938">
              <a:buFontTx/>
              <a:buNone/>
            </a:pPr>
            <a:endParaRPr lang="en-US" sz="2000" dirty="0" smtClean="0"/>
          </a:p>
          <a:p>
            <a:pPr indent="7938">
              <a:buFontTx/>
              <a:buNone/>
            </a:pPr>
            <a:endParaRPr lang="en-US" sz="2400" dirty="0" smtClean="0"/>
          </a:p>
          <a:p>
            <a:pPr indent="7938">
              <a:buFontTx/>
              <a:buNone/>
            </a:pPr>
            <a:endParaRPr lang="en-US" sz="2400" dirty="0" smtClean="0"/>
          </a:p>
          <a:p>
            <a:pPr indent="7938">
              <a:buFontTx/>
              <a:buNone/>
            </a:pPr>
            <a:endParaRPr lang="en-US" sz="2400" dirty="0" smtClean="0"/>
          </a:p>
          <a:p>
            <a:pPr indent="7938">
              <a:buFontTx/>
              <a:buNone/>
            </a:pPr>
            <a:endParaRPr lang="en-US" sz="2400" dirty="0" smtClean="0"/>
          </a:p>
          <a:p>
            <a:pPr indent="7938">
              <a:buFontTx/>
              <a:buNone/>
            </a:pPr>
            <a:endParaRPr lang="en-US" sz="2400" dirty="0" smtClean="0"/>
          </a:p>
          <a:p>
            <a:pPr indent="7938">
              <a:buFontTx/>
              <a:buNone/>
            </a:pPr>
            <a:endParaRPr lang="en-US" sz="2400" dirty="0" smtClean="0"/>
          </a:p>
        </p:txBody>
      </p:sp>
      <p:pic>
        <p:nvPicPr>
          <p:cNvPr id="50181" name="Picture 9" descr="Slide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81600" y="1524000"/>
            <a:ext cx="3048000" cy="123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182" name="Text Box 4"/>
          <p:cNvSpPr txBox="1">
            <a:spLocks noChangeArrowheads="1"/>
          </p:cNvSpPr>
          <p:nvPr/>
        </p:nvSpPr>
        <p:spPr bwMode="auto">
          <a:xfrm>
            <a:off x="4572000" y="3048000"/>
            <a:ext cx="4343400" cy="3533775"/>
          </a:xfrm>
          <a:prstGeom prst="rect">
            <a:avLst/>
          </a:prstGeom>
          <a:solidFill>
            <a:srgbClr val="000099"/>
          </a:solidFill>
          <a:ln w="38100">
            <a:solidFill>
              <a:srgbClr val="000000"/>
            </a:solidFill>
            <a:miter lim="800000"/>
            <a:headEnd/>
            <a:tailEnd/>
          </a:ln>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endParaRPr lang="en-US" sz="1400" b="1">
              <a:latin typeface="Gill Sans MT" pitchFamily="34" charset="0"/>
            </a:endParaRPr>
          </a:p>
          <a:p>
            <a:pPr algn="ctr" eaLnBrk="1" hangingPunct="1"/>
            <a:r>
              <a:rPr lang="en-US" sz="1400" b="1">
                <a:solidFill>
                  <a:schemeClr val="bg1"/>
                </a:solidFill>
                <a:latin typeface="Gill Sans MT" pitchFamily="34" charset="0"/>
              </a:rPr>
              <a:t>Commonwealth of Pennsylvania</a:t>
            </a:r>
          </a:p>
          <a:p>
            <a:pPr algn="ctr" eaLnBrk="1" hangingPunct="1"/>
            <a:r>
              <a:rPr lang="en-US" sz="1400">
                <a:solidFill>
                  <a:schemeClr val="bg1"/>
                </a:solidFill>
                <a:latin typeface="Gill Sans MT" pitchFamily="34" charset="0"/>
              </a:rPr>
              <a:t>Tom Corbett, Governor</a:t>
            </a:r>
            <a:endParaRPr lang="en-US" sz="1400" b="1">
              <a:solidFill>
                <a:schemeClr val="bg1"/>
              </a:solidFill>
              <a:latin typeface="Gill Sans MT" pitchFamily="34" charset="0"/>
            </a:endParaRPr>
          </a:p>
          <a:p>
            <a:pPr algn="ctr" eaLnBrk="1" hangingPunct="1"/>
            <a:endParaRPr lang="en-US" sz="1400" b="1">
              <a:solidFill>
                <a:schemeClr val="bg1"/>
              </a:solidFill>
              <a:latin typeface="Gill Sans MT" pitchFamily="34" charset="0"/>
            </a:endParaRPr>
          </a:p>
          <a:p>
            <a:pPr algn="ctr" eaLnBrk="1" hangingPunct="1"/>
            <a:r>
              <a:rPr lang="en-US" sz="1400" b="1">
                <a:solidFill>
                  <a:schemeClr val="bg1"/>
                </a:solidFill>
                <a:latin typeface="Gill Sans MT" pitchFamily="34" charset="0"/>
              </a:rPr>
              <a:t>Pennsylvania Department of Education</a:t>
            </a:r>
          </a:p>
          <a:p>
            <a:pPr algn="ctr" eaLnBrk="1" hangingPunct="1"/>
            <a:r>
              <a:rPr lang="en-US" sz="1400">
                <a:solidFill>
                  <a:schemeClr val="bg1"/>
                </a:solidFill>
                <a:latin typeface="Gill Sans MT" pitchFamily="34" charset="0"/>
              </a:rPr>
              <a:t>Ronald J. Tomalis, Secretary</a:t>
            </a:r>
          </a:p>
          <a:p>
            <a:pPr algn="ctr" eaLnBrk="1" hangingPunct="1"/>
            <a:endParaRPr lang="en-US" sz="1400">
              <a:solidFill>
                <a:schemeClr val="bg1"/>
              </a:solidFill>
              <a:latin typeface="Gill Sans MT" pitchFamily="34" charset="0"/>
            </a:endParaRPr>
          </a:p>
          <a:p>
            <a:pPr algn="ctr" eaLnBrk="1" hangingPunct="1"/>
            <a:r>
              <a:rPr lang="en-US" sz="1400">
                <a:solidFill>
                  <a:schemeClr val="bg1"/>
                </a:solidFill>
                <a:latin typeface="Gill Sans MT" pitchFamily="34" charset="0"/>
              </a:rPr>
              <a:t>Dr. Carolyn Dumaresq, Deputy Secretary</a:t>
            </a:r>
          </a:p>
          <a:p>
            <a:pPr algn="ctr" eaLnBrk="1" hangingPunct="1"/>
            <a:r>
              <a:rPr lang="en-US" sz="1400">
                <a:solidFill>
                  <a:schemeClr val="bg1"/>
                </a:solidFill>
                <a:latin typeface="Gill Sans MT" pitchFamily="34" charset="0"/>
              </a:rPr>
              <a:t>Office of Elementary and Secondary Education</a:t>
            </a:r>
          </a:p>
          <a:p>
            <a:pPr algn="ctr" eaLnBrk="1" hangingPunct="1"/>
            <a:endParaRPr lang="en-US" sz="1400">
              <a:solidFill>
                <a:schemeClr val="bg1"/>
              </a:solidFill>
              <a:latin typeface="Gill Sans MT" pitchFamily="34" charset="0"/>
            </a:endParaRPr>
          </a:p>
          <a:p>
            <a:pPr algn="ctr" eaLnBrk="1" hangingPunct="1"/>
            <a:r>
              <a:rPr lang="en-US" sz="1400">
                <a:solidFill>
                  <a:schemeClr val="bg1"/>
                </a:solidFill>
                <a:latin typeface="Gill Sans MT" pitchFamily="34" charset="0"/>
              </a:rPr>
              <a:t>John J. Tommasini, Director</a:t>
            </a:r>
          </a:p>
          <a:p>
            <a:pPr algn="ctr" eaLnBrk="1" hangingPunct="1"/>
            <a:r>
              <a:rPr lang="en-US" sz="1400">
                <a:solidFill>
                  <a:schemeClr val="bg1"/>
                </a:solidFill>
                <a:latin typeface="Gill Sans MT" pitchFamily="34" charset="0"/>
              </a:rPr>
              <a:t>Bureau of Special Education</a:t>
            </a:r>
          </a:p>
          <a:p>
            <a:pPr algn="ctr" eaLnBrk="1" hangingPunct="1"/>
            <a:endParaRPr lang="en-US" sz="1400">
              <a:solidFill>
                <a:schemeClr val="bg1"/>
              </a:solidFill>
              <a:latin typeface="Gill Sans MT" pitchFamily="34" charset="0"/>
            </a:endParaRPr>
          </a:p>
          <a:p>
            <a:pPr algn="ctr" eaLnBrk="1" hangingPunct="1"/>
            <a:r>
              <a:rPr lang="en-US" sz="1400">
                <a:solidFill>
                  <a:schemeClr val="bg1"/>
                </a:solidFill>
                <a:latin typeface="Gill Sans MT" pitchFamily="34" charset="0"/>
              </a:rPr>
              <a:t>Patricia Hozella, Assistant Director</a:t>
            </a:r>
          </a:p>
          <a:p>
            <a:pPr algn="ctr" eaLnBrk="1" hangingPunct="1"/>
            <a:r>
              <a:rPr lang="en-US" sz="1400">
                <a:solidFill>
                  <a:schemeClr val="bg1"/>
                </a:solidFill>
                <a:latin typeface="Gill Sans MT" pitchFamily="34" charset="0"/>
              </a:rPr>
              <a:t>Bureau of Special Education</a:t>
            </a:r>
          </a:p>
          <a:p>
            <a:pPr algn="ctr" eaLnBrk="1" hangingPunct="1"/>
            <a:endParaRPr lang="en-US" sz="1400">
              <a:solidFill>
                <a:schemeClr val="bg1"/>
              </a:solidFill>
              <a:latin typeface="Gill Sans MT" pitchFamily="34" charset="0"/>
            </a:endParaRPr>
          </a:p>
        </p:txBody>
      </p:sp>
    </p:spTree>
    <p:extLst>
      <p:ext uri="{BB962C8B-B14F-4D97-AF65-F5344CB8AC3E}">
        <p14:creationId xmlns:p14="http://schemas.microsoft.com/office/powerpoint/2010/main" val="5926056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p:cNvSpPr>
            <a:spLocks noGrp="1"/>
          </p:cNvSpPr>
          <p:nvPr>
            <p:ph type="title"/>
          </p:nvPr>
        </p:nvSpPr>
        <p:spPr>
          <a:xfrm>
            <a:off x="3587262" y="5814218"/>
            <a:ext cx="4800600" cy="563563"/>
          </a:xfrm>
        </p:spPr>
        <p:txBody>
          <a:bodyPr/>
          <a:lstStyle/>
          <a:p>
            <a:pPr algn="ctr"/>
            <a:r>
              <a:rPr lang="en-US" b="1" i="1" dirty="0" smtClean="0">
                <a:solidFill>
                  <a:srgbClr val="FF0000"/>
                </a:solidFill>
                <a:cs typeface="Times New Roman" pitchFamily="18" charset="0"/>
              </a:rPr>
              <a:t>Goal = 100%!</a:t>
            </a:r>
            <a:endParaRPr lang="en-US" dirty="0" smtClean="0">
              <a:solidFill>
                <a:srgbClr val="FF0000"/>
              </a:solidFill>
            </a:endParaRPr>
          </a:p>
        </p:txBody>
      </p:sp>
      <p:sp>
        <p:nvSpPr>
          <p:cNvPr id="5" name="Content Placeholder 4"/>
          <p:cNvSpPr>
            <a:spLocks noGrp="1"/>
          </p:cNvSpPr>
          <p:nvPr>
            <p:ph sz="half" idx="1"/>
          </p:nvPr>
        </p:nvSpPr>
        <p:spPr>
          <a:xfrm>
            <a:off x="381000" y="457200"/>
            <a:ext cx="4114800" cy="6172200"/>
          </a:xfrm>
        </p:spPr>
        <p:txBody>
          <a:bodyPr/>
          <a:lstStyle/>
          <a:p>
            <a:r>
              <a:rPr lang="en-US" smtClean="0"/>
              <a:t>2010: Percent of students whose IEPs met Indicator 13 requirements:  </a:t>
            </a:r>
            <a:r>
              <a:rPr lang="en-US" b="1" smtClean="0">
                <a:solidFill>
                  <a:srgbClr val="FF0000"/>
                </a:solidFill>
              </a:rPr>
              <a:t>81.4%</a:t>
            </a:r>
          </a:p>
        </p:txBody>
      </p:sp>
      <p:sp>
        <p:nvSpPr>
          <p:cNvPr id="6" name="Content Placeholder 5"/>
          <p:cNvSpPr>
            <a:spLocks noGrp="1"/>
          </p:cNvSpPr>
          <p:nvPr>
            <p:ph sz="half" idx="2"/>
          </p:nvPr>
        </p:nvSpPr>
        <p:spPr>
          <a:xfrm>
            <a:off x="4953000" y="609600"/>
            <a:ext cx="4038600" cy="4678363"/>
          </a:xfrm>
          <a:solidFill>
            <a:schemeClr val="bg1">
              <a:lumMod val="85000"/>
            </a:schemeClr>
          </a:solidFill>
          <a:ln>
            <a:solidFill>
              <a:schemeClr val="tx1">
                <a:lumMod val="50000"/>
                <a:lumOff val="50000"/>
              </a:schemeClr>
            </a:solidFill>
          </a:ln>
        </p:spPr>
        <p:txBody>
          <a:bodyPr/>
          <a:lstStyle/>
          <a:p>
            <a:pPr>
              <a:defRPr/>
            </a:pPr>
            <a:r>
              <a:rPr lang="en-US" dirty="0" smtClean="0"/>
              <a:t>2010: Percent of students whose IEPs did NOT meet Indicator 13 requirements:  </a:t>
            </a:r>
            <a:r>
              <a:rPr lang="en-US" b="1" dirty="0" smtClean="0">
                <a:solidFill>
                  <a:srgbClr val="FF0000"/>
                </a:solidFill>
              </a:rPr>
              <a:t>18.6%</a:t>
            </a:r>
            <a:endParaRPr lang="en-US" b="1" dirty="0">
              <a:solidFill>
                <a:srgbClr val="FF0000"/>
              </a:solidFill>
            </a:endParaRPr>
          </a:p>
        </p:txBody>
      </p:sp>
      <p:pic>
        <p:nvPicPr>
          <p:cNvPr id="29701" name="Picture 2" descr="C:\Documents and Settings\rnilles\Local Settings\Temporary Internet Files\Content.IE5\GXCPURSJ\MCj04406830000[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2590800"/>
            <a:ext cx="1066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539" name="Picture 3" descr="C:\Documents and Settings\rnilles\Local Settings\Temporary Internet Files\Content.IE5\K3I50T8P\MCj04406850000[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0" y="2667000"/>
            <a:ext cx="1066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3" descr="C:\Documents and Settings\rnilles\Local Settings\Temporary Internet Files\Content.IE5\K3I50T8P\MCj04406850000[1].png"/>
          <p:cNvPicPr>
            <a:picLocks noChangeAspect="1" noChangeArrowheads="1"/>
          </p:cNvPicPr>
          <p:nvPr/>
        </p:nvPicPr>
        <p:blipFill>
          <a:blip r:embed="rId4">
            <a:extLst>
              <a:ext uri="{28A0092B-C50C-407E-A947-70E740481C1C}">
                <a14:useLocalDpi xmlns:a14="http://schemas.microsoft.com/office/drawing/2010/main" val="0"/>
              </a:ext>
            </a:extLst>
          </a:blip>
          <a:srcRect r="50002"/>
          <a:stretch>
            <a:fillRect/>
          </a:stretch>
        </p:blipFill>
        <p:spPr bwMode="auto">
          <a:xfrm>
            <a:off x="7239000" y="2667000"/>
            <a:ext cx="685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4" name="Picture 2" descr="C:\Documents and Settings\rnilles\Local Settings\Temporary Internet Files\Content.IE5\GXCPURSJ\MCj04406830000[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5600" y="4114800"/>
            <a:ext cx="1066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5" name="Picture 2" descr="C:\Documents and Settings\rnilles\Local Settings\Temporary Internet Files\Content.IE5\GXCPURSJ\MCj04406830000[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1800" y="2667000"/>
            <a:ext cx="1066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6" name="Picture 2" descr="C:\Documents and Settings\rnilles\Local Settings\Temporary Internet Files\Content.IE5\GXCPURSJ\MCj04406830000[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0200" y="4114800"/>
            <a:ext cx="1066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7" name="Picture 2" descr="C:\Documents and Settings\rnilles\Local Settings\Temporary Internet Files\Content.IE5\GXCPURSJ\MCj04406830000[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4114800"/>
            <a:ext cx="1066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8" name="Picture 2" descr="C:\Documents and Settings\rnilles\Local Settings\Temporary Internet Files\Content.IE5\GXCPURSJ\MCj04406830000[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5562600"/>
            <a:ext cx="1066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9" name="Picture 2" descr="C:\Documents and Settings\rnilles\Local Settings\Temporary Internet Files\Content.IE5\GXCPURSJ\MCj04406830000[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2667000"/>
            <a:ext cx="1066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10" name="Picture 2" descr="C:\Documents and Settings\rnilles\Local Settings\Temporary Internet Files\Content.IE5\GXCPURSJ\MCj04406830000[1].png"/>
          <p:cNvPicPr>
            <a:picLocks noChangeAspect="1" noChangeArrowheads="1"/>
          </p:cNvPicPr>
          <p:nvPr/>
        </p:nvPicPr>
        <p:blipFill>
          <a:blip r:embed="rId3">
            <a:extLst>
              <a:ext uri="{28A0092B-C50C-407E-A947-70E740481C1C}">
                <a14:useLocalDpi xmlns:a14="http://schemas.microsoft.com/office/drawing/2010/main" val="0"/>
              </a:ext>
            </a:extLst>
          </a:blip>
          <a:srcRect r="50000" b="7143"/>
          <a:stretch>
            <a:fillRect/>
          </a:stretch>
        </p:blipFill>
        <p:spPr bwMode="auto">
          <a:xfrm>
            <a:off x="1676400" y="5562600"/>
            <a:ext cx="574675"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Slide Number Placeholder 5"/>
          <p:cNvSpPr>
            <a:spLocks noGrp="1"/>
          </p:cNvSpPr>
          <p:nvPr>
            <p:ph type="sldNum" sz="quarter" idx="12"/>
          </p:nvPr>
        </p:nvSpPr>
        <p:spPr>
          <a:xfrm>
            <a:off x="7772400" y="6245225"/>
            <a:ext cx="9144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2FF5D891-E7B7-41F8-9630-4A879995B22E}" type="slidenum">
              <a:rPr lang="en-US" smtClean="0"/>
              <a:pPr eaLnBrk="1" hangingPunct="1"/>
              <a:t>12</a:t>
            </a:fld>
            <a:endParaRPr lang="en-US" dirty="0" smtClean="0"/>
          </a:p>
        </p:txBody>
      </p:sp>
    </p:spTree>
    <p:extLst>
      <p:ext uri="{BB962C8B-B14F-4D97-AF65-F5344CB8AC3E}">
        <p14:creationId xmlns:p14="http://schemas.microsoft.com/office/powerpoint/2010/main" val="3779922308"/>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bg/>
                                          </p:spTgt>
                                        </p:tgtEl>
                                        <p:attrNameLst>
                                          <p:attrName>style.visibility</p:attrName>
                                        </p:attrNameLst>
                                      </p:cBhvr>
                                      <p:to>
                                        <p:strVal val="visible"/>
                                      </p:to>
                                    </p:set>
                                    <p:anim calcmode="lin" valueType="num">
                                      <p:cBhvr additive="base">
                                        <p:cTn id="13"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6">
                                            <p:bg/>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9" presetClass="entr" presetSubtype="0" fill="hold" nodeType="clickEffect">
                                  <p:stCondLst>
                                    <p:cond delay="0"/>
                                  </p:stCondLst>
                                  <p:childTnLst>
                                    <p:set>
                                      <p:cBhvr>
                                        <p:cTn id="18" dur="1" fill="hold">
                                          <p:stCondLst>
                                            <p:cond delay="0"/>
                                          </p:stCondLst>
                                        </p:cTn>
                                        <p:tgtEl>
                                          <p:spTgt spid="65539"/>
                                        </p:tgtEl>
                                        <p:attrNameLst>
                                          <p:attrName>style.visibility</p:attrName>
                                        </p:attrNameLst>
                                      </p:cBhvr>
                                      <p:to>
                                        <p:strVal val="visible"/>
                                      </p:to>
                                    </p:set>
                                    <p:animEffect transition="in" filter="dissolve">
                                      <p:cBhvr>
                                        <p:cTn id="19" dur="500"/>
                                        <p:tgtEl>
                                          <p:spTgt spid="65539"/>
                                        </p:tgtEl>
                                      </p:cBhvr>
                                    </p:animEffect>
                                  </p:childTnLst>
                                </p:cTn>
                              </p:par>
                              <p:par>
                                <p:cTn id="20" presetID="9" presetClass="entr" presetSubtype="0"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dissolve">
                                      <p:cBhvr>
                                        <p:cTn id="22" dur="500"/>
                                        <p:tgtEl>
                                          <p:spTgt spid="9"/>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txEl>
                                              <p:pRg st="0" end="0"/>
                                            </p:txEl>
                                          </p:spTgt>
                                        </p:tgtEl>
                                        <p:attrNameLst>
                                          <p:attrName>style.visibility</p:attrName>
                                        </p:attrNameLst>
                                      </p:cBhvr>
                                      <p:to>
                                        <p:strVal val="visible"/>
                                      </p:to>
                                    </p:set>
                                    <p:anim calcmode="lin" valueType="num">
                                      <p:cBhvr additive="base">
                                        <p:cTn id="2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4"/>
                                        </p:tgtEl>
                                        <p:attrNameLst>
                                          <p:attrName>style.visibility</p:attrName>
                                        </p:attrNameLst>
                                      </p:cBhvr>
                                      <p:to>
                                        <p:strVal val="visible"/>
                                      </p:to>
                                    </p:set>
                                    <p:anim calcmode="lin" valueType="num">
                                      <p:cBhvr additive="base">
                                        <p:cTn id="33" dur="500" fill="hold"/>
                                        <p:tgtEl>
                                          <p:spTgt spid="4"/>
                                        </p:tgtEl>
                                        <p:attrNameLst>
                                          <p:attrName>ppt_x</p:attrName>
                                        </p:attrNameLst>
                                      </p:cBhvr>
                                      <p:tavLst>
                                        <p:tav tm="0">
                                          <p:val>
                                            <p:strVal val="#ppt_x"/>
                                          </p:val>
                                        </p:tav>
                                        <p:tav tm="100000">
                                          <p:val>
                                            <p:strVal val="#ppt_x"/>
                                          </p:val>
                                        </p:tav>
                                      </p:tavLst>
                                    </p:anim>
                                    <p:anim calcmode="lin" valueType="num">
                                      <p:cBhvr additive="base">
                                        <p:cTn id="3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P spid="6"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686800" cy="563563"/>
          </a:xfrm>
        </p:spPr>
        <p:txBody>
          <a:bodyPr/>
          <a:lstStyle/>
          <a:p>
            <a:pPr>
              <a:defRPr/>
            </a:pPr>
            <a:r>
              <a:rPr lang="en-US" sz="3200" b="1" dirty="0" smtClean="0"/>
              <a:t>WHO </a:t>
            </a:r>
            <a:r>
              <a:rPr lang="en-US" sz="3200" dirty="0" smtClean="0"/>
              <a:t>must be trained as part of Cohort 5?</a:t>
            </a:r>
            <a:endParaRPr lang="en-US" dirty="0">
              <a:latin typeface="+mn-lt"/>
            </a:endParaRPr>
          </a:p>
        </p:txBody>
      </p:sp>
      <p:sp>
        <p:nvSpPr>
          <p:cNvPr id="27651" name="Content Placeholder 2"/>
          <p:cNvSpPr>
            <a:spLocks noGrp="1"/>
          </p:cNvSpPr>
          <p:nvPr>
            <p:ph idx="1"/>
          </p:nvPr>
        </p:nvSpPr>
        <p:spPr>
          <a:xfrm>
            <a:off x="304800" y="1219200"/>
            <a:ext cx="8382000" cy="5399088"/>
          </a:xfrm>
        </p:spPr>
        <p:txBody>
          <a:bodyPr/>
          <a:lstStyle/>
          <a:p>
            <a:pPr eaLnBrk="1" hangingPunct="1"/>
            <a:r>
              <a:rPr lang="en-US" sz="2700" dirty="0" smtClean="0"/>
              <a:t>Teams from each LEA/APS , including:</a:t>
            </a:r>
          </a:p>
          <a:p>
            <a:pPr lvl="1" eaLnBrk="1" hangingPunct="1"/>
            <a:r>
              <a:rPr lang="en-US" sz="2000" dirty="0" smtClean="0"/>
              <a:t>Special Education Director</a:t>
            </a:r>
          </a:p>
          <a:p>
            <a:pPr lvl="1" eaLnBrk="1" hangingPunct="1"/>
            <a:r>
              <a:rPr lang="en-US" sz="2000" dirty="0" smtClean="0"/>
              <a:t>District Transition Coordinator</a:t>
            </a:r>
          </a:p>
          <a:p>
            <a:pPr lvl="1" eaLnBrk="1" hangingPunct="1"/>
            <a:r>
              <a:rPr lang="en-US" sz="2000" dirty="0" smtClean="0"/>
              <a:t>ALL special education staff responsible for writing IEPs for students age 14 or older</a:t>
            </a:r>
          </a:p>
          <a:p>
            <a:pPr lvl="1" eaLnBrk="1" hangingPunct="1"/>
            <a:r>
              <a:rPr lang="en-US" sz="2000" dirty="0" smtClean="0"/>
              <a:t>Other staff responsible for contributing to IEPs</a:t>
            </a:r>
          </a:p>
          <a:p>
            <a:pPr eaLnBrk="1" hangingPunct="1"/>
            <a:r>
              <a:rPr lang="en-US" sz="2600" dirty="0" smtClean="0"/>
              <a:t>Other </a:t>
            </a:r>
            <a:r>
              <a:rPr lang="en-US" sz="2600" i="1" dirty="0" smtClean="0"/>
              <a:t>recommended </a:t>
            </a:r>
            <a:r>
              <a:rPr lang="en-US" sz="2600" dirty="0" smtClean="0"/>
              <a:t>team members:</a:t>
            </a:r>
          </a:p>
          <a:p>
            <a:pPr lvl="1" eaLnBrk="1" hangingPunct="1"/>
            <a:r>
              <a:rPr lang="en-US" sz="2000" dirty="0" smtClean="0"/>
              <a:t>Principals</a:t>
            </a:r>
          </a:p>
          <a:p>
            <a:pPr lvl="1" eaLnBrk="1" hangingPunct="1"/>
            <a:r>
              <a:rPr lang="en-US" sz="2000" dirty="0" smtClean="0"/>
              <a:t>Guidance counselors</a:t>
            </a:r>
          </a:p>
          <a:p>
            <a:pPr lvl="1" eaLnBrk="1" hangingPunct="1"/>
            <a:r>
              <a:rPr lang="en-US" sz="2000" dirty="0" smtClean="0"/>
              <a:t>School psychologists</a:t>
            </a:r>
          </a:p>
          <a:p>
            <a:pPr lvl="1" eaLnBrk="1" hangingPunct="1"/>
            <a:r>
              <a:rPr lang="en-US" sz="2000" dirty="0" smtClean="0"/>
              <a:t>Career and Technical Education Staff</a:t>
            </a:r>
          </a:p>
          <a:p>
            <a:pPr lvl="1" eaLnBrk="1" hangingPunct="1"/>
            <a:r>
              <a:rPr lang="en-US" sz="2000" dirty="0" smtClean="0"/>
              <a:t>School Nurse</a:t>
            </a:r>
          </a:p>
          <a:p>
            <a:pPr lvl="1" eaLnBrk="1" hangingPunct="1"/>
            <a:r>
              <a:rPr lang="en-US" sz="2000" dirty="0" smtClean="0"/>
              <a:t>General Education Teacher(s)</a:t>
            </a:r>
          </a:p>
        </p:txBody>
      </p:sp>
      <p:sp>
        <p:nvSpPr>
          <p:cNvPr id="27652" name="Rectangle 3"/>
          <p:cNvSpPr>
            <a:spLocks noChangeArrowheads="1"/>
          </p:cNvSpPr>
          <p:nvPr/>
        </p:nvSpPr>
        <p:spPr bwMode="auto">
          <a:xfrm>
            <a:off x="8458200" y="6248400"/>
            <a:ext cx="4413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fld id="{864DFE94-D998-402D-AD82-130D4E8AB856}" type="slidenum">
              <a:rPr lang="en-US"/>
              <a:pPr/>
              <a:t>13</a:t>
            </a:fld>
            <a:endParaRPr lang="en-US"/>
          </a:p>
        </p:txBody>
      </p:sp>
    </p:spTree>
    <p:extLst>
      <p:ext uri="{BB962C8B-B14F-4D97-AF65-F5344CB8AC3E}">
        <p14:creationId xmlns:p14="http://schemas.microsoft.com/office/powerpoint/2010/main" val="6268102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458200" cy="563562"/>
          </a:xfrm>
        </p:spPr>
        <p:txBody>
          <a:bodyPr/>
          <a:lstStyle/>
          <a:p>
            <a:pPr>
              <a:defRPr/>
            </a:pPr>
            <a:r>
              <a:rPr lang="en-US" b="1" dirty="0" smtClean="0"/>
              <a:t>HOW </a:t>
            </a:r>
            <a:r>
              <a:rPr lang="en-US" dirty="0" smtClean="0"/>
              <a:t>will training be accomplished?</a:t>
            </a:r>
            <a:endParaRPr lang="en-US" sz="4000" dirty="0">
              <a:latin typeface="+mn-lt"/>
            </a:endParaRPr>
          </a:p>
        </p:txBody>
      </p:sp>
      <p:sp>
        <p:nvSpPr>
          <p:cNvPr id="30723" name="Content Placeholder 2"/>
          <p:cNvSpPr>
            <a:spLocks noGrp="1"/>
          </p:cNvSpPr>
          <p:nvPr>
            <p:ph idx="1"/>
          </p:nvPr>
        </p:nvSpPr>
        <p:spPr>
          <a:xfrm>
            <a:off x="304800" y="1143000"/>
            <a:ext cx="8534400" cy="5334000"/>
          </a:xfrm>
        </p:spPr>
        <p:txBody>
          <a:bodyPr/>
          <a:lstStyle/>
          <a:p>
            <a:r>
              <a:rPr lang="en-US" sz="2800" dirty="0" smtClean="0"/>
              <a:t>From September 2012 through April 2013</a:t>
            </a:r>
          </a:p>
          <a:p>
            <a:pPr lvl="1"/>
            <a:r>
              <a:rPr lang="en-US" dirty="0" smtClean="0"/>
              <a:t>A combination of:</a:t>
            </a:r>
          </a:p>
          <a:p>
            <a:pPr lvl="2"/>
            <a:r>
              <a:rPr lang="en-US" sz="2800" dirty="0" smtClean="0"/>
              <a:t>Regional group trainings</a:t>
            </a:r>
          </a:p>
          <a:p>
            <a:pPr lvl="2"/>
            <a:r>
              <a:rPr lang="en-US" sz="2800" dirty="0" smtClean="0"/>
              <a:t>Review of Indicator 13 IEP Review Checklist (Pre and Post training)</a:t>
            </a:r>
          </a:p>
          <a:p>
            <a:pPr lvl="2"/>
            <a:r>
              <a:rPr lang="en-US" sz="2800" dirty="0" smtClean="0"/>
              <a:t>Individualized guided practice (usually onsite)</a:t>
            </a:r>
          </a:p>
          <a:p>
            <a:pPr lvl="1"/>
            <a:r>
              <a:rPr lang="en-US" dirty="0" smtClean="0"/>
              <a:t>According to a customized training plan developed by each LEA/APS in collaboration with IU and/or </a:t>
            </a:r>
            <a:r>
              <a:rPr lang="en-US" dirty="0" err="1" smtClean="0"/>
              <a:t>PaTTAN</a:t>
            </a:r>
            <a:r>
              <a:rPr lang="en-US" dirty="0" smtClean="0"/>
              <a:t> staff</a:t>
            </a:r>
          </a:p>
          <a:p>
            <a:r>
              <a:rPr lang="en-US" sz="2800" dirty="0" smtClean="0"/>
              <a:t>Ending with a follow-up webinar for all Cohort # 5 LEAs/APS  on May 1, 2013.</a:t>
            </a:r>
          </a:p>
          <a:p>
            <a:pPr>
              <a:buFontTx/>
              <a:buNone/>
            </a:pPr>
            <a:endParaRPr lang="en-US" sz="2800" dirty="0" smtClean="0"/>
          </a:p>
          <a:p>
            <a:endParaRPr lang="en-US" dirty="0" smtClean="0"/>
          </a:p>
          <a:p>
            <a:endParaRPr lang="en-US" dirty="0" smtClean="0"/>
          </a:p>
        </p:txBody>
      </p:sp>
      <p:sp>
        <p:nvSpPr>
          <p:cNvPr id="30724" name="Rectangle 3"/>
          <p:cNvSpPr>
            <a:spLocks noChangeArrowheads="1"/>
          </p:cNvSpPr>
          <p:nvPr/>
        </p:nvSpPr>
        <p:spPr bwMode="auto">
          <a:xfrm>
            <a:off x="8458200" y="6248400"/>
            <a:ext cx="4413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fld id="{1E228D57-A565-4155-BE5E-E8D514862626}" type="slidenum">
              <a:rPr lang="en-US"/>
              <a:pPr/>
              <a:t>14</a:t>
            </a:fld>
            <a:endParaRPr lang="en-US"/>
          </a:p>
        </p:txBody>
      </p:sp>
    </p:spTree>
    <p:extLst>
      <p:ext uri="{BB962C8B-B14F-4D97-AF65-F5344CB8AC3E}">
        <p14:creationId xmlns:p14="http://schemas.microsoft.com/office/powerpoint/2010/main" val="245537422"/>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b="1" smtClean="0"/>
              <a:t>WHAT </a:t>
            </a:r>
            <a:r>
              <a:rPr lang="en-US" smtClean="0"/>
              <a:t>content will be covered?</a:t>
            </a:r>
          </a:p>
        </p:txBody>
      </p:sp>
      <p:sp>
        <p:nvSpPr>
          <p:cNvPr id="31747" name="Content Placeholder 2"/>
          <p:cNvSpPr>
            <a:spLocks noGrp="1"/>
          </p:cNvSpPr>
          <p:nvPr>
            <p:ph idx="1"/>
          </p:nvPr>
        </p:nvSpPr>
        <p:spPr>
          <a:xfrm>
            <a:off x="381000" y="1219200"/>
            <a:ext cx="8458200" cy="5257800"/>
          </a:xfrm>
        </p:spPr>
        <p:txBody>
          <a:bodyPr/>
          <a:lstStyle/>
          <a:p>
            <a:pPr eaLnBrk="1" hangingPunct="1">
              <a:lnSpc>
                <a:spcPct val="65000"/>
              </a:lnSpc>
              <a:spcBef>
                <a:spcPct val="75000"/>
              </a:spcBef>
            </a:pPr>
            <a:r>
              <a:rPr lang="en-US" sz="2600" smtClean="0"/>
              <a:t>Indicator 13 requirements</a:t>
            </a:r>
          </a:p>
          <a:p>
            <a:pPr eaLnBrk="1" hangingPunct="1">
              <a:lnSpc>
                <a:spcPct val="65000"/>
              </a:lnSpc>
              <a:spcBef>
                <a:spcPct val="75000"/>
              </a:spcBef>
            </a:pPr>
            <a:r>
              <a:rPr lang="en-US" sz="2600" smtClean="0"/>
              <a:t>Indicator 13 IEP Checklist Pre-Review</a:t>
            </a:r>
          </a:p>
          <a:p>
            <a:pPr eaLnBrk="1" hangingPunct="1">
              <a:lnSpc>
                <a:spcPct val="65000"/>
              </a:lnSpc>
              <a:spcBef>
                <a:spcPct val="75000"/>
              </a:spcBef>
            </a:pPr>
            <a:r>
              <a:rPr lang="en-US" sz="2600" smtClean="0"/>
              <a:t>A process for effective transition planning, including: </a:t>
            </a:r>
          </a:p>
          <a:p>
            <a:pPr lvl="1" eaLnBrk="1" hangingPunct="1">
              <a:lnSpc>
                <a:spcPct val="65000"/>
              </a:lnSpc>
              <a:spcBef>
                <a:spcPct val="75000"/>
              </a:spcBef>
            </a:pPr>
            <a:r>
              <a:rPr lang="en-US" sz="2400" smtClean="0"/>
              <a:t>Age-appropriate transition assessments</a:t>
            </a:r>
          </a:p>
          <a:p>
            <a:pPr lvl="1" eaLnBrk="1" hangingPunct="1">
              <a:lnSpc>
                <a:spcPct val="65000"/>
              </a:lnSpc>
              <a:spcBef>
                <a:spcPct val="75000"/>
              </a:spcBef>
            </a:pPr>
            <a:r>
              <a:rPr lang="en-US" sz="2400" smtClean="0"/>
              <a:t>Post-secondary goals</a:t>
            </a:r>
          </a:p>
          <a:p>
            <a:pPr lvl="1" eaLnBrk="1" hangingPunct="1">
              <a:lnSpc>
                <a:spcPct val="65000"/>
              </a:lnSpc>
              <a:spcBef>
                <a:spcPct val="75000"/>
              </a:spcBef>
            </a:pPr>
            <a:r>
              <a:rPr lang="en-US" sz="2400" smtClean="0"/>
              <a:t>Present Levels of Academic and Functional Performance (PLAAFP)</a:t>
            </a:r>
          </a:p>
          <a:p>
            <a:pPr lvl="1" eaLnBrk="1" hangingPunct="1">
              <a:lnSpc>
                <a:spcPct val="65000"/>
              </a:lnSpc>
              <a:spcBef>
                <a:spcPct val="75000"/>
              </a:spcBef>
            </a:pPr>
            <a:r>
              <a:rPr lang="en-US" sz="2400" smtClean="0"/>
              <a:t>Transition team partnerships</a:t>
            </a:r>
          </a:p>
          <a:p>
            <a:pPr lvl="1" eaLnBrk="1" hangingPunct="1">
              <a:lnSpc>
                <a:spcPct val="65000"/>
              </a:lnSpc>
              <a:spcBef>
                <a:spcPct val="75000"/>
              </a:spcBef>
            </a:pPr>
            <a:r>
              <a:rPr lang="en-US" sz="2400" smtClean="0"/>
              <a:t>Transition Services and Activities</a:t>
            </a:r>
          </a:p>
          <a:p>
            <a:pPr lvl="1" eaLnBrk="1" hangingPunct="1">
              <a:lnSpc>
                <a:spcPct val="65000"/>
              </a:lnSpc>
              <a:spcBef>
                <a:spcPct val="75000"/>
              </a:spcBef>
            </a:pPr>
            <a:r>
              <a:rPr lang="en-US" sz="2400" smtClean="0"/>
              <a:t>Measurable Annual Goals (MAGs)</a:t>
            </a:r>
          </a:p>
          <a:p>
            <a:pPr lvl="1" eaLnBrk="1" hangingPunct="1">
              <a:lnSpc>
                <a:spcPct val="65000"/>
              </a:lnSpc>
              <a:spcBef>
                <a:spcPct val="75000"/>
              </a:spcBef>
            </a:pPr>
            <a:r>
              <a:rPr lang="en-US" sz="2400" smtClean="0"/>
              <a:t>Progress monitoring</a:t>
            </a:r>
            <a:endParaRPr lang="en-US" sz="2200" smtClean="0"/>
          </a:p>
          <a:p>
            <a:pPr lvl="1" eaLnBrk="1" hangingPunct="1">
              <a:lnSpc>
                <a:spcPct val="65000"/>
              </a:lnSpc>
              <a:spcBef>
                <a:spcPct val="75000"/>
              </a:spcBef>
              <a:buFontTx/>
              <a:buNone/>
            </a:pPr>
            <a:endParaRPr lang="en-US" smtClean="0"/>
          </a:p>
        </p:txBody>
      </p:sp>
      <p:sp>
        <p:nvSpPr>
          <p:cNvPr id="31748" name="Rectangle 3"/>
          <p:cNvSpPr>
            <a:spLocks noChangeArrowheads="1"/>
          </p:cNvSpPr>
          <p:nvPr/>
        </p:nvSpPr>
        <p:spPr bwMode="auto">
          <a:xfrm>
            <a:off x="8458200" y="6248400"/>
            <a:ext cx="533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fld id="{1C666D47-AD4B-487D-B6C4-311E215920C9}" type="slidenum">
              <a:rPr lang="en-US"/>
              <a:pPr/>
              <a:t>15</a:t>
            </a:fld>
            <a:endParaRPr lang="en-US" dirty="0"/>
          </a:p>
        </p:txBody>
      </p:sp>
    </p:spTree>
    <p:extLst>
      <p:ext uri="{BB962C8B-B14F-4D97-AF65-F5344CB8AC3E}">
        <p14:creationId xmlns:p14="http://schemas.microsoft.com/office/powerpoint/2010/main" val="190925856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770" name="Title 4"/>
          <p:cNvSpPr>
            <a:spLocks noGrp="1"/>
          </p:cNvSpPr>
          <p:nvPr>
            <p:ph type="title"/>
          </p:nvPr>
        </p:nvSpPr>
        <p:spPr>
          <a:xfrm>
            <a:off x="152400" y="228600"/>
            <a:ext cx="8991600" cy="533400"/>
          </a:xfrm>
        </p:spPr>
        <p:txBody>
          <a:bodyPr/>
          <a:lstStyle/>
          <a:p>
            <a:pPr algn="ctr"/>
            <a:r>
              <a:rPr lang="en-US" sz="2400" b="1" smtClean="0">
                <a:solidFill>
                  <a:srgbClr val="000099"/>
                </a:solidFill>
              </a:rPr>
              <a:t>Questions on the 2012-13  Indicator 13 IEP Review Checklist</a:t>
            </a:r>
            <a:endParaRPr lang="en-US" sz="2800" b="1" smtClean="0">
              <a:solidFill>
                <a:srgbClr val="FF0000"/>
              </a:solidFill>
            </a:endParaRPr>
          </a:p>
        </p:txBody>
      </p:sp>
      <p:sp>
        <p:nvSpPr>
          <p:cNvPr id="33795" name="Slide Number Placeholder 3"/>
          <p:cNvSpPr>
            <a:spLocks noGrp="1"/>
          </p:cNvSpPr>
          <p:nvPr>
            <p:ph type="sldNum" sz="quarter" idx="12"/>
          </p:nvPr>
        </p:nvSpPr>
        <p:spPr/>
        <p:txBody>
          <a:bodyPr/>
          <a:lstStyle/>
          <a:p>
            <a:pPr>
              <a:defRPr/>
            </a:pPr>
            <a:fld id="{027E2B1D-B636-437F-B425-59A7FB4CABA7}" type="slidenum">
              <a:rPr lang="en-US" smtClean="0">
                <a:latin typeface="Arial" pitchFamily="34" charset="0"/>
              </a:rPr>
              <a:pPr>
                <a:defRPr/>
              </a:pPr>
              <a:t>16</a:t>
            </a:fld>
            <a:endParaRPr lang="en-US" smtClean="0">
              <a:latin typeface="Arial" pitchFamily="34" charset="0"/>
            </a:endParaRPr>
          </a:p>
        </p:txBody>
      </p:sp>
      <p:graphicFrame>
        <p:nvGraphicFramePr>
          <p:cNvPr id="6" name="Table 5"/>
          <p:cNvGraphicFramePr>
            <a:graphicFrameLocks noGrp="1"/>
          </p:cNvGraphicFramePr>
          <p:nvPr/>
        </p:nvGraphicFramePr>
        <p:xfrm>
          <a:off x="33338" y="762000"/>
          <a:ext cx="8686800" cy="5988051"/>
        </p:xfrm>
        <a:graphic>
          <a:graphicData uri="http://schemas.openxmlformats.org/drawingml/2006/table">
            <a:tbl>
              <a:tblPr/>
              <a:tblGrid>
                <a:gridCol w="6629400"/>
                <a:gridCol w="914400"/>
                <a:gridCol w="1143000"/>
              </a:tblGrid>
              <a:tr h="560873">
                <a:tc>
                  <a:txBody>
                    <a:bodyPr/>
                    <a:lstStyle/>
                    <a:p>
                      <a:pPr marL="342900" marR="0" lvl="0" indent="-342900" algn="ctr">
                        <a:lnSpc>
                          <a:spcPct val="115000"/>
                        </a:lnSpc>
                        <a:spcBef>
                          <a:spcPts val="0"/>
                        </a:spcBef>
                        <a:spcAft>
                          <a:spcPts val="0"/>
                        </a:spcAft>
                        <a:buFont typeface="+mj-lt"/>
                        <a:buNone/>
                      </a:pPr>
                      <a:r>
                        <a:rPr lang="en-US" sz="2000" b="1" dirty="0" smtClean="0">
                          <a:solidFill>
                            <a:srgbClr val="333399"/>
                          </a:solidFill>
                          <a:latin typeface="Calibri"/>
                          <a:ea typeface="Calibri"/>
                          <a:cs typeface="Times New Roman"/>
                        </a:rPr>
                        <a:t>INDICATOR 13 ELEMENT</a:t>
                      </a:r>
                      <a:endParaRPr lang="en-US" sz="2000" b="1" dirty="0">
                        <a:solidFill>
                          <a:srgbClr val="333399"/>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lgn="ctr">
                        <a:lnSpc>
                          <a:spcPct val="115000"/>
                        </a:lnSpc>
                        <a:spcBef>
                          <a:spcPts val="0"/>
                        </a:spcBef>
                        <a:spcAft>
                          <a:spcPts val="0"/>
                        </a:spcAft>
                        <a:buFont typeface="+mj-lt"/>
                        <a:buNone/>
                      </a:pPr>
                      <a:r>
                        <a:rPr lang="en-US" sz="1600" b="1" dirty="0" smtClean="0">
                          <a:solidFill>
                            <a:srgbClr val="333399"/>
                          </a:solidFill>
                          <a:latin typeface="Calibri"/>
                          <a:ea typeface="Calibri"/>
                          <a:cs typeface="Times New Roman"/>
                        </a:rPr>
                        <a:t>Pre</a:t>
                      </a:r>
                    </a:p>
                    <a:p>
                      <a:pPr marL="342900" marR="0" lvl="0" indent="-342900" algn="ctr">
                        <a:lnSpc>
                          <a:spcPct val="115000"/>
                        </a:lnSpc>
                        <a:spcBef>
                          <a:spcPts val="0"/>
                        </a:spcBef>
                        <a:spcAft>
                          <a:spcPts val="0"/>
                        </a:spcAft>
                        <a:buFont typeface="+mj-lt"/>
                        <a:buNone/>
                      </a:pPr>
                      <a:r>
                        <a:rPr lang="en-US" sz="1600" b="1" dirty="0" smtClean="0">
                          <a:solidFill>
                            <a:srgbClr val="333399"/>
                          </a:solidFill>
                          <a:latin typeface="Calibri"/>
                          <a:ea typeface="Calibri"/>
                          <a:cs typeface="Times New Roman"/>
                        </a:rPr>
                        <a:t>Review</a:t>
                      </a:r>
                      <a:endParaRPr lang="en-US" sz="1600" b="1" dirty="0">
                        <a:solidFill>
                          <a:srgbClr val="333399"/>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lgn="ctr">
                        <a:lnSpc>
                          <a:spcPct val="115000"/>
                        </a:lnSpc>
                        <a:spcBef>
                          <a:spcPts val="0"/>
                        </a:spcBef>
                        <a:spcAft>
                          <a:spcPts val="0"/>
                        </a:spcAft>
                        <a:buFont typeface="+mj-lt"/>
                        <a:buNone/>
                      </a:pPr>
                      <a:r>
                        <a:rPr lang="en-US" sz="1600" b="1" dirty="0" smtClean="0">
                          <a:solidFill>
                            <a:srgbClr val="333399"/>
                          </a:solidFill>
                          <a:latin typeface="Calibri"/>
                          <a:ea typeface="Calibri"/>
                          <a:cs typeface="Times New Roman"/>
                        </a:rPr>
                        <a:t>Post</a:t>
                      </a:r>
                    </a:p>
                    <a:p>
                      <a:pPr marL="342900" marR="0" lvl="0" indent="-342900" algn="ctr">
                        <a:lnSpc>
                          <a:spcPct val="115000"/>
                        </a:lnSpc>
                        <a:spcBef>
                          <a:spcPts val="0"/>
                        </a:spcBef>
                        <a:spcAft>
                          <a:spcPts val="0"/>
                        </a:spcAft>
                        <a:buFont typeface="+mj-lt"/>
                        <a:buNone/>
                      </a:pPr>
                      <a:r>
                        <a:rPr lang="en-US" sz="1600" b="1" dirty="0" smtClean="0">
                          <a:solidFill>
                            <a:srgbClr val="333399"/>
                          </a:solidFill>
                          <a:latin typeface="Calibri"/>
                          <a:ea typeface="Calibri"/>
                          <a:cs typeface="Times New Roman"/>
                        </a:rPr>
                        <a:t> Review</a:t>
                      </a:r>
                      <a:endParaRPr lang="en-US" sz="1600" b="1" dirty="0">
                        <a:solidFill>
                          <a:srgbClr val="333399"/>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572">
                <a:tc>
                  <a:txBody>
                    <a:bodyPr/>
                    <a:lstStyle/>
                    <a:p>
                      <a:pPr marL="342900" marR="0" lvl="0" indent="-342900" algn="l">
                        <a:lnSpc>
                          <a:spcPct val="100000"/>
                        </a:lnSpc>
                        <a:spcBef>
                          <a:spcPts val="0"/>
                        </a:spcBef>
                        <a:spcAft>
                          <a:spcPts val="0"/>
                        </a:spcAft>
                        <a:buFont typeface="+mj-lt"/>
                        <a:buNone/>
                      </a:pPr>
                      <a:r>
                        <a:rPr lang="en-US" sz="1800" b="0" dirty="0" smtClean="0">
                          <a:solidFill>
                            <a:schemeClr val="tx1"/>
                          </a:solidFill>
                          <a:latin typeface="Calibri"/>
                          <a:ea typeface="Calibri"/>
                          <a:cs typeface="Times New Roman"/>
                        </a:rPr>
                        <a:t>1. Evidence that the student was invited to the IEP meeting</a:t>
                      </a:r>
                      <a:endParaRPr lang="en-US" sz="1800" b="0" dirty="0">
                        <a:solidFill>
                          <a:schemeClr val="tx1"/>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lgn="l">
                        <a:lnSpc>
                          <a:spcPct val="115000"/>
                        </a:lnSpc>
                        <a:spcBef>
                          <a:spcPts val="0"/>
                        </a:spcBef>
                        <a:spcAft>
                          <a:spcPts val="0"/>
                        </a:spcAft>
                        <a:buFont typeface="+mj-lt"/>
                        <a:buNone/>
                      </a:pPr>
                      <a:endParaRPr lang="en-US" sz="1600" b="0" dirty="0">
                        <a:solidFill>
                          <a:schemeClr val="tx1"/>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lgn="l">
                        <a:lnSpc>
                          <a:spcPct val="115000"/>
                        </a:lnSpc>
                        <a:spcBef>
                          <a:spcPts val="0"/>
                        </a:spcBef>
                        <a:spcAft>
                          <a:spcPts val="0"/>
                        </a:spcAft>
                        <a:buFont typeface="+mj-lt"/>
                        <a:buNone/>
                      </a:pPr>
                      <a:endParaRPr lang="en-US" sz="1600" b="0" dirty="0">
                        <a:solidFill>
                          <a:schemeClr val="tx1"/>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8647">
                <a:tc>
                  <a:txBody>
                    <a:bodyPr/>
                    <a:lstStyle/>
                    <a:p>
                      <a:pPr marL="342900" marR="0" lvl="0" indent="-342900" algn="l" defTabSz="914400" rtl="0" eaLnBrk="1" fontAlgn="auto" latinLnBrk="0" hangingPunct="1">
                        <a:lnSpc>
                          <a:spcPct val="100000"/>
                        </a:lnSpc>
                        <a:spcBef>
                          <a:spcPts val="0"/>
                        </a:spcBef>
                        <a:spcAft>
                          <a:spcPts val="0"/>
                        </a:spcAft>
                        <a:buClrTx/>
                        <a:buSzTx/>
                        <a:buFont typeface="+mj-lt"/>
                        <a:buNone/>
                        <a:tabLst/>
                        <a:defRPr/>
                      </a:pPr>
                      <a:r>
                        <a:rPr lang="en-US" sz="1800" b="0" dirty="0" smtClean="0">
                          <a:solidFill>
                            <a:schemeClr val="tx1"/>
                          </a:solidFill>
                          <a:latin typeface="Calibri"/>
                          <a:ea typeface="Calibri"/>
                          <a:cs typeface="Times New Roman"/>
                        </a:rPr>
                        <a:t>2. </a:t>
                      </a:r>
                      <a:r>
                        <a:rPr kumimoji="0" lang="en-US" sz="1800" b="0" i="0" u="none" strike="noStrike" kern="1200" cap="none" spc="0" normalizeH="0" baseline="0" noProof="0" dirty="0" smtClean="0">
                          <a:ln>
                            <a:noFill/>
                          </a:ln>
                          <a:solidFill>
                            <a:srgbClr val="000000"/>
                          </a:solidFill>
                          <a:effectLst/>
                          <a:uLnTx/>
                          <a:uFillTx/>
                          <a:latin typeface="Calibri"/>
                          <a:ea typeface="Calibri"/>
                          <a:cs typeface="Times New Roman"/>
                        </a:rPr>
                        <a:t>Evidence that agency representatives were invited with parent consent</a:t>
                      </a: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lgn="l">
                        <a:lnSpc>
                          <a:spcPct val="115000"/>
                        </a:lnSpc>
                        <a:spcBef>
                          <a:spcPts val="0"/>
                        </a:spcBef>
                        <a:spcAft>
                          <a:spcPts val="0"/>
                        </a:spcAft>
                        <a:buFont typeface="+mj-lt"/>
                        <a:buNone/>
                      </a:pPr>
                      <a:endParaRPr lang="en-US" sz="1600" b="0" dirty="0">
                        <a:solidFill>
                          <a:schemeClr val="tx1"/>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lgn="l">
                        <a:lnSpc>
                          <a:spcPct val="115000"/>
                        </a:lnSpc>
                        <a:spcBef>
                          <a:spcPts val="0"/>
                        </a:spcBef>
                        <a:spcAft>
                          <a:spcPts val="0"/>
                        </a:spcAft>
                        <a:buFont typeface="+mj-lt"/>
                        <a:buNone/>
                      </a:pPr>
                      <a:endParaRPr lang="en-US" sz="1600" b="0" dirty="0">
                        <a:solidFill>
                          <a:schemeClr val="tx1"/>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4096">
                <a:tc>
                  <a:txBody>
                    <a:bodyPr/>
                    <a:lstStyle/>
                    <a:p>
                      <a:pPr marL="342900" marR="0" lvl="0" indent="-342900" algn="l">
                        <a:lnSpc>
                          <a:spcPct val="100000"/>
                        </a:lnSpc>
                        <a:spcBef>
                          <a:spcPts val="0"/>
                        </a:spcBef>
                        <a:spcAft>
                          <a:spcPts val="0"/>
                        </a:spcAft>
                        <a:buFont typeface="+mj-lt"/>
                        <a:buNone/>
                      </a:pPr>
                      <a:r>
                        <a:rPr lang="en-US" sz="1800" b="0" dirty="0" smtClean="0">
                          <a:solidFill>
                            <a:schemeClr val="tx1"/>
                          </a:solidFill>
                          <a:latin typeface="Calibri"/>
                          <a:ea typeface="Calibri"/>
                          <a:cs typeface="Times New Roman"/>
                        </a:rPr>
                        <a:t>3. Age-appropriate transition assessment </a:t>
                      </a: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42900" marR="0" lvl="0" indent="-342900" algn="l">
                        <a:lnSpc>
                          <a:spcPct val="115000"/>
                        </a:lnSpc>
                        <a:spcBef>
                          <a:spcPts val="0"/>
                        </a:spcBef>
                        <a:spcAft>
                          <a:spcPts val="0"/>
                        </a:spcAft>
                        <a:buFont typeface="+mj-lt"/>
                        <a:buNone/>
                      </a:pPr>
                      <a:endParaRPr lang="en-US" sz="1600" b="0" dirty="0">
                        <a:solidFill>
                          <a:schemeClr val="tx1"/>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342900" marR="0" lvl="0" indent="-342900" algn="l">
                        <a:lnSpc>
                          <a:spcPct val="115000"/>
                        </a:lnSpc>
                        <a:spcBef>
                          <a:spcPts val="0"/>
                        </a:spcBef>
                        <a:spcAft>
                          <a:spcPts val="0"/>
                        </a:spcAft>
                        <a:buFont typeface="+mj-lt"/>
                        <a:buNone/>
                      </a:pPr>
                      <a:endParaRPr lang="en-US" sz="1600" b="0" dirty="0">
                        <a:solidFill>
                          <a:schemeClr val="tx1"/>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80437">
                <a:tc>
                  <a:txBody>
                    <a:bodyPr/>
                    <a:lstStyle/>
                    <a:p>
                      <a:pPr marL="342900" marR="0" lvl="0" indent="-342900" algn="l">
                        <a:lnSpc>
                          <a:spcPct val="100000"/>
                        </a:lnSpc>
                        <a:spcBef>
                          <a:spcPts val="0"/>
                        </a:spcBef>
                        <a:spcAft>
                          <a:spcPts val="0"/>
                        </a:spcAft>
                        <a:buFont typeface="+mj-lt"/>
                        <a:buNone/>
                      </a:pPr>
                      <a:r>
                        <a:rPr lang="en-US" sz="1800" b="0" dirty="0" smtClean="0">
                          <a:solidFill>
                            <a:schemeClr val="tx1"/>
                          </a:solidFill>
                          <a:latin typeface="Calibri"/>
                          <a:ea typeface="Calibri"/>
                          <a:cs typeface="Times New Roman"/>
                        </a:rPr>
                        <a:t>4.</a:t>
                      </a:r>
                      <a:r>
                        <a:rPr lang="en-US" sz="1800" b="0" baseline="0" dirty="0" smtClean="0">
                          <a:solidFill>
                            <a:schemeClr val="tx1"/>
                          </a:solidFill>
                          <a:latin typeface="Calibri"/>
                          <a:ea typeface="Calibri"/>
                          <a:cs typeface="Times New Roman"/>
                        </a:rPr>
                        <a:t> Post-Secondary Goal(s) clearly identified </a:t>
                      </a: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42900" marR="0" lvl="0" indent="-342900" algn="l">
                        <a:lnSpc>
                          <a:spcPct val="115000"/>
                        </a:lnSpc>
                        <a:spcBef>
                          <a:spcPts val="0"/>
                        </a:spcBef>
                        <a:spcAft>
                          <a:spcPts val="0"/>
                        </a:spcAft>
                        <a:buFont typeface="+mj-lt"/>
                        <a:buNone/>
                      </a:pPr>
                      <a:endParaRPr lang="en-US" sz="1600" b="0" dirty="0">
                        <a:solidFill>
                          <a:schemeClr val="tx1"/>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42900" marR="0" lvl="0" indent="-342900" algn="l">
                        <a:lnSpc>
                          <a:spcPct val="115000"/>
                        </a:lnSpc>
                        <a:spcBef>
                          <a:spcPts val="0"/>
                        </a:spcBef>
                        <a:spcAft>
                          <a:spcPts val="0"/>
                        </a:spcAft>
                        <a:buFont typeface="+mj-lt"/>
                        <a:buNone/>
                      </a:pPr>
                      <a:endParaRPr lang="en-US" sz="1600" b="0" dirty="0">
                        <a:solidFill>
                          <a:schemeClr val="tx1"/>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48680">
                <a:tc>
                  <a:txBody>
                    <a:bodyPr/>
                    <a:lstStyle/>
                    <a:p>
                      <a:pPr marL="342900" marR="0" lvl="0" indent="-342900" algn="l">
                        <a:lnSpc>
                          <a:spcPct val="100000"/>
                        </a:lnSpc>
                        <a:spcBef>
                          <a:spcPts val="0"/>
                        </a:spcBef>
                        <a:spcAft>
                          <a:spcPts val="0"/>
                        </a:spcAft>
                        <a:buFont typeface="+mj-lt"/>
                        <a:buNone/>
                      </a:pPr>
                      <a:r>
                        <a:rPr lang="en-US" sz="1800" b="0" baseline="0" dirty="0" smtClean="0">
                          <a:solidFill>
                            <a:schemeClr val="tx1"/>
                          </a:solidFill>
                          <a:latin typeface="Calibri"/>
                          <a:ea typeface="Calibri"/>
                          <a:cs typeface="Times New Roman"/>
                        </a:rPr>
                        <a:t>4 F </a:t>
                      </a:r>
                      <a:r>
                        <a:rPr lang="en-US" sz="1800" b="0" dirty="0" smtClean="0">
                          <a:solidFill>
                            <a:schemeClr val="tx1"/>
                          </a:solidFill>
                          <a:latin typeface="Calibri"/>
                          <a:ea typeface="Calibri"/>
                          <a:cs typeface="Times New Roman"/>
                        </a:rPr>
                        <a:t>. Post-secondary goals updated annually</a:t>
                      </a:r>
                      <a:endParaRPr lang="en-US" sz="1800" b="0" dirty="0">
                        <a:solidFill>
                          <a:schemeClr val="tx1"/>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lgn="l">
                        <a:lnSpc>
                          <a:spcPct val="115000"/>
                        </a:lnSpc>
                        <a:spcBef>
                          <a:spcPts val="0"/>
                        </a:spcBef>
                        <a:spcAft>
                          <a:spcPts val="0"/>
                        </a:spcAft>
                        <a:buFont typeface="+mj-lt"/>
                        <a:buNone/>
                      </a:pPr>
                      <a:endParaRPr lang="en-US" sz="1600" b="0" dirty="0">
                        <a:solidFill>
                          <a:schemeClr val="tx1"/>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65000"/>
                      </a:schemeClr>
                    </a:solidFill>
                  </a:tcPr>
                </a:tc>
                <a:tc>
                  <a:txBody>
                    <a:bodyPr/>
                    <a:lstStyle/>
                    <a:p>
                      <a:pPr marL="342900" marR="0" lvl="0" indent="-342900" algn="l">
                        <a:lnSpc>
                          <a:spcPct val="115000"/>
                        </a:lnSpc>
                        <a:spcBef>
                          <a:spcPts val="0"/>
                        </a:spcBef>
                        <a:spcAft>
                          <a:spcPts val="0"/>
                        </a:spcAft>
                        <a:buFont typeface="+mj-lt"/>
                        <a:buNone/>
                      </a:pPr>
                      <a:endParaRPr lang="en-US" sz="1600" b="0" dirty="0">
                        <a:solidFill>
                          <a:schemeClr val="tx1"/>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65000"/>
                      </a:schemeClr>
                    </a:solidFill>
                  </a:tcPr>
                </a:tc>
              </a:tr>
              <a:tr h="342136">
                <a:tc>
                  <a:txBody>
                    <a:bodyPr/>
                    <a:lstStyle/>
                    <a:p>
                      <a:pPr marL="342900" marR="0" lvl="0" indent="-342900" algn="l">
                        <a:lnSpc>
                          <a:spcPct val="100000"/>
                        </a:lnSpc>
                        <a:spcBef>
                          <a:spcPts val="0"/>
                        </a:spcBef>
                        <a:spcAft>
                          <a:spcPts val="0"/>
                        </a:spcAft>
                        <a:buFont typeface="+mj-lt"/>
                        <a:buNone/>
                      </a:pPr>
                      <a:r>
                        <a:rPr lang="en-US" sz="1800" b="0" dirty="0" smtClean="0">
                          <a:solidFill>
                            <a:schemeClr val="tx1"/>
                          </a:solidFill>
                          <a:latin typeface="Calibri"/>
                          <a:ea typeface="Calibri"/>
                          <a:cs typeface="Times New Roman"/>
                        </a:rPr>
                        <a:t>5. Courses </a:t>
                      </a:r>
                      <a:r>
                        <a:rPr lang="en-US" sz="1800" b="0" dirty="0">
                          <a:solidFill>
                            <a:schemeClr val="tx1"/>
                          </a:solidFill>
                          <a:latin typeface="Calibri"/>
                          <a:ea typeface="Calibri"/>
                          <a:cs typeface="Times New Roman"/>
                        </a:rPr>
                        <a:t>of Study </a:t>
                      </a:r>
                      <a:r>
                        <a:rPr lang="en-US" sz="1800" b="0" dirty="0" smtClean="0">
                          <a:solidFill>
                            <a:schemeClr val="tx1"/>
                          </a:solidFill>
                          <a:latin typeface="Calibri"/>
                          <a:ea typeface="Calibri"/>
                          <a:cs typeface="Times New Roman"/>
                        </a:rPr>
                        <a:t>identified</a:t>
                      </a:r>
                      <a:endParaRPr lang="en-US" sz="1800" b="0" dirty="0">
                        <a:solidFill>
                          <a:schemeClr val="tx1"/>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42900" marR="0" lvl="0" indent="-342900" algn="l">
                        <a:lnSpc>
                          <a:spcPct val="115000"/>
                        </a:lnSpc>
                        <a:spcBef>
                          <a:spcPts val="0"/>
                        </a:spcBef>
                        <a:spcAft>
                          <a:spcPts val="0"/>
                        </a:spcAft>
                        <a:buFont typeface="+mj-lt"/>
                        <a:buNone/>
                      </a:pPr>
                      <a:endParaRPr lang="en-US" sz="1600" b="0" dirty="0">
                        <a:solidFill>
                          <a:schemeClr val="tx1"/>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42900" marR="0" lvl="0" indent="-342900" algn="l">
                        <a:lnSpc>
                          <a:spcPct val="115000"/>
                        </a:lnSpc>
                        <a:spcBef>
                          <a:spcPts val="0"/>
                        </a:spcBef>
                        <a:spcAft>
                          <a:spcPts val="0"/>
                        </a:spcAft>
                        <a:buFont typeface="+mj-lt"/>
                        <a:buNone/>
                      </a:pPr>
                      <a:endParaRPr lang="en-US" sz="1600" b="0" dirty="0">
                        <a:solidFill>
                          <a:schemeClr val="tx1"/>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48680">
                <a:tc>
                  <a:txBody>
                    <a:bodyPr/>
                    <a:lstStyle/>
                    <a:p>
                      <a:pPr marL="342900" marR="0" lvl="0" indent="-342900" algn="l">
                        <a:lnSpc>
                          <a:spcPct val="100000"/>
                        </a:lnSpc>
                        <a:spcBef>
                          <a:spcPts val="0"/>
                        </a:spcBef>
                        <a:spcAft>
                          <a:spcPts val="0"/>
                        </a:spcAft>
                        <a:buFont typeface="+mj-lt"/>
                        <a:buNone/>
                      </a:pPr>
                      <a:r>
                        <a:rPr lang="en-US" sz="1800" b="0" dirty="0" smtClean="0">
                          <a:solidFill>
                            <a:schemeClr val="tx1"/>
                          </a:solidFill>
                          <a:latin typeface="Calibri"/>
                          <a:ea typeface="Calibri"/>
                          <a:cs typeface="Times New Roman"/>
                        </a:rPr>
                        <a:t>6. Transition </a:t>
                      </a:r>
                      <a:r>
                        <a:rPr lang="en-US" sz="1800" b="0" dirty="0">
                          <a:solidFill>
                            <a:schemeClr val="tx1"/>
                          </a:solidFill>
                          <a:latin typeface="Calibri"/>
                          <a:ea typeface="Calibri"/>
                          <a:cs typeface="Times New Roman"/>
                        </a:rPr>
                        <a:t>Services to improve the academic and functional achievement </a:t>
                      </a: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42900" marR="0" lvl="0" indent="-342900" algn="l">
                        <a:lnSpc>
                          <a:spcPct val="115000"/>
                        </a:lnSpc>
                        <a:spcBef>
                          <a:spcPts val="0"/>
                        </a:spcBef>
                        <a:spcAft>
                          <a:spcPts val="0"/>
                        </a:spcAft>
                        <a:buFont typeface="+mj-lt"/>
                        <a:buNone/>
                      </a:pPr>
                      <a:endParaRPr lang="en-US" sz="1600" b="0" dirty="0">
                        <a:solidFill>
                          <a:schemeClr val="tx1"/>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42900" marR="0" lvl="0" indent="-342900" algn="l">
                        <a:lnSpc>
                          <a:spcPct val="115000"/>
                        </a:lnSpc>
                        <a:spcBef>
                          <a:spcPts val="0"/>
                        </a:spcBef>
                        <a:spcAft>
                          <a:spcPts val="0"/>
                        </a:spcAft>
                        <a:buFont typeface="+mj-lt"/>
                        <a:buNone/>
                      </a:pPr>
                      <a:endParaRPr lang="en-US" sz="1600" b="0" dirty="0">
                        <a:solidFill>
                          <a:schemeClr val="tx1"/>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91267">
                <a:tc>
                  <a:txBody>
                    <a:bodyPr/>
                    <a:lstStyle/>
                    <a:p>
                      <a:pPr marL="342900" marR="0" lvl="0" indent="-342900" algn="l">
                        <a:lnSpc>
                          <a:spcPct val="100000"/>
                        </a:lnSpc>
                        <a:spcBef>
                          <a:spcPts val="0"/>
                        </a:spcBef>
                        <a:spcAft>
                          <a:spcPts val="0"/>
                        </a:spcAft>
                        <a:buFont typeface="+mj-lt"/>
                        <a:buNone/>
                      </a:pPr>
                      <a:r>
                        <a:rPr lang="en-US" sz="1800" b="0" dirty="0" smtClean="0">
                          <a:solidFill>
                            <a:schemeClr val="tx1"/>
                          </a:solidFill>
                          <a:latin typeface="Calibri"/>
                          <a:ea typeface="Calibri"/>
                          <a:cs typeface="Times New Roman"/>
                        </a:rPr>
                        <a:t>7. Measurable </a:t>
                      </a:r>
                      <a:r>
                        <a:rPr lang="en-US" sz="1800" b="0" dirty="0">
                          <a:solidFill>
                            <a:schemeClr val="tx1"/>
                          </a:solidFill>
                          <a:latin typeface="Calibri"/>
                          <a:ea typeface="Calibri"/>
                          <a:cs typeface="Times New Roman"/>
                        </a:rPr>
                        <a:t>annual goals that will reasonably enable the child to meet the </a:t>
                      </a:r>
                      <a:r>
                        <a:rPr lang="en-US" sz="1800" b="0" dirty="0" smtClean="0">
                          <a:solidFill>
                            <a:schemeClr val="tx1"/>
                          </a:solidFill>
                          <a:latin typeface="Calibri"/>
                          <a:ea typeface="Calibri"/>
                          <a:cs typeface="Times New Roman"/>
                        </a:rPr>
                        <a:t>post-secondary</a:t>
                      </a:r>
                      <a:r>
                        <a:rPr lang="en-US" sz="1800" b="0" baseline="0" dirty="0" smtClean="0">
                          <a:solidFill>
                            <a:schemeClr val="tx1"/>
                          </a:solidFill>
                          <a:latin typeface="Calibri"/>
                          <a:ea typeface="Calibri"/>
                          <a:cs typeface="Times New Roman"/>
                        </a:rPr>
                        <a:t> </a:t>
                      </a:r>
                      <a:r>
                        <a:rPr lang="en-US" sz="1800" b="0" dirty="0" smtClean="0">
                          <a:solidFill>
                            <a:schemeClr val="tx1"/>
                          </a:solidFill>
                          <a:latin typeface="Calibri"/>
                          <a:ea typeface="Calibri"/>
                          <a:cs typeface="Times New Roman"/>
                        </a:rPr>
                        <a:t>goal(s</a:t>
                      </a:r>
                      <a:r>
                        <a:rPr lang="en-US" sz="1800" b="0" dirty="0">
                          <a:solidFill>
                            <a:schemeClr val="tx1"/>
                          </a:solidFill>
                          <a:latin typeface="Calibri"/>
                          <a:ea typeface="Calibri"/>
                          <a:cs typeface="Times New Roman"/>
                        </a:rPr>
                        <a:t>)?</a:t>
                      </a: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42900" marR="0" lvl="0" indent="-342900" algn="l">
                        <a:lnSpc>
                          <a:spcPct val="115000"/>
                        </a:lnSpc>
                        <a:spcBef>
                          <a:spcPts val="0"/>
                        </a:spcBef>
                        <a:spcAft>
                          <a:spcPts val="0"/>
                        </a:spcAft>
                        <a:buFont typeface="+mj-lt"/>
                        <a:buNone/>
                      </a:pPr>
                      <a:endParaRPr lang="en-US" sz="1600" b="0" dirty="0">
                        <a:solidFill>
                          <a:schemeClr val="tx1"/>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42900" marR="0" lvl="0" indent="-342900" algn="l">
                        <a:lnSpc>
                          <a:spcPct val="115000"/>
                        </a:lnSpc>
                        <a:spcBef>
                          <a:spcPts val="0"/>
                        </a:spcBef>
                        <a:spcAft>
                          <a:spcPts val="0"/>
                        </a:spcAft>
                        <a:buFont typeface="+mj-lt"/>
                        <a:buNone/>
                      </a:pPr>
                      <a:endParaRPr lang="en-US" sz="1600" b="0" dirty="0">
                        <a:solidFill>
                          <a:schemeClr val="tx1"/>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67656">
                <a:tc>
                  <a:txBody>
                    <a:bodyPr/>
                    <a:lstStyle/>
                    <a:p>
                      <a:pPr marL="742950" marR="0" lvl="1" indent="-285750" algn="l">
                        <a:lnSpc>
                          <a:spcPct val="100000"/>
                        </a:lnSpc>
                        <a:spcBef>
                          <a:spcPts val="0"/>
                        </a:spcBef>
                        <a:spcAft>
                          <a:spcPts val="0"/>
                        </a:spcAft>
                        <a:buFont typeface="Courier New"/>
                        <a:buChar char="o"/>
                      </a:pPr>
                      <a:r>
                        <a:rPr lang="en-US" sz="1800" b="0" dirty="0" smtClean="0">
                          <a:solidFill>
                            <a:schemeClr val="tx1"/>
                          </a:solidFill>
                          <a:latin typeface="Calibri"/>
                          <a:ea typeface="Calibri"/>
                          <a:cs typeface="Times New Roman"/>
                        </a:rPr>
                        <a:t>Condition</a:t>
                      </a:r>
                      <a:endParaRPr lang="en-US" sz="1800" b="0" dirty="0">
                        <a:solidFill>
                          <a:schemeClr val="tx1"/>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742950" marR="0" lvl="1" indent="-285750" algn="l">
                        <a:lnSpc>
                          <a:spcPct val="115000"/>
                        </a:lnSpc>
                        <a:spcBef>
                          <a:spcPts val="0"/>
                        </a:spcBef>
                        <a:spcAft>
                          <a:spcPts val="0"/>
                        </a:spcAft>
                        <a:buFont typeface="Courier New"/>
                        <a:buChar char="o"/>
                      </a:pPr>
                      <a:endParaRPr lang="en-US" sz="1600" b="0" dirty="0">
                        <a:solidFill>
                          <a:schemeClr val="tx1"/>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742950" marR="0" lvl="1" indent="-285750" algn="l">
                        <a:lnSpc>
                          <a:spcPct val="115000"/>
                        </a:lnSpc>
                        <a:spcBef>
                          <a:spcPts val="0"/>
                        </a:spcBef>
                        <a:spcAft>
                          <a:spcPts val="0"/>
                        </a:spcAft>
                        <a:buFont typeface="Courier New"/>
                        <a:buChar char="o"/>
                      </a:pPr>
                      <a:endParaRPr lang="en-US" sz="1600" b="0" dirty="0">
                        <a:solidFill>
                          <a:schemeClr val="tx1"/>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30962">
                <a:tc>
                  <a:txBody>
                    <a:bodyPr/>
                    <a:lstStyle/>
                    <a:p>
                      <a:pPr marL="742950" marR="0" lvl="1" indent="-285750" algn="l">
                        <a:lnSpc>
                          <a:spcPct val="100000"/>
                        </a:lnSpc>
                        <a:spcBef>
                          <a:spcPts val="0"/>
                        </a:spcBef>
                        <a:spcAft>
                          <a:spcPts val="0"/>
                        </a:spcAft>
                        <a:buFont typeface="Courier New"/>
                        <a:buChar char="o"/>
                      </a:pPr>
                      <a:r>
                        <a:rPr lang="en-US" sz="1800" b="0" dirty="0" smtClean="0">
                          <a:solidFill>
                            <a:schemeClr val="tx1"/>
                          </a:solidFill>
                          <a:latin typeface="Calibri"/>
                          <a:ea typeface="Calibri"/>
                          <a:cs typeface="Times New Roman"/>
                        </a:rPr>
                        <a:t>Student </a:t>
                      </a:r>
                      <a:r>
                        <a:rPr lang="en-US" sz="1800" b="0" dirty="0">
                          <a:solidFill>
                            <a:schemeClr val="tx1"/>
                          </a:solidFill>
                          <a:latin typeface="Calibri"/>
                          <a:ea typeface="Calibri"/>
                          <a:cs typeface="Times New Roman"/>
                        </a:rPr>
                        <a:t>Name</a:t>
                      </a: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742950" marR="0" lvl="1" indent="-285750" algn="l">
                        <a:lnSpc>
                          <a:spcPct val="115000"/>
                        </a:lnSpc>
                        <a:spcBef>
                          <a:spcPts val="0"/>
                        </a:spcBef>
                        <a:spcAft>
                          <a:spcPts val="0"/>
                        </a:spcAft>
                        <a:buFont typeface="Courier New"/>
                        <a:buChar char="o"/>
                      </a:pPr>
                      <a:endParaRPr lang="en-US" sz="1600" b="0" dirty="0">
                        <a:solidFill>
                          <a:schemeClr val="tx1"/>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742950" marR="0" lvl="1" indent="-285750" algn="l">
                        <a:lnSpc>
                          <a:spcPct val="115000"/>
                        </a:lnSpc>
                        <a:spcBef>
                          <a:spcPts val="0"/>
                        </a:spcBef>
                        <a:spcAft>
                          <a:spcPts val="0"/>
                        </a:spcAft>
                        <a:buFont typeface="Courier New"/>
                        <a:buChar char="o"/>
                      </a:pPr>
                      <a:endParaRPr lang="en-US" sz="1600" b="0" dirty="0">
                        <a:solidFill>
                          <a:schemeClr val="tx1"/>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30962">
                <a:tc>
                  <a:txBody>
                    <a:bodyPr/>
                    <a:lstStyle/>
                    <a:p>
                      <a:pPr marL="742950" marR="0" lvl="1" indent="-285750" algn="l">
                        <a:lnSpc>
                          <a:spcPct val="100000"/>
                        </a:lnSpc>
                        <a:spcBef>
                          <a:spcPts val="0"/>
                        </a:spcBef>
                        <a:spcAft>
                          <a:spcPts val="0"/>
                        </a:spcAft>
                        <a:buFont typeface="Courier New"/>
                        <a:buChar char="o"/>
                      </a:pPr>
                      <a:r>
                        <a:rPr lang="en-US" sz="1800" b="0" dirty="0" smtClean="0">
                          <a:solidFill>
                            <a:schemeClr val="tx1"/>
                          </a:solidFill>
                          <a:latin typeface="Calibri"/>
                          <a:ea typeface="Calibri"/>
                          <a:cs typeface="Times New Roman"/>
                        </a:rPr>
                        <a:t>Clearly </a:t>
                      </a:r>
                      <a:r>
                        <a:rPr lang="en-US" sz="1800" b="0" dirty="0">
                          <a:solidFill>
                            <a:schemeClr val="tx1"/>
                          </a:solidFill>
                          <a:latin typeface="Calibri"/>
                          <a:ea typeface="Calibri"/>
                          <a:cs typeface="Times New Roman"/>
                        </a:rPr>
                        <a:t>Defined Behavior</a:t>
                      </a: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742950" marR="0" lvl="1" indent="-285750" algn="l">
                        <a:lnSpc>
                          <a:spcPct val="115000"/>
                        </a:lnSpc>
                        <a:spcBef>
                          <a:spcPts val="0"/>
                        </a:spcBef>
                        <a:spcAft>
                          <a:spcPts val="0"/>
                        </a:spcAft>
                        <a:buFont typeface="Courier New"/>
                        <a:buChar char="o"/>
                      </a:pPr>
                      <a:endParaRPr lang="en-US" sz="1600" b="0" dirty="0">
                        <a:solidFill>
                          <a:schemeClr val="tx1"/>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742950" marR="0" lvl="1" indent="-285750" algn="l">
                        <a:lnSpc>
                          <a:spcPct val="115000"/>
                        </a:lnSpc>
                        <a:spcBef>
                          <a:spcPts val="0"/>
                        </a:spcBef>
                        <a:spcAft>
                          <a:spcPts val="0"/>
                        </a:spcAft>
                        <a:buFont typeface="Courier New"/>
                        <a:buChar char="o"/>
                      </a:pPr>
                      <a:endParaRPr lang="en-US" sz="1600" b="0" dirty="0">
                        <a:solidFill>
                          <a:schemeClr val="tx1"/>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30962">
                <a:tc>
                  <a:txBody>
                    <a:bodyPr/>
                    <a:lstStyle/>
                    <a:p>
                      <a:pPr marL="742950" marR="0" lvl="1" indent="-285750" algn="l">
                        <a:lnSpc>
                          <a:spcPct val="100000"/>
                        </a:lnSpc>
                        <a:spcBef>
                          <a:spcPts val="0"/>
                        </a:spcBef>
                        <a:spcAft>
                          <a:spcPts val="0"/>
                        </a:spcAft>
                        <a:buFont typeface="Courier New"/>
                        <a:buChar char="o"/>
                      </a:pPr>
                      <a:r>
                        <a:rPr lang="en-US" sz="1800" b="0" dirty="0" smtClean="0">
                          <a:solidFill>
                            <a:schemeClr val="tx1"/>
                          </a:solidFill>
                          <a:latin typeface="Calibri"/>
                          <a:ea typeface="Calibri"/>
                          <a:cs typeface="Times New Roman"/>
                        </a:rPr>
                        <a:t>Performance </a:t>
                      </a:r>
                      <a:r>
                        <a:rPr lang="en-US" sz="1800" b="0" dirty="0">
                          <a:solidFill>
                            <a:schemeClr val="tx1"/>
                          </a:solidFill>
                          <a:latin typeface="Calibri"/>
                          <a:ea typeface="Calibri"/>
                          <a:cs typeface="Times New Roman"/>
                        </a:rPr>
                        <a:t>Criteria </a:t>
                      </a: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742950" marR="0" lvl="1" indent="-285750" algn="l">
                        <a:lnSpc>
                          <a:spcPct val="115000"/>
                        </a:lnSpc>
                        <a:spcBef>
                          <a:spcPts val="0"/>
                        </a:spcBef>
                        <a:spcAft>
                          <a:spcPts val="0"/>
                        </a:spcAft>
                        <a:buFont typeface="Courier New"/>
                        <a:buChar char="o"/>
                      </a:pPr>
                      <a:endParaRPr lang="en-US" sz="1600" b="0" dirty="0">
                        <a:solidFill>
                          <a:schemeClr val="tx1"/>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742950" marR="0" lvl="1" indent="-285750" algn="l">
                        <a:lnSpc>
                          <a:spcPct val="115000"/>
                        </a:lnSpc>
                        <a:spcBef>
                          <a:spcPts val="0"/>
                        </a:spcBef>
                        <a:spcAft>
                          <a:spcPts val="0"/>
                        </a:spcAft>
                        <a:buFont typeface="Courier New"/>
                        <a:buChar char="o"/>
                      </a:pPr>
                      <a:endParaRPr lang="en-US" sz="1600" b="0" dirty="0">
                        <a:solidFill>
                          <a:schemeClr val="tx1"/>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20121">
                <a:tc>
                  <a:txBody>
                    <a:bodyPr/>
                    <a:lstStyle/>
                    <a:p>
                      <a:pPr marL="0" marR="0" algn="l">
                        <a:lnSpc>
                          <a:spcPct val="100000"/>
                        </a:lnSpc>
                        <a:spcBef>
                          <a:spcPts val="0"/>
                        </a:spcBef>
                        <a:spcAft>
                          <a:spcPts val="0"/>
                        </a:spcAft>
                      </a:pPr>
                      <a:r>
                        <a:rPr lang="en-US" sz="1800" b="0" dirty="0">
                          <a:solidFill>
                            <a:schemeClr val="tx1"/>
                          </a:solidFill>
                          <a:latin typeface="Calibri"/>
                          <a:ea typeface="Calibri"/>
                          <a:cs typeface="Times New Roman"/>
                        </a:rPr>
                        <a:t>Summary: Does the IEP meet the requirements of Indicator 13?</a:t>
                      </a: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l">
                        <a:lnSpc>
                          <a:spcPct val="115000"/>
                        </a:lnSpc>
                        <a:spcBef>
                          <a:spcPts val="0"/>
                        </a:spcBef>
                        <a:spcAft>
                          <a:spcPts val="0"/>
                        </a:spcAft>
                      </a:pPr>
                      <a:endParaRPr lang="en-US" sz="1600" b="0" dirty="0">
                        <a:solidFill>
                          <a:schemeClr val="tx1"/>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l">
                        <a:lnSpc>
                          <a:spcPct val="115000"/>
                        </a:lnSpc>
                        <a:spcBef>
                          <a:spcPts val="0"/>
                        </a:spcBef>
                        <a:spcAft>
                          <a:spcPts val="0"/>
                        </a:spcAft>
                      </a:pPr>
                      <a:endParaRPr lang="en-US" sz="1600" b="0" dirty="0">
                        <a:solidFill>
                          <a:schemeClr val="tx1"/>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409563461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228600" y="0"/>
            <a:ext cx="8915400" cy="762000"/>
          </a:xfrm>
        </p:spPr>
        <p:txBody>
          <a:bodyPr/>
          <a:lstStyle/>
          <a:p>
            <a:pPr algn="ctr" eaLnBrk="1" hangingPunct="1"/>
            <a:r>
              <a:rPr lang="en-US" sz="2000" smtClean="0">
                <a:solidFill>
                  <a:srgbClr val="002060"/>
                </a:solidFill>
                <a:latin typeface="Arial" pitchFamily="34" charset="0"/>
                <a:cs typeface="Arial" pitchFamily="34" charset="0"/>
              </a:rPr>
              <a:t/>
            </a:r>
            <a:br>
              <a:rPr lang="en-US" sz="2000" smtClean="0">
                <a:solidFill>
                  <a:srgbClr val="002060"/>
                </a:solidFill>
                <a:latin typeface="Arial" pitchFamily="34" charset="0"/>
                <a:cs typeface="Arial" pitchFamily="34" charset="0"/>
              </a:rPr>
            </a:br>
            <a:r>
              <a:rPr lang="en-US" sz="2800" smtClean="0">
                <a:solidFill>
                  <a:srgbClr val="002060"/>
                </a:solidFill>
                <a:latin typeface="Arial" pitchFamily="34" charset="0"/>
                <a:cs typeface="Arial" pitchFamily="34" charset="0"/>
              </a:rPr>
              <a:t>Sample Indicator 13 Pre/Post Data</a:t>
            </a:r>
          </a:p>
        </p:txBody>
      </p:sp>
      <p:graphicFrame>
        <p:nvGraphicFramePr>
          <p:cNvPr id="15405" name="Group 45"/>
          <p:cNvGraphicFramePr>
            <a:graphicFrameLocks noGrp="1"/>
          </p:cNvGraphicFramePr>
          <p:nvPr/>
        </p:nvGraphicFramePr>
        <p:xfrm>
          <a:off x="152400" y="1066800"/>
          <a:ext cx="8839200" cy="5746754"/>
        </p:xfrm>
        <a:graphic>
          <a:graphicData uri="http://schemas.openxmlformats.org/drawingml/2006/table">
            <a:tbl>
              <a:tblPr/>
              <a:tblGrid>
                <a:gridCol w="4784725"/>
                <a:gridCol w="2108200"/>
                <a:gridCol w="1946275"/>
              </a:tblGrid>
              <a:tr h="64008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bg1"/>
                          </a:solidFill>
                          <a:effectLst/>
                          <a:latin typeface="Gill Sans MT" pitchFamily="34" charset="0"/>
                          <a:cs typeface="Arial" pitchFamily="34" charset="0"/>
                        </a:rPr>
                        <a:t>Indicator 13 Element</a:t>
                      </a:r>
                      <a:endParaRPr kumimoji="0" lang="en-US" sz="2000" b="1" i="0" u="none" strike="noStrike" cap="none" normalizeH="0" baseline="0" dirty="0" smtClean="0">
                        <a:ln>
                          <a:noFill/>
                        </a:ln>
                        <a:solidFill>
                          <a:schemeClr val="tx1"/>
                        </a:solidFill>
                        <a:effectLst/>
                        <a:latin typeface="Gill Sans MT" pitchFamily="34" charset="0"/>
                        <a:cs typeface="Arial" pitchFamily="34" charset="0"/>
                      </a:endParaRPr>
                    </a:p>
                  </a:txBody>
                  <a:tcPr marT="45725" marB="45725" horzOverflow="overflow">
                    <a:lnL w="9525" cap="flat" cmpd="sng" algn="ctr">
                      <a:solidFill>
                        <a:srgbClr val="292989"/>
                      </a:solidFill>
                      <a:prstDash val="solid"/>
                      <a:round/>
                      <a:headEnd type="none" w="med" len="med"/>
                      <a:tailEnd type="none" w="med" len="med"/>
                    </a:lnL>
                    <a:lnR>
                      <a:noFill/>
                    </a:lnR>
                    <a:lnT w="9525" cap="flat" cmpd="sng" algn="ctr">
                      <a:solidFill>
                        <a:srgbClr val="292989"/>
                      </a:solidFill>
                      <a:prstDash val="solid"/>
                      <a:round/>
                      <a:headEnd type="none" w="med" len="med"/>
                      <a:tailEnd type="none" w="med" len="med"/>
                    </a:lnT>
                    <a:lnB w="9525" cap="flat" cmpd="sng" algn="ctr">
                      <a:solidFill>
                        <a:srgbClr val="292989"/>
                      </a:solidFill>
                      <a:prstDash val="solid"/>
                      <a:round/>
                      <a:headEnd type="none" w="med" len="med"/>
                      <a:tailEnd type="none" w="med" len="med"/>
                    </a:lnB>
                    <a:lnTlToBr>
                      <a:noFill/>
                    </a:lnTlToBr>
                    <a:lnBlToTr>
                      <a:noFill/>
                    </a:lnBlToTr>
                    <a:solidFill>
                      <a:srgbClr val="2D2D8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bg1"/>
                          </a:solidFill>
                          <a:effectLst/>
                          <a:latin typeface="Gill Sans MT" pitchFamily="34" charset="0"/>
                          <a:cs typeface="Arial" pitchFamily="34" charset="0"/>
                        </a:rPr>
                        <a:t>Results Prior to Training  (% yes)</a:t>
                      </a:r>
                      <a:endParaRPr kumimoji="0" lang="en-US" sz="2000" b="1" i="0" u="none" strike="noStrike" cap="none" normalizeH="0" baseline="0" smtClean="0">
                        <a:ln>
                          <a:noFill/>
                        </a:ln>
                        <a:solidFill>
                          <a:schemeClr val="tx1"/>
                        </a:solidFill>
                        <a:effectLst/>
                        <a:latin typeface="Gill Sans MT" pitchFamily="34" charset="0"/>
                        <a:cs typeface="Arial" pitchFamily="34" charset="0"/>
                      </a:endParaRPr>
                    </a:p>
                  </a:txBody>
                  <a:tcPr marT="45725" marB="45725" horzOverflow="overflow">
                    <a:lnL>
                      <a:noFill/>
                    </a:lnL>
                    <a:lnR>
                      <a:noFill/>
                    </a:lnR>
                    <a:lnT w="9525" cap="flat" cmpd="sng" algn="ctr">
                      <a:solidFill>
                        <a:srgbClr val="292989"/>
                      </a:solidFill>
                      <a:prstDash val="solid"/>
                      <a:round/>
                      <a:headEnd type="none" w="med" len="med"/>
                      <a:tailEnd type="none" w="med" len="med"/>
                    </a:lnT>
                    <a:lnB w="9525" cap="flat" cmpd="sng" algn="ctr">
                      <a:solidFill>
                        <a:srgbClr val="292989"/>
                      </a:solidFill>
                      <a:prstDash val="solid"/>
                      <a:round/>
                      <a:headEnd type="none" w="med" len="med"/>
                      <a:tailEnd type="none" w="med" len="med"/>
                    </a:lnB>
                    <a:lnTlToBr>
                      <a:noFill/>
                    </a:lnTlToBr>
                    <a:lnBlToTr>
                      <a:noFill/>
                    </a:lnBlToTr>
                    <a:solidFill>
                      <a:srgbClr val="2D2D8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bg1"/>
                          </a:solidFill>
                          <a:effectLst/>
                          <a:latin typeface="Gill Sans MT" pitchFamily="34" charset="0"/>
                          <a:cs typeface="Arial" pitchFamily="34" charset="0"/>
                        </a:rPr>
                        <a:t>Results After Training(% yes)</a:t>
                      </a:r>
                      <a:endParaRPr kumimoji="0" lang="en-US" sz="2000" b="1" i="0" u="none" strike="noStrike" cap="none" normalizeH="0" baseline="0" smtClean="0">
                        <a:ln>
                          <a:noFill/>
                        </a:ln>
                        <a:solidFill>
                          <a:schemeClr val="tx1"/>
                        </a:solidFill>
                        <a:effectLst/>
                        <a:latin typeface="Gill Sans MT" pitchFamily="34" charset="0"/>
                        <a:cs typeface="Arial" pitchFamily="34" charset="0"/>
                      </a:endParaRPr>
                    </a:p>
                  </a:txBody>
                  <a:tcPr marT="45725" marB="45725" horzOverflow="overflow">
                    <a:lnL>
                      <a:noFill/>
                    </a:lnL>
                    <a:lnR w="9525" cap="flat" cmpd="sng" algn="ctr">
                      <a:solidFill>
                        <a:srgbClr val="292989"/>
                      </a:solidFill>
                      <a:prstDash val="solid"/>
                      <a:round/>
                      <a:headEnd type="none" w="med" len="med"/>
                      <a:tailEnd type="none" w="med" len="med"/>
                    </a:lnR>
                    <a:lnT w="9525" cap="flat" cmpd="sng" algn="ctr">
                      <a:solidFill>
                        <a:srgbClr val="292989"/>
                      </a:solidFill>
                      <a:prstDash val="solid"/>
                      <a:round/>
                      <a:headEnd type="none" w="med" len="med"/>
                      <a:tailEnd type="none" w="med" len="med"/>
                    </a:lnT>
                    <a:lnB w="9525" cap="flat" cmpd="sng" algn="ctr">
                      <a:solidFill>
                        <a:srgbClr val="292989"/>
                      </a:solidFill>
                      <a:prstDash val="solid"/>
                      <a:round/>
                      <a:headEnd type="none" w="med" len="med"/>
                      <a:tailEnd type="none" w="med" len="med"/>
                    </a:lnB>
                    <a:lnTlToBr>
                      <a:noFill/>
                    </a:lnTlToBr>
                    <a:lnBlToTr>
                      <a:noFill/>
                    </a:lnBlToTr>
                    <a:solidFill>
                      <a:srgbClr val="2D2D8A"/>
                    </a:solidFill>
                  </a:tcPr>
                </a:tc>
              </a:tr>
              <a:tr h="638167">
                <a:tc>
                  <a:txBody>
                    <a:bodyPr/>
                    <a:lstStyle/>
                    <a:p>
                      <a:pPr marL="342900" marR="0" lvl="0" indent="-342900" algn="l" defTabSz="914400" rtl="0" eaLnBrk="1" fontAlgn="base" latinLnBrk="0" hangingPunct="1">
                        <a:lnSpc>
                          <a:spcPct val="100000"/>
                        </a:lnSpc>
                        <a:spcBef>
                          <a:spcPct val="0"/>
                        </a:spcBef>
                        <a:spcAft>
                          <a:spcPct val="0"/>
                        </a:spcAft>
                        <a:buClrTx/>
                        <a:buSzTx/>
                        <a:buFont typeface="+mj-lt"/>
                        <a:buNone/>
                        <a:tabLst/>
                      </a:pPr>
                      <a:r>
                        <a:rPr kumimoji="0" lang="en-US" sz="2000" b="0" i="0" u="none" strike="noStrike" cap="none" normalizeH="0" baseline="0" smtClean="0">
                          <a:ln>
                            <a:noFill/>
                          </a:ln>
                          <a:solidFill>
                            <a:schemeClr val="tx1"/>
                          </a:solidFill>
                          <a:effectLst/>
                          <a:latin typeface="Gill Sans MT" pitchFamily="34" charset="0"/>
                          <a:cs typeface="Arial" pitchFamily="34" charset="0"/>
                        </a:rPr>
                        <a:t>1. Age Appropriate Transition Assessment</a:t>
                      </a:r>
                    </a:p>
                  </a:txBody>
                  <a:tcPr marT="45725" marB="45725" horzOverflow="overflow">
                    <a:lnL w="9525" cap="flat" cmpd="sng" algn="ctr">
                      <a:solidFill>
                        <a:srgbClr val="292989"/>
                      </a:solidFill>
                      <a:prstDash val="solid"/>
                      <a:round/>
                      <a:headEnd type="none" w="med" len="med"/>
                      <a:tailEnd type="none" w="med" len="med"/>
                    </a:lnL>
                    <a:lnR>
                      <a:noFill/>
                    </a:lnR>
                    <a:lnT w="9525" cap="flat" cmpd="sng" algn="ctr">
                      <a:solidFill>
                        <a:srgbClr val="292989"/>
                      </a:solidFill>
                      <a:prstDash val="solid"/>
                      <a:round/>
                      <a:headEnd type="none" w="med" len="med"/>
                      <a:tailEnd type="none" w="med" len="med"/>
                    </a:lnT>
                    <a:lnB w="9525" cap="flat" cmpd="sng" algn="ctr">
                      <a:solidFill>
                        <a:srgbClr val="292989"/>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Gill Sans MT" pitchFamily="34" charset="0"/>
                          <a:cs typeface="Arial" pitchFamily="34" charset="0"/>
                        </a:rPr>
                        <a:t>39%  </a:t>
                      </a:r>
                    </a:p>
                  </a:txBody>
                  <a:tcPr marT="45725" marB="45725" horzOverflow="overflow">
                    <a:lnL>
                      <a:noFill/>
                    </a:lnL>
                    <a:lnR>
                      <a:noFill/>
                    </a:lnR>
                    <a:lnT w="9525" cap="flat" cmpd="sng" algn="ctr">
                      <a:solidFill>
                        <a:srgbClr val="292989"/>
                      </a:solidFill>
                      <a:prstDash val="solid"/>
                      <a:round/>
                      <a:headEnd type="none" w="med" len="med"/>
                      <a:tailEnd type="none" w="med" len="med"/>
                    </a:lnT>
                    <a:lnB w="9525" cap="flat" cmpd="sng" algn="ctr">
                      <a:solidFill>
                        <a:srgbClr val="292989"/>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Gill Sans MT" pitchFamily="34" charset="0"/>
                          <a:cs typeface="Arial" pitchFamily="34" charset="0"/>
                        </a:rPr>
                        <a:t>89%</a:t>
                      </a:r>
                    </a:p>
                  </a:txBody>
                  <a:tcPr marT="45725" marB="45725" horzOverflow="overflow">
                    <a:lnL>
                      <a:noFill/>
                    </a:lnL>
                    <a:lnR w="9525" cap="flat" cmpd="sng" algn="ctr">
                      <a:solidFill>
                        <a:srgbClr val="292989"/>
                      </a:solidFill>
                      <a:prstDash val="solid"/>
                      <a:round/>
                      <a:headEnd type="none" w="med" len="med"/>
                      <a:tailEnd type="none" w="med" len="med"/>
                    </a:lnR>
                    <a:lnT w="9525" cap="flat" cmpd="sng" algn="ctr">
                      <a:solidFill>
                        <a:srgbClr val="292989"/>
                      </a:solidFill>
                      <a:prstDash val="solid"/>
                      <a:round/>
                      <a:headEnd type="none" w="med" len="med"/>
                      <a:tailEnd type="none" w="med" len="med"/>
                    </a:lnT>
                    <a:lnB w="9525" cap="flat" cmpd="sng" algn="ctr">
                      <a:solidFill>
                        <a:srgbClr val="292989"/>
                      </a:solidFill>
                      <a:prstDash val="solid"/>
                      <a:round/>
                      <a:headEnd type="none" w="med" len="med"/>
                      <a:tailEnd type="none" w="med" len="med"/>
                    </a:lnB>
                    <a:lnTlToBr>
                      <a:noFill/>
                    </a:lnTlToBr>
                    <a:lnBlToTr>
                      <a:noFill/>
                    </a:lnBlToTr>
                    <a:noFill/>
                  </a:tcPr>
                </a:tc>
              </a:tr>
              <a:tr h="701049">
                <a:tc>
                  <a:txBody>
                    <a:bodyPr/>
                    <a:lstStyle/>
                    <a:p>
                      <a:pPr marL="342900" marR="0" lvl="0" indent="-342900" algn="l" defTabSz="914400" rtl="0" eaLnBrk="1" fontAlgn="base" latinLnBrk="0" hangingPunct="1">
                        <a:lnSpc>
                          <a:spcPct val="115000"/>
                        </a:lnSpc>
                        <a:spcBef>
                          <a:spcPct val="0"/>
                        </a:spcBef>
                        <a:spcAft>
                          <a:spcPct val="0"/>
                        </a:spcAft>
                        <a:buClrTx/>
                        <a:buSzTx/>
                        <a:buFont typeface="+mj-lt"/>
                        <a:buNone/>
                        <a:tabLst/>
                      </a:pPr>
                      <a:r>
                        <a:rPr kumimoji="0" lang="en-US" sz="2000" b="0" i="0" u="none" strike="noStrike" cap="none" normalizeH="0" baseline="0" smtClean="0">
                          <a:ln>
                            <a:noFill/>
                          </a:ln>
                          <a:solidFill>
                            <a:schemeClr val="tx1"/>
                          </a:solidFill>
                          <a:effectLst/>
                          <a:latin typeface="Gill Sans MT" pitchFamily="34" charset="0"/>
                          <a:cs typeface="Arial" pitchFamily="34" charset="0"/>
                        </a:rPr>
                        <a:t>2. Post-Secondary Goal(s) </a:t>
                      </a:r>
                      <a:endParaRPr kumimoji="0" lang="en-US" sz="2000" b="0" i="0" u="none" strike="noStrike" cap="none" normalizeH="0" baseline="0" smtClean="0">
                        <a:ln>
                          <a:noFill/>
                        </a:ln>
                        <a:solidFill>
                          <a:schemeClr val="tx1"/>
                        </a:solidFill>
                        <a:effectLst/>
                        <a:latin typeface="Gill Sans MT" pitchFamily="34" charset="0"/>
                        <a:ea typeface="Calibri" pitchFamily="34" charset="0"/>
                        <a:cs typeface="Times New Roman" pitchFamily="18" charset="0"/>
                      </a:endParaRPr>
                    </a:p>
                  </a:txBody>
                  <a:tcPr marL="57076" marR="57076" marT="0" marB="0" horzOverflow="overflow">
                    <a:lnL w="9525" cap="flat" cmpd="sng" algn="ctr">
                      <a:solidFill>
                        <a:srgbClr val="292989"/>
                      </a:solidFill>
                      <a:prstDash val="solid"/>
                      <a:round/>
                      <a:headEnd type="none" w="med" len="med"/>
                      <a:tailEnd type="none" w="med" len="med"/>
                    </a:lnL>
                    <a:lnR>
                      <a:noFill/>
                    </a:lnR>
                    <a:lnT w="9525" cap="flat" cmpd="sng" algn="ctr">
                      <a:solidFill>
                        <a:srgbClr val="292989"/>
                      </a:solidFill>
                      <a:prstDash val="solid"/>
                      <a:round/>
                      <a:headEnd type="none" w="med" len="med"/>
                      <a:tailEnd type="none" w="med" len="med"/>
                    </a:lnT>
                    <a:lnB w="9525" cap="flat" cmpd="sng" algn="ctr">
                      <a:solidFill>
                        <a:srgbClr val="292989"/>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Gill Sans MT" pitchFamily="34" charset="0"/>
                          <a:cs typeface="Arial" pitchFamily="34" charset="0"/>
                        </a:rPr>
                        <a:t>17%</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Gill Sans MT" pitchFamily="34" charset="0"/>
                        <a:cs typeface="Arial" pitchFamily="34" charset="0"/>
                      </a:endParaRPr>
                    </a:p>
                  </a:txBody>
                  <a:tcPr marT="45725" marB="45725" horzOverflow="overflow">
                    <a:lnL>
                      <a:noFill/>
                    </a:lnL>
                    <a:lnR>
                      <a:noFill/>
                    </a:lnR>
                    <a:lnT w="9525" cap="flat" cmpd="sng" algn="ctr">
                      <a:solidFill>
                        <a:srgbClr val="292989"/>
                      </a:solidFill>
                      <a:prstDash val="solid"/>
                      <a:round/>
                      <a:headEnd type="none" w="med" len="med"/>
                      <a:tailEnd type="none" w="med" len="med"/>
                    </a:lnT>
                    <a:lnB w="9525" cap="flat" cmpd="sng" algn="ctr">
                      <a:solidFill>
                        <a:srgbClr val="292989"/>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Gill Sans MT" pitchFamily="34" charset="0"/>
                          <a:cs typeface="Arial" pitchFamily="34" charset="0"/>
                        </a:rPr>
                        <a:t>85%</a:t>
                      </a:r>
                    </a:p>
                  </a:txBody>
                  <a:tcPr marT="45725" marB="45725" horzOverflow="overflow">
                    <a:lnL>
                      <a:noFill/>
                    </a:lnL>
                    <a:lnR w="9525" cap="flat" cmpd="sng" algn="ctr">
                      <a:solidFill>
                        <a:srgbClr val="292989"/>
                      </a:solidFill>
                      <a:prstDash val="solid"/>
                      <a:round/>
                      <a:headEnd type="none" w="med" len="med"/>
                      <a:tailEnd type="none" w="med" len="med"/>
                    </a:lnR>
                    <a:lnT w="9525" cap="flat" cmpd="sng" algn="ctr">
                      <a:solidFill>
                        <a:srgbClr val="292989"/>
                      </a:solidFill>
                      <a:prstDash val="solid"/>
                      <a:round/>
                      <a:headEnd type="none" w="med" len="med"/>
                      <a:tailEnd type="none" w="med" len="med"/>
                    </a:lnT>
                    <a:lnB w="9525" cap="flat" cmpd="sng" algn="ctr">
                      <a:solidFill>
                        <a:srgbClr val="292989"/>
                      </a:solidFill>
                      <a:prstDash val="solid"/>
                      <a:round/>
                      <a:headEnd type="none" w="med" len="med"/>
                      <a:tailEnd type="none" w="med" len="med"/>
                    </a:lnB>
                    <a:lnTlToBr>
                      <a:noFill/>
                    </a:lnTlToBr>
                    <a:lnBlToTr>
                      <a:noFill/>
                    </a:lnBlToTr>
                    <a:noFill/>
                  </a:tcPr>
                </a:tc>
              </a:tr>
              <a:tr h="569906">
                <a:tc>
                  <a:txBody>
                    <a:bodyPr/>
                    <a:lstStyle/>
                    <a:p>
                      <a:pPr marL="342900" marR="0" lvl="0" indent="-342900" algn="l" defTabSz="914400" rtl="0" eaLnBrk="1" fontAlgn="base" latinLnBrk="0" hangingPunct="1">
                        <a:lnSpc>
                          <a:spcPct val="115000"/>
                        </a:lnSpc>
                        <a:spcBef>
                          <a:spcPct val="0"/>
                        </a:spcBef>
                        <a:spcAft>
                          <a:spcPct val="0"/>
                        </a:spcAft>
                        <a:buClrTx/>
                        <a:buSzTx/>
                        <a:buFont typeface="+mj-lt"/>
                        <a:buNone/>
                        <a:tabLst/>
                      </a:pPr>
                      <a:r>
                        <a:rPr kumimoji="0" lang="en-US" sz="2000" b="0" i="0" u="none" strike="noStrike" cap="none" normalizeH="0" baseline="0" smtClean="0">
                          <a:ln>
                            <a:noFill/>
                          </a:ln>
                          <a:solidFill>
                            <a:schemeClr val="tx1"/>
                          </a:solidFill>
                          <a:effectLst/>
                          <a:latin typeface="Gill Sans MT" pitchFamily="34" charset="0"/>
                          <a:ea typeface="Calibri" pitchFamily="34" charset="0"/>
                          <a:cs typeface="Times New Roman" pitchFamily="18" charset="0"/>
                        </a:rPr>
                        <a:t>3. Student Invited to IEP Meeting</a:t>
                      </a:r>
                    </a:p>
                  </a:txBody>
                  <a:tcPr marL="57076" marR="57076" marT="0" marB="0" horzOverflow="overflow">
                    <a:lnL w="9525" cap="flat" cmpd="sng" algn="ctr">
                      <a:solidFill>
                        <a:srgbClr val="292989"/>
                      </a:solidFill>
                      <a:prstDash val="solid"/>
                      <a:round/>
                      <a:headEnd type="none" w="med" len="med"/>
                      <a:tailEnd type="none" w="med" len="med"/>
                    </a:lnL>
                    <a:lnR>
                      <a:noFill/>
                    </a:lnR>
                    <a:lnT w="9525" cap="flat" cmpd="sng" algn="ctr">
                      <a:solidFill>
                        <a:srgbClr val="292989"/>
                      </a:solidFill>
                      <a:prstDash val="solid"/>
                      <a:round/>
                      <a:headEnd type="none" w="med" len="med"/>
                      <a:tailEnd type="none" w="med" len="med"/>
                    </a:lnT>
                    <a:lnB w="9525" cap="flat" cmpd="sng" algn="ctr">
                      <a:solidFill>
                        <a:srgbClr val="292989"/>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Gill Sans MT" pitchFamily="34" charset="0"/>
                          <a:cs typeface="Arial" pitchFamily="34" charset="0"/>
                        </a:rPr>
                        <a:t>63%</a:t>
                      </a:r>
                    </a:p>
                  </a:txBody>
                  <a:tcPr marT="45725" marB="45725" horzOverflow="overflow">
                    <a:lnL>
                      <a:noFill/>
                    </a:lnL>
                    <a:lnR>
                      <a:noFill/>
                    </a:lnR>
                    <a:lnT w="9525" cap="flat" cmpd="sng" algn="ctr">
                      <a:solidFill>
                        <a:srgbClr val="292989"/>
                      </a:solidFill>
                      <a:prstDash val="solid"/>
                      <a:round/>
                      <a:headEnd type="none" w="med" len="med"/>
                      <a:tailEnd type="none" w="med" len="med"/>
                    </a:lnT>
                    <a:lnB w="9525" cap="flat" cmpd="sng" algn="ctr">
                      <a:solidFill>
                        <a:srgbClr val="292989"/>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Gill Sans MT" pitchFamily="34" charset="0"/>
                          <a:cs typeface="Arial" pitchFamily="34" charset="0"/>
                        </a:rPr>
                        <a:t>96%</a:t>
                      </a:r>
                    </a:p>
                  </a:txBody>
                  <a:tcPr marT="45725" marB="45725" horzOverflow="overflow">
                    <a:lnL>
                      <a:noFill/>
                    </a:lnL>
                    <a:lnR w="9525" cap="flat" cmpd="sng" algn="ctr">
                      <a:solidFill>
                        <a:srgbClr val="292989"/>
                      </a:solidFill>
                      <a:prstDash val="solid"/>
                      <a:round/>
                      <a:headEnd type="none" w="med" len="med"/>
                      <a:tailEnd type="none" w="med" len="med"/>
                    </a:lnR>
                    <a:lnT w="9525" cap="flat" cmpd="sng" algn="ctr">
                      <a:solidFill>
                        <a:srgbClr val="292989"/>
                      </a:solidFill>
                      <a:prstDash val="solid"/>
                      <a:round/>
                      <a:headEnd type="none" w="med" len="med"/>
                      <a:tailEnd type="none" w="med" len="med"/>
                    </a:lnT>
                    <a:lnB w="9525" cap="flat" cmpd="sng" algn="ctr">
                      <a:solidFill>
                        <a:srgbClr val="292989"/>
                      </a:solidFill>
                      <a:prstDash val="solid"/>
                      <a:round/>
                      <a:headEnd type="none" w="med" len="med"/>
                      <a:tailEnd type="none" w="med" len="med"/>
                    </a:lnB>
                    <a:lnTlToBr>
                      <a:noFill/>
                    </a:lnTlToBr>
                    <a:lnBlToTr>
                      <a:noFill/>
                    </a:lnBlToTr>
                    <a:noFill/>
                  </a:tcPr>
                </a:tc>
              </a:tr>
              <a:tr h="569906">
                <a:tc>
                  <a:txBody>
                    <a:bodyPr/>
                    <a:lstStyle/>
                    <a:p>
                      <a:pPr marL="342900" marR="0" lvl="0" indent="-342900" algn="l" defTabSz="914400" rtl="0" eaLnBrk="1" fontAlgn="base" latinLnBrk="0" hangingPunct="1">
                        <a:lnSpc>
                          <a:spcPct val="115000"/>
                        </a:lnSpc>
                        <a:spcBef>
                          <a:spcPct val="0"/>
                        </a:spcBef>
                        <a:spcAft>
                          <a:spcPct val="0"/>
                        </a:spcAft>
                        <a:buClrTx/>
                        <a:buSzTx/>
                        <a:buFont typeface="+mj-lt"/>
                        <a:buNone/>
                        <a:tabLst/>
                      </a:pPr>
                      <a:r>
                        <a:rPr kumimoji="0" lang="en-US" sz="2000" b="0" i="0" u="none" strike="noStrike" cap="none" normalizeH="0" baseline="0" smtClean="0">
                          <a:ln>
                            <a:noFill/>
                          </a:ln>
                          <a:solidFill>
                            <a:schemeClr val="tx1"/>
                          </a:solidFill>
                          <a:effectLst/>
                          <a:latin typeface="Gill Sans MT" pitchFamily="34" charset="0"/>
                          <a:cs typeface="Arial" pitchFamily="34" charset="0"/>
                        </a:rPr>
                        <a:t>5.Agency representation</a:t>
                      </a:r>
                      <a:endParaRPr kumimoji="0" lang="en-US" sz="2000" b="0" i="0" u="none" strike="noStrike" cap="none" normalizeH="0" baseline="0" smtClean="0">
                        <a:ln>
                          <a:noFill/>
                        </a:ln>
                        <a:solidFill>
                          <a:schemeClr val="tx1"/>
                        </a:solidFill>
                        <a:effectLst/>
                        <a:latin typeface="Gill Sans MT" pitchFamily="34" charset="0"/>
                        <a:ea typeface="Calibri" pitchFamily="34" charset="0"/>
                        <a:cs typeface="Times New Roman" pitchFamily="18" charset="0"/>
                      </a:endParaRPr>
                    </a:p>
                  </a:txBody>
                  <a:tcPr marL="57076" marR="57076" marT="0" marB="0" horzOverflow="overflow">
                    <a:lnL w="9525" cap="flat" cmpd="sng" algn="ctr">
                      <a:solidFill>
                        <a:srgbClr val="292989"/>
                      </a:solidFill>
                      <a:prstDash val="solid"/>
                      <a:round/>
                      <a:headEnd type="none" w="med" len="med"/>
                      <a:tailEnd type="none" w="med" len="med"/>
                    </a:lnL>
                    <a:lnR>
                      <a:noFill/>
                    </a:lnR>
                    <a:lnT w="9525" cap="flat" cmpd="sng" algn="ctr">
                      <a:solidFill>
                        <a:srgbClr val="292989"/>
                      </a:solidFill>
                      <a:prstDash val="solid"/>
                      <a:round/>
                      <a:headEnd type="none" w="med" len="med"/>
                      <a:tailEnd type="none" w="med" len="med"/>
                    </a:lnT>
                    <a:lnB w="9525" cap="flat" cmpd="sng" algn="ctr">
                      <a:solidFill>
                        <a:srgbClr val="292989"/>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Gill Sans MT" pitchFamily="34" charset="0"/>
                          <a:cs typeface="Arial" pitchFamily="34" charset="0"/>
                        </a:rPr>
                        <a:t>43%</a:t>
                      </a:r>
                    </a:p>
                  </a:txBody>
                  <a:tcPr marT="45725" marB="45725" horzOverflow="overflow">
                    <a:lnL>
                      <a:noFill/>
                    </a:lnL>
                    <a:lnR>
                      <a:noFill/>
                    </a:lnR>
                    <a:lnT w="9525" cap="flat" cmpd="sng" algn="ctr">
                      <a:solidFill>
                        <a:srgbClr val="292989"/>
                      </a:solidFill>
                      <a:prstDash val="solid"/>
                      <a:round/>
                      <a:headEnd type="none" w="med" len="med"/>
                      <a:tailEnd type="none" w="med" len="med"/>
                    </a:lnT>
                    <a:lnB w="9525" cap="flat" cmpd="sng" algn="ctr">
                      <a:solidFill>
                        <a:srgbClr val="292989"/>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Gill Sans MT" pitchFamily="34" charset="0"/>
                          <a:cs typeface="Arial" pitchFamily="34" charset="0"/>
                        </a:rPr>
                        <a:t>68%</a:t>
                      </a:r>
                    </a:p>
                  </a:txBody>
                  <a:tcPr marT="45725" marB="45725" horzOverflow="overflow">
                    <a:lnL>
                      <a:noFill/>
                    </a:lnL>
                    <a:lnR w="9525" cap="flat" cmpd="sng" algn="ctr">
                      <a:solidFill>
                        <a:srgbClr val="292989"/>
                      </a:solidFill>
                      <a:prstDash val="solid"/>
                      <a:round/>
                      <a:headEnd type="none" w="med" len="med"/>
                      <a:tailEnd type="none" w="med" len="med"/>
                    </a:lnR>
                    <a:lnT w="9525" cap="flat" cmpd="sng" algn="ctr">
                      <a:solidFill>
                        <a:srgbClr val="292989"/>
                      </a:solidFill>
                      <a:prstDash val="solid"/>
                      <a:round/>
                      <a:headEnd type="none" w="med" len="med"/>
                      <a:tailEnd type="none" w="med" len="med"/>
                    </a:lnT>
                    <a:lnB w="9525" cap="flat" cmpd="sng" algn="ctr">
                      <a:solidFill>
                        <a:srgbClr val="292989"/>
                      </a:solidFill>
                      <a:prstDash val="solid"/>
                      <a:round/>
                      <a:headEnd type="none" w="med" len="med"/>
                      <a:tailEnd type="none" w="med" len="med"/>
                    </a:lnB>
                    <a:lnTlToBr>
                      <a:noFill/>
                    </a:lnTlToBr>
                    <a:lnBlToTr>
                      <a:noFill/>
                    </a:lnBlToTr>
                    <a:noFill/>
                  </a:tcPr>
                </a:tc>
              </a:tr>
              <a:tr h="701049">
                <a:tc>
                  <a:txBody>
                    <a:bodyPr/>
                    <a:lstStyle/>
                    <a:p>
                      <a:pPr marL="342900" marR="0" lvl="0" indent="-342900" algn="l" defTabSz="914400" rtl="0" eaLnBrk="1" fontAlgn="base" latinLnBrk="0" hangingPunct="1">
                        <a:lnSpc>
                          <a:spcPct val="115000"/>
                        </a:lnSpc>
                        <a:spcBef>
                          <a:spcPct val="0"/>
                        </a:spcBef>
                        <a:spcAft>
                          <a:spcPct val="0"/>
                        </a:spcAft>
                        <a:buClrTx/>
                        <a:buSzTx/>
                        <a:buFont typeface="+mj-lt"/>
                        <a:buNone/>
                        <a:tabLst/>
                      </a:pPr>
                      <a:r>
                        <a:rPr kumimoji="0" lang="en-US" sz="2000" b="0" i="0" u="none" strike="noStrike" cap="none" normalizeH="0" baseline="0" smtClean="0">
                          <a:ln>
                            <a:noFill/>
                          </a:ln>
                          <a:solidFill>
                            <a:schemeClr val="tx1"/>
                          </a:solidFill>
                          <a:effectLst/>
                          <a:latin typeface="Gill Sans MT" pitchFamily="34" charset="0"/>
                          <a:cs typeface="Arial" pitchFamily="34" charset="0"/>
                        </a:rPr>
                        <a:t>3. Courses of Study </a:t>
                      </a:r>
                      <a:endParaRPr kumimoji="0" lang="en-US" sz="2000" b="0" i="0" u="none" strike="noStrike" cap="none" normalizeH="0" baseline="0" smtClean="0">
                        <a:ln>
                          <a:noFill/>
                        </a:ln>
                        <a:solidFill>
                          <a:schemeClr val="tx1"/>
                        </a:solidFill>
                        <a:effectLst/>
                        <a:latin typeface="Gill Sans MT" pitchFamily="34" charset="0"/>
                        <a:ea typeface="Calibri" pitchFamily="34" charset="0"/>
                        <a:cs typeface="Times New Roman" pitchFamily="18" charset="0"/>
                      </a:endParaRPr>
                    </a:p>
                  </a:txBody>
                  <a:tcPr marL="57076" marR="57076" marT="0" marB="0" horzOverflow="overflow">
                    <a:lnL w="9525" cap="flat" cmpd="sng" algn="ctr">
                      <a:solidFill>
                        <a:srgbClr val="292989"/>
                      </a:solidFill>
                      <a:prstDash val="solid"/>
                      <a:round/>
                      <a:headEnd type="none" w="med" len="med"/>
                      <a:tailEnd type="none" w="med" len="med"/>
                    </a:lnL>
                    <a:lnR>
                      <a:noFill/>
                    </a:lnR>
                    <a:lnT w="9525" cap="flat" cmpd="sng" algn="ctr">
                      <a:solidFill>
                        <a:srgbClr val="292989"/>
                      </a:solidFill>
                      <a:prstDash val="solid"/>
                      <a:round/>
                      <a:headEnd type="none" w="med" len="med"/>
                      <a:tailEnd type="none" w="med" len="med"/>
                    </a:lnT>
                    <a:lnB w="9525" cap="flat" cmpd="sng" algn="ctr">
                      <a:solidFill>
                        <a:srgbClr val="292989"/>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Gill Sans MT" pitchFamily="34" charset="0"/>
                          <a:cs typeface="Arial" pitchFamily="34" charset="0"/>
                        </a:rPr>
                        <a:t>37%</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Gill Sans MT" pitchFamily="34" charset="0"/>
                        <a:cs typeface="Arial" pitchFamily="34" charset="0"/>
                      </a:endParaRPr>
                    </a:p>
                  </a:txBody>
                  <a:tcPr marT="45725" marB="45725" horzOverflow="overflow">
                    <a:lnL>
                      <a:noFill/>
                    </a:lnL>
                    <a:lnR>
                      <a:noFill/>
                    </a:lnR>
                    <a:lnT w="9525" cap="flat" cmpd="sng" algn="ctr">
                      <a:solidFill>
                        <a:srgbClr val="292989"/>
                      </a:solidFill>
                      <a:prstDash val="solid"/>
                      <a:round/>
                      <a:headEnd type="none" w="med" len="med"/>
                      <a:tailEnd type="none" w="med" len="med"/>
                    </a:lnT>
                    <a:lnB w="9525" cap="flat" cmpd="sng" algn="ctr">
                      <a:solidFill>
                        <a:srgbClr val="292989"/>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Gill Sans MT" pitchFamily="34" charset="0"/>
                          <a:cs typeface="Arial" pitchFamily="34" charset="0"/>
                        </a:rPr>
                        <a:t>95%</a:t>
                      </a:r>
                    </a:p>
                  </a:txBody>
                  <a:tcPr marT="45725" marB="45725" horzOverflow="overflow">
                    <a:lnL>
                      <a:noFill/>
                    </a:lnL>
                    <a:lnR w="9525" cap="flat" cmpd="sng" algn="ctr">
                      <a:solidFill>
                        <a:srgbClr val="292989"/>
                      </a:solidFill>
                      <a:prstDash val="solid"/>
                      <a:round/>
                      <a:headEnd type="none" w="med" len="med"/>
                      <a:tailEnd type="none" w="med" len="med"/>
                    </a:lnR>
                    <a:lnT w="9525" cap="flat" cmpd="sng" algn="ctr">
                      <a:solidFill>
                        <a:srgbClr val="292989"/>
                      </a:solidFill>
                      <a:prstDash val="solid"/>
                      <a:round/>
                      <a:headEnd type="none" w="med" len="med"/>
                      <a:tailEnd type="none" w="med" len="med"/>
                    </a:lnT>
                    <a:lnB w="9525" cap="flat" cmpd="sng" algn="ctr">
                      <a:solidFill>
                        <a:srgbClr val="292989"/>
                      </a:solidFill>
                      <a:prstDash val="solid"/>
                      <a:round/>
                      <a:headEnd type="none" w="med" len="med"/>
                      <a:tailEnd type="none" w="med" len="med"/>
                    </a:lnB>
                    <a:lnTlToBr>
                      <a:noFill/>
                    </a:lnTlToBr>
                    <a:lnBlToTr>
                      <a:noFill/>
                    </a:lnBlToTr>
                    <a:noFill/>
                  </a:tcPr>
                </a:tc>
              </a:tr>
              <a:tr h="571493">
                <a:tc>
                  <a:txBody>
                    <a:bodyPr/>
                    <a:lstStyle/>
                    <a:p>
                      <a:pPr marL="342900" marR="0" lvl="0" indent="-342900" algn="l" defTabSz="914400" rtl="0" eaLnBrk="1" fontAlgn="base" latinLnBrk="0" hangingPunct="1">
                        <a:lnSpc>
                          <a:spcPct val="115000"/>
                        </a:lnSpc>
                        <a:spcBef>
                          <a:spcPct val="0"/>
                        </a:spcBef>
                        <a:spcAft>
                          <a:spcPct val="0"/>
                        </a:spcAft>
                        <a:buClrTx/>
                        <a:buSzTx/>
                        <a:buFont typeface="+mj-lt"/>
                        <a:buNone/>
                        <a:tabLst/>
                      </a:pPr>
                      <a:r>
                        <a:rPr kumimoji="0" lang="en-US" sz="2000" b="0" i="0" u="none" strike="noStrike" cap="none" normalizeH="0" baseline="0" smtClean="0">
                          <a:ln>
                            <a:noFill/>
                          </a:ln>
                          <a:solidFill>
                            <a:schemeClr val="tx1"/>
                          </a:solidFill>
                          <a:effectLst/>
                          <a:latin typeface="Gill Sans MT" pitchFamily="34" charset="0"/>
                          <a:cs typeface="Arial" pitchFamily="34" charset="0"/>
                        </a:rPr>
                        <a:t>4. Transition Services</a:t>
                      </a:r>
                      <a:endParaRPr kumimoji="0" lang="en-US" sz="2000" b="0" i="0" u="none" strike="noStrike" cap="none" normalizeH="0" baseline="0" smtClean="0">
                        <a:ln>
                          <a:noFill/>
                        </a:ln>
                        <a:solidFill>
                          <a:schemeClr val="tx1"/>
                        </a:solidFill>
                        <a:effectLst/>
                        <a:latin typeface="Gill Sans MT" pitchFamily="34" charset="0"/>
                        <a:ea typeface="Calibri" pitchFamily="34" charset="0"/>
                        <a:cs typeface="Times New Roman" pitchFamily="18" charset="0"/>
                      </a:endParaRPr>
                    </a:p>
                  </a:txBody>
                  <a:tcPr marL="57076" marR="57076" marT="0" marB="0" horzOverflow="overflow">
                    <a:lnL w="9525" cap="flat" cmpd="sng" algn="ctr">
                      <a:solidFill>
                        <a:srgbClr val="292989"/>
                      </a:solidFill>
                      <a:prstDash val="solid"/>
                      <a:round/>
                      <a:headEnd type="none" w="med" len="med"/>
                      <a:tailEnd type="none" w="med" len="med"/>
                    </a:lnL>
                    <a:lnR>
                      <a:noFill/>
                    </a:lnR>
                    <a:lnT w="9525" cap="flat" cmpd="sng" algn="ctr">
                      <a:solidFill>
                        <a:srgbClr val="292989"/>
                      </a:solidFill>
                      <a:prstDash val="solid"/>
                      <a:round/>
                      <a:headEnd type="none" w="med" len="med"/>
                      <a:tailEnd type="none" w="med" len="med"/>
                    </a:lnT>
                    <a:lnB w="9525" cap="flat" cmpd="sng" algn="ctr">
                      <a:solidFill>
                        <a:srgbClr val="292989"/>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Gill Sans MT" pitchFamily="34" charset="0"/>
                          <a:cs typeface="Arial" pitchFamily="34" charset="0"/>
                        </a:rPr>
                        <a:t>23%</a:t>
                      </a:r>
                    </a:p>
                  </a:txBody>
                  <a:tcPr marT="45725" marB="45725" horzOverflow="overflow">
                    <a:lnL>
                      <a:noFill/>
                    </a:lnL>
                    <a:lnR>
                      <a:noFill/>
                    </a:lnR>
                    <a:lnT w="9525" cap="flat" cmpd="sng" algn="ctr">
                      <a:solidFill>
                        <a:srgbClr val="292989"/>
                      </a:solidFill>
                      <a:prstDash val="solid"/>
                      <a:round/>
                      <a:headEnd type="none" w="med" len="med"/>
                      <a:tailEnd type="none" w="med" len="med"/>
                    </a:lnT>
                    <a:lnB w="9525" cap="flat" cmpd="sng" algn="ctr">
                      <a:solidFill>
                        <a:srgbClr val="292989"/>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Gill Sans MT" pitchFamily="34" charset="0"/>
                          <a:cs typeface="Arial" pitchFamily="34" charset="0"/>
                        </a:rPr>
                        <a:t>84%</a:t>
                      </a:r>
                    </a:p>
                  </a:txBody>
                  <a:tcPr marT="45725" marB="45725" horzOverflow="overflow">
                    <a:lnL>
                      <a:noFill/>
                    </a:lnL>
                    <a:lnR w="9525" cap="flat" cmpd="sng" algn="ctr">
                      <a:solidFill>
                        <a:srgbClr val="292989"/>
                      </a:solidFill>
                      <a:prstDash val="solid"/>
                      <a:round/>
                      <a:headEnd type="none" w="med" len="med"/>
                      <a:tailEnd type="none" w="med" len="med"/>
                    </a:lnR>
                    <a:lnT w="9525" cap="flat" cmpd="sng" algn="ctr">
                      <a:solidFill>
                        <a:srgbClr val="292989"/>
                      </a:solidFill>
                      <a:prstDash val="solid"/>
                      <a:round/>
                      <a:headEnd type="none" w="med" len="med"/>
                      <a:tailEnd type="none" w="med" len="med"/>
                    </a:lnT>
                    <a:lnB w="9525" cap="flat" cmpd="sng" algn="ctr">
                      <a:solidFill>
                        <a:srgbClr val="292989"/>
                      </a:solidFill>
                      <a:prstDash val="solid"/>
                      <a:round/>
                      <a:headEnd type="none" w="med" len="med"/>
                      <a:tailEnd type="none" w="med" len="med"/>
                    </a:lnB>
                    <a:lnTlToBr>
                      <a:noFill/>
                    </a:lnTlToBr>
                    <a:lnBlToTr>
                      <a:noFill/>
                    </a:lnBlToTr>
                    <a:noFill/>
                  </a:tcPr>
                </a:tc>
              </a:tr>
              <a:tr h="701049">
                <a:tc>
                  <a:txBody>
                    <a:bodyPr/>
                    <a:lstStyle/>
                    <a:p>
                      <a:pPr marL="342900" marR="0" lvl="0" indent="-342900" algn="l" defTabSz="914400" rtl="0" eaLnBrk="1" fontAlgn="base" latinLnBrk="0" hangingPunct="1">
                        <a:lnSpc>
                          <a:spcPct val="115000"/>
                        </a:lnSpc>
                        <a:spcBef>
                          <a:spcPct val="0"/>
                        </a:spcBef>
                        <a:spcAft>
                          <a:spcPct val="0"/>
                        </a:spcAft>
                        <a:buClrTx/>
                        <a:buSzTx/>
                        <a:buFont typeface="+mj-lt"/>
                        <a:buNone/>
                        <a:tabLst/>
                      </a:pPr>
                      <a:r>
                        <a:rPr kumimoji="0" lang="en-US" sz="2000" b="0" i="0" u="none" strike="noStrike" cap="none" normalizeH="0" baseline="0" smtClean="0">
                          <a:ln>
                            <a:noFill/>
                          </a:ln>
                          <a:solidFill>
                            <a:schemeClr val="tx1"/>
                          </a:solidFill>
                          <a:effectLst/>
                          <a:latin typeface="Gill Sans MT" pitchFamily="34" charset="0"/>
                          <a:cs typeface="Arial" pitchFamily="34" charset="0"/>
                        </a:rPr>
                        <a:t>6. Measurable annual goals </a:t>
                      </a:r>
                      <a:endParaRPr kumimoji="0" lang="en-US" sz="2000" b="0" i="0" u="none" strike="noStrike" cap="none" normalizeH="0" baseline="0" smtClean="0">
                        <a:ln>
                          <a:noFill/>
                        </a:ln>
                        <a:solidFill>
                          <a:schemeClr val="tx1"/>
                        </a:solidFill>
                        <a:effectLst/>
                        <a:latin typeface="Gill Sans MT" pitchFamily="34" charset="0"/>
                        <a:ea typeface="Calibri" pitchFamily="34" charset="0"/>
                        <a:cs typeface="Times New Roman" pitchFamily="18" charset="0"/>
                      </a:endParaRPr>
                    </a:p>
                  </a:txBody>
                  <a:tcPr marL="57076" marR="57076" marT="0" marB="0" horzOverflow="overflow">
                    <a:lnL w="9525" cap="flat" cmpd="sng" algn="ctr">
                      <a:solidFill>
                        <a:srgbClr val="292989"/>
                      </a:solidFill>
                      <a:prstDash val="solid"/>
                      <a:round/>
                      <a:headEnd type="none" w="med" len="med"/>
                      <a:tailEnd type="none" w="med" len="med"/>
                    </a:lnL>
                    <a:lnR>
                      <a:noFill/>
                    </a:lnR>
                    <a:lnT w="9525" cap="flat" cmpd="sng" algn="ctr">
                      <a:solidFill>
                        <a:srgbClr val="292989"/>
                      </a:solidFill>
                      <a:prstDash val="solid"/>
                      <a:round/>
                      <a:headEnd type="none" w="med" len="med"/>
                      <a:tailEnd type="none" w="med" len="med"/>
                    </a:lnT>
                    <a:lnB w="9525" cap="flat" cmpd="sng" algn="ctr">
                      <a:solidFill>
                        <a:srgbClr val="292989"/>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Gill Sans MT" pitchFamily="34" charset="0"/>
                          <a:cs typeface="Arial" pitchFamily="34" charset="0"/>
                        </a:rPr>
                        <a:t>20%</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Gill Sans MT" pitchFamily="34" charset="0"/>
                        <a:cs typeface="Arial" pitchFamily="34" charset="0"/>
                      </a:endParaRPr>
                    </a:p>
                  </a:txBody>
                  <a:tcPr marT="45725" marB="45725" horzOverflow="overflow">
                    <a:lnL>
                      <a:noFill/>
                    </a:lnL>
                    <a:lnR>
                      <a:noFill/>
                    </a:lnR>
                    <a:lnT w="9525" cap="flat" cmpd="sng" algn="ctr">
                      <a:solidFill>
                        <a:srgbClr val="292989"/>
                      </a:solidFill>
                      <a:prstDash val="solid"/>
                      <a:round/>
                      <a:headEnd type="none" w="med" len="med"/>
                      <a:tailEnd type="none" w="med" len="med"/>
                    </a:lnT>
                    <a:lnB w="9525" cap="flat" cmpd="sng" algn="ctr">
                      <a:solidFill>
                        <a:srgbClr val="292989"/>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Gill Sans MT" pitchFamily="34" charset="0"/>
                          <a:cs typeface="Arial" pitchFamily="34" charset="0"/>
                        </a:rPr>
                        <a:t>73%</a:t>
                      </a:r>
                    </a:p>
                  </a:txBody>
                  <a:tcPr marT="45725" marB="45725" horzOverflow="overflow">
                    <a:lnL>
                      <a:noFill/>
                    </a:lnL>
                    <a:lnR w="9525" cap="flat" cmpd="sng" algn="ctr">
                      <a:solidFill>
                        <a:srgbClr val="292989"/>
                      </a:solidFill>
                      <a:prstDash val="solid"/>
                      <a:round/>
                      <a:headEnd type="none" w="med" len="med"/>
                      <a:tailEnd type="none" w="med" len="med"/>
                    </a:lnR>
                    <a:lnT w="9525" cap="flat" cmpd="sng" algn="ctr">
                      <a:solidFill>
                        <a:srgbClr val="292989"/>
                      </a:solidFill>
                      <a:prstDash val="solid"/>
                      <a:round/>
                      <a:headEnd type="none" w="med" len="med"/>
                      <a:tailEnd type="none" w="med" len="med"/>
                    </a:lnT>
                    <a:lnB w="9525" cap="flat" cmpd="sng" algn="ctr">
                      <a:solidFill>
                        <a:srgbClr val="292989"/>
                      </a:solidFill>
                      <a:prstDash val="solid"/>
                      <a:round/>
                      <a:headEnd type="none" w="med" len="med"/>
                      <a:tailEnd type="none" w="med" len="med"/>
                    </a:lnB>
                    <a:lnTlToBr>
                      <a:noFill/>
                    </a:lnTlToBr>
                    <a:lnBlToTr>
                      <a:noFill/>
                    </a:lnBlToTr>
                    <a:noFill/>
                  </a:tcPr>
                </a:tc>
              </a:tr>
              <a:tr h="654042">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smtClean="0">
                        <a:ln>
                          <a:noFill/>
                        </a:ln>
                        <a:solidFill>
                          <a:srgbClr val="C00000"/>
                        </a:solidFill>
                        <a:effectLst/>
                        <a:latin typeface="Gill Sans MT" pitchFamily="34" charset="0"/>
                        <a:cs typeface="Arial" pitchFamily="34" charset="0"/>
                      </a:endParaRPr>
                    </a:p>
                  </a:txBody>
                  <a:tcPr marL="57076" marR="57076" marT="0" marB="0" horzOverflow="overflow">
                    <a:lnL w="9525" cap="flat" cmpd="sng" algn="ctr">
                      <a:solidFill>
                        <a:srgbClr val="292989"/>
                      </a:solidFill>
                      <a:prstDash val="solid"/>
                      <a:round/>
                      <a:headEnd type="none" w="med" len="med"/>
                      <a:tailEnd type="none" w="med" len="med"/>
                    </a:lnL>
                    <a:lnR>
                      <a:noFill/>
                    </a:lnR>
                    <a:lnT w="9525" cap="flat" cmpd="sng" algn="ctr">
                      <a:solidFill>
                        <a:srgbClr val="292989"/>
                      </a:solidFill>
                      <a:prstDash val="solid"/>
                      <a:round/>
                      <a:headEnd type="none" w="med" len="med"/>
                      <a:tailEnd type="none" w="med" len="med"/>
                    </a:lnT>
                    <a:lnB w="9525" cap="flat" cmpd="sng" algn="ctr">
                      <a:solidFill>
                        <a:srgbClr val="292989"/>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rgbClr val="C00000"/>
                        </a:solidFill>
                        <a:effectLst/>
                        <a:latin typeface="Gill Sans MT" pitchFamily="34" charset="0"/>
                        <a:cs typeface="Arial" pitchFamily="34" charset="0"/>
                      </a:endParaRPr>
                    </a:p>
                  </a:txBody>
                  <a:tcPr marT="45725" marB="45725" horzOverflow="overflow">
                    <a:lnL>
                      <a:noFill/>
                    </a:lnL>
                    <a:lnR>
                      <a:noFill/>
                    </a:lnR>
                    <a:lnT w="9525" cap="flat" cmpd="sng" algn="ctr">
                      <a:solidFill>
                        <a:srgbClr val="292989"/>
                      </a:solidFill>
                      <a:prstDash val="solid"/>
                      <a:round/>
                      <a:headEnd type="none" w="med" len="med"/>
                      <a:tailEnd type="none" w="med" len="med"/>
                    </a:lnT>
                    <a:lnB w="9525" cap="flat" cmpd="sng" algn="ctr">
                      <a:solidFill>
                        <a:srgbClr val="292989"/>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smtClean="0">
                        <a:ln>
                          <a:noFill/>
                        </a:ln>
                        <a:solidFill>
                          <a:srgbClr val="C00000"/>
                        </a:solidFill>
                        <a:effectLst/>
                        <a:latin typeface="Gill Sans MT" pitchFamily="34" charset="0"/>
                        <a:cs typeface="Arial" pitchFamily="34" charset="0"/>
                      </a:endParaRPr>
                    </a:p>
                  </a:txBody>
                  <a:tcPr marT="45725" marB="45725" horzOverflow="overflow">
                    <a:lnL>
                      <a:noFill/>
                    </a:lnL>
                    <a:lnR w="9525" cap="flat" cmpd="sng" algn="ctr">
                      <a:solidFill>
                        <a:srgbClr val="292989"/>
                      </a:solidFill>
                      <a:prstDash val="solid"/>
                      <a:round/>
                      <a:headEnd type="none" w="med" len="med"/>
                      <a:tailEnd type="none" w="med" len="med"/>
                    </a:lnR>
                    <a:lnT w="9525" cap="flat" cmpd="sng" algn="ctr">
                      <a:solidFill>
                        <a:srgbClr val="292989"/>
                      </a:solidFill>
                      <a:prstDash val="solid"/>
                      <a:round/>
                      <a:headEnd type="none" w="med" len="med"/>
                      <a:tailEnd type="none" w="med" len="med"/>
                    </a:lnT>
                    <a:lnB w="9525" cap="flat" cmpd="sng" algn="ctr">
                      <a:solidFill>
                        <a:srgbClr val="292989"/>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385763270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6"/>
          <p:cNvSpPr>
            <a:spLocks noGrp="1"/>
          </p:cNvSpPr>
          <p:nvPr>
            <p:ph type="title"/>
          </p:nvPr>
        </p:nvSpPr>
        <p:spPr/>
        <p:txBody>
          <a:bodyPr/>
          <a:lstStyle/>
          <a:p>
            <a:r>
              <a:rPr lang="en-US" dirty="0" smtClean="0"/>
              <a:t>Indicator 13 IEP Review Checklist</a:t>
            </a:r>
          </a:p>
        </p:txBody>
      </p:sp>
      <p:sp>
        <p:nvSpPr>
          <p:cNvPr id="22531" name="Text Placeholder 7"/>
          <p:cNvSpPr>
            <a:spLocks noGrp="1"/>
          </p:cNvSpPr>
          <p:nvPr>
            <p:ph sz="half" idx="1"/>
          </p:nvPr>
        </p:nvSpPr>
        <p:spPr>
          <a:xfrm>
            <a:off x="228600" y="1066800"/>
            <a:ext cx="4648200" cy="5562600"/>
          </a:xfrm>
        </p:spPr>
        <p:txBody>
          <a:bodyPr/>
          <a:lstStyle/>
          <a:p>
            <a:pPr>
              <a:buFontTx/>
              <a:buNone/>
            </a:pPr>
            <a:r>
              <a:rPr lang="en-US" sz="2400" b="1" dirty="0" smtClean="0">
                <a:solidFill>
                  <a:srgbClr val="C00000"/>
                </a:solidFill>
              </a:rPr>
              <a:t>What it IS:</a:t>
            </a:r>
          </a:p>
          <a:p>
            <a:pPr>
              <a:buFontTx/>
              <a:buNone/>
            </a:pPr>
            <a:r>
              <a:rPr lang="en-US" sz="2400" b="1" dirty="0" smtClean="0">
                <a:solidFill>
                  <a:srgbClr val="333399"/>
                </a:solidFill>
              </a:rPr>
              <a:t>A tool that is used to:</a:t>
            </a:r>
          </a:p>
          <a:p>
            <a:r>
              <a:rPr lang="en-US" sz="2400" dirty="0" smtClean="0"/>
              <a:t>Help educators review their IEPs for overall quality and effective practice, and alignment with Indicator 13 requirements</a:t>
            </a:r>
          </a:p>
          <a:p>
            <a:r>
              <a:rPr lang="en-US" sz="2400" dirty="0" smtClean="0"/>
              <a:t>Focus and guide professional development based on needs identified through IEP review</a:t>
            </a:r>
          </a:p>
          <a:p>
            <a:r>
              <a:rPr lang="en-US" sz="2400" dirty="0" smtClean="0"/>
              <a:t>Collect data to show the effect of professional development on quality IEPs </a:t>
            </a:r>
          </a:p>
          <a:p>
            <a:r>
              <a:rPr lang="en-US" sz="2400" dirty="0" smtClean="0"/>
              <a:t>Promote implementation of effective transition practices</a:t>
            </a:r>
            <a:endParaRPr lang="en-US" sz="2200" dirty="0" smtClean="0"/>
          </a:p>
        </p:txBody>
      </p:sp>
      <p:sp>
        <p:nvSpPr>
          <p:cNvPr id="22532" name="Text Placeholder 9"/>
          <p:cNvSpPr>
            <a:spLocks noGrp="1"/>
          </p:cNvSpPr>
          <p:nvPr>
            <p:ph sz="half" idx="2"/>
          </p:nvPr>
        </p:nvSpPr>
        <p:spPr>
          <a:xfrm>
            <a:off x="4953000" y="1143000"/>
            <a:ext cx="3886200" cy="5257800"/>
          </a:xfrm>
          <a:solidFill>
            <a:srgbClr val="FFFF00"/>
          </a:solidFill>
        </p:spPr>
        <p:txBody>
          <a:bodyPr/>
          <a:lstStyle/>
          <a:p>
            <a:pPr>
              <a:buFontTx/>
              <a:buNone/>
            </a:pPr>
            <a:r>
              <a:rPr lang="en-US" sz="2400" b="1" dirty="0" smtClean="0">
                <a:solidFill>
                  <a:srgbClr val="C00000"/>
                </a:solidFill>
              </a:rPr>
              <a:t>What it’s NOT</a:t>
            </a:r>
          </a:p>
          <a:p>
            <a:r>
              <a:rPr lang="en-US" sz="2400" dirty="0" smtClean="0"/>
              <a:t>NOT used to evaluate individual teachers </a:t>
            </a:r>
          </a:p>
          <a:p>
            <a:r>
              <a:rPr lang="en-US" sz="2400" dirty="0" smtClean="0"/>
              <a:t>NOT used to evaluate schools or districts</a:t>
            </a:r>
          </a:p>
          <a:p>
            <a:r>
              <a:rPr lang="en-US" sz="2400" dirty="0" smtClean="0"/>
              <a:t>NOT used for compliance monitoring</a:t>
            </a:r>
          </a:p>
          <a:p>
            <a:r>
              <a:rPr lang="en-US" sz="2400" dirty="0" smtClean="0"/>
              <a:t>NOT to be used without accompanying professional development and individualized guided practice</a:t>
            </a:r>
          </a:p>
          <a:p>
            <a:endParaRPr lang="en-US" dirty="0" smtClean="0"/>
          </a:p>
        </p:txBody>
      </p:sp>
    </p:spTree>
    <p:extLst>
      <p:ext uri="{BB962C8B-B14F-4D97-AF65-F5344CB8AC3E}">
        <p14:creationId xmlns:p14="http://schemas.microsoft.com/office/powerpoint/2010/main" val="320873777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ctrTitle"/>
          </p:nvPr>
        </p:nvSpPr>
        <p:spPr>
          <a:xfrm>
            <a:off x="762000" y="533400"/>
            <a:ext cx="7848600" cy="4800600"/>
          </a:xfrm>
        </p:spPr>
        <p:txBody>
          <a:bodyPr/>
          <a:lstStyle/>
          <a:p>
            <a:pPr eaLnBrk="1" hangingPunct="1"/>
            <a:r>
              <a:rPr lang="en-US" sz="3600" dirty="0"/>
              <a:t>Ensuring Effective Secondary Programs and Post-Secondary Outcomes: </a:t>
            </a:r>
            <a:r>
              <a:rPr lang="en-US" sz="3600" dirty="0" smtClean="0"/>
              <a:t/>
            </a:r>
            <a:br>
              <a:rPr lang="en-US" sz="3600" dirty="0" smtClean="0"/>
            </a:br>
            <a:r>
              <a:rPr lang="en-US" sz="3600" dirty="0"/>
              <a:t/>
            </a:r>
            <a:br>
              <a:rPr lang="en-US" sz="3600" dirty="0"/>
            </a:br>
            <a:r>
              <a:rPr lang="en-US" sz="3600" dirty="0" smtClean="0"/>
              <a:t>Part II:</a:t>
            </a:r>
            <a:r>
              <a:rPr lang="en-US" sz="4400" dirty="0" smtClean="0"/>
              <a:t> </a:t>
            </a:r>
            <a:r>
              <a:rPr lang="en-US" sz="5400" dirty="0" smtClean="0"/>
              <a:t/>
            </a:r>
            <a:br>
              <a:rPr lang="en-US" sz="5400" dirty="0" smtClean="0"/>
            </a:br>
            <a:r>
              <a:rPr lang="en-US" sz="4400" dirty="0" smtClean="0"/>
              <a:t>“PA’s Process for Secondary Transition”</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Objectives</a:t>
            </a:r>
            <a:endParaRPr lang="en-US" dirty="0"/>
          </a:p>
        </p:txBody>
      </p:sp>
      <p:sp>
        <p:nvSpPr>
          <p:cNvPr id="3" name="Content Placeholder 2"/>
          <p:cNvSpPr>
            <a:spLocks noGrp="1"/>
          </p:cNvSpPr>
          <p:nvPr>
            <p:ph idx="1"/>
          </p:nvPr>
        </p:nvSpPr>
        <p:spPr>
          <a:xfrm>
            <a:off x="304800" y="1219200"/>
            <a:ext cx="8534400" cy="6096000"/>
          </a:xfrm>
        </p:spPr>
        <p:txBody>
          <a:bodyPr/>
          <a:lstStyle/>
          <a:p>
            <a:r>
              <a:rPr lang="en-US" dirty="0" smtClean="0"/>
              <a:t>Introduce the Indicator 13 Cohort 5 training series to S.D. of Philadelphia/CS/APS </a:t>
            </a:r>
          </a:p>
          <a:p>
            <a:pPr lvl="1">
              <a:spcBef>
                <a:spcPts val="1800"/>
              </a:spcBef>
            </a:pPr>
            <a:r>
              <a:rPr lang="en-US" sz="3000" dirty="0" smtClean="0"/>
              <a:t>Explain how we will be working together this year to improve the quality of IEPs and overall transition services</a:t>
            </a:r>
          </a:p>
          <a:p>
            <a:pPr lvl="1">
              <a:spcBef>
                <a:spcPts val="1800"/>
              </a:spcBef>
            </a:pPr>
            <a:r>
              <a:rPr lang="en-US" sz="3000" dirty="0" smtClean="0"/>
              <a:t>Explain PA’s six step process for transition (further </a:t>
            </a:r>
            <a:r>
              <a:rPr lang="en-US" sz="3000" dirty="0"/>
              <a:t>developed at future </a:t>
            </a:r>
            <a:r>
              <a:rPr lang="en-US" sz="3000" dirty="0" smtClean="0"/>
              <a:t>trainings)</a:t>
            </a:r>
            <a:endParaRPr lang="en-US" sz="3000" dirty="0"/>
          </a:p>
          <a:p>
            <a:pPr lvl="1">
              <a:spcBef>
                <a:spcPts val="1800"/>
              </a:spcBef>
            </a:pPr>
            <a:r>
              <a:rPr lang="en-US" sz="3000" dirty="0" smtClean="0"/>
              <a:t>Learn how to use the Indicator 13 IEP Review Checklist </a:t>
            </a:r>
          </a:p>
          <a:p>
            <a:pPr lvl="1">
              <a:spcBef>
                <a:spcPts val="1800"/>
              </a:spcBef>
            </a:pPr>
            <a:r>
              <a:rPr lang="en-US" sz="3000" dirty="0" smtClean="0"/>
              <a:t>Explain SEL/Designee responsibilities</a:t>
            </a:r>
          </a:p>
          <a:p>
            <a:pPr lvl="1">
              <a:spcBef>
                <a:spcPts val="1800"/>
              </a:spcBef>
            </a:pPr>
            <a:endParaRPr lang="en-US" dirty="0"/>
          </a:p>
        </p:txBody>
      </p:sp>
    </p:spTree>
    <p:extLst>
      <p:ext uri="{BB962C8B-B14F-4D97-AF65-F5344CB8AC3E}">
        <p14:creationId xmlns:p14="http://schemas.microsoft.com/office/powerpoint/2010/main" val="61177010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3" descr="ROADMAP FINAL - WORD.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4"/>
          <p:cNvSpPr>
            <a:spLocks noGrp="1" noChangeArrowheads="1"/>
          </p:cNvSpPr>
          <p:nvPr>
            <p:ph type="title"/>
          </p:nvPr>
        </p:nvSpPr>
        <p:spPr>
          <a:xfrm>
            <a:off x="685800" y="0"/>
            <a:ext cx="7772400" cy="914400"/>
          </a:xfrm>
        </p:spPr>
        <p:txBody>
          <a:bodyPr lIns="90487" tIns="44450" rIns="90487" bIns="44450"/>
          <a:lstStyle/>
          <a:p>
            <a:pPr eaLnBrk="1" hangingPunct="1"/>
            <a:r>
              <a:rPr lang="en-US" sz="3200" b="1" smtClean="0"/>
              <a:t>A Process for Addressing Transition</a:t>
            </a:r>
            <a:r>
              <a:rPr lang="en-US" b="1" smtClean="0"/>
              <a:t> </a:t>
            </a:r>
          </a:p>
        </p:txBody>
      </p:sp>
      <p:sp>
        <p:nvSpPr>
          <p:cNvPr id="24579" name="Rectangle 5"/>
          <p:cNvSpPr>
            <a:spLocks noGrp="1" noChangeArrowheads="1"/>
          </p:cNvSpPr>
          <p:nvPr>
            <p:ph idx="1"/>
          </p:nvPr>
        </p:nvSpPr>
        <p:spPr>
          <a:xfrm>
            <a:off x="228600" y="1295400"/>
            <a:ext cx="8686800" cy="5257800"/>
          </a:xfrm>
        </p:spPr>
        <p:txBody>
          <a:bodyPr lIns="90487" tIns="44450" rIns="90487" bIns="44450" rtlCol="0">
            <a:normAutofit lnSpcReduction="10000"/>
          </a:bodyPr>
          <a:lstStyle/>
          <a:p>
            <a:pPr marL="57150" indent="0" eaLnBrk="1" fontAlgn="auto" hangingPunct="1">
              <a:spcBef>
                <a:spcPts val="0"/>
              </a:spcBef>
              <a:spcAft>
                <a:spcPts val="0"/>
              </a:spcAft>
              <a:buClr>
                <a:schemeClr val="tx1"/>
              </a:buClr>
              <a:buFont typeface="Wingdings 2" pitchFamily="18" charset="2"/>
              <a:buNone/>
              <a:defRPr/>
            </a:pPr>
            <a:r>
              <a:rPr lang="en-US" sz="2400" b="1" dirty="0" smtClean="0"/>
              <a:t>Step One:</a:t>
            </a:r>
            <a:r>
              <a:rPr lang="en-US" sz="2400" dirty="0" smtClean="0"/>
              <a:t>  	Use assessment to identify the student’s post-			secondary desired goals or vision. </a:t>
            </a:r>
          </a:p>
          <a:p>
            <a:pPr marL="57150" indent="0" eaLnBrk="1" fontAlgn="auto" hangingPunct="1">
              <a:spcBef>
                <a:spcPts val="1800"/>
              </a:spcBef>
              <a:spcAft>
                <a:spcPts val="0"/>
              </a:spcAft>
              <a:buClr>
                <a:schemeClr val="tx1"/>
              </a:buClr>
              <a:buFont typeface="Wingdings 2" pitchFamily="18" charset="2"/>
              <a:buNone/>
              <a:defRPr/>
            </a:pPr>
            <a:r>
              <a:rPr lang="en-US" sz="2400" b="1" dirty="0" smtClean="0"/>
              <a:t>Step Two:</a:t>
            </a:r>
            <a:r>
              <a:rPr lang="en-US" sz="2400" dirty="0" smtClean="0"/>
              <a:t>  	Describe the student’s Present Levels of 				Academic Achievement / Functional Performance 			(PLAAFP), embedding Assessment data</a:t>
            </a:r>
          </a:p>
          <a:p>
            <a:pPr marL="57150" indent="0" eaLnBrk="1" fontAlgn="auto" hangingPunct="1">
              <a:spcBef>
                <a:spcPts val="1800"/>
              </a:spcBef>
              <a:spcAft>
                <a:spcPts val="0"/>
              </a:spcAft>
              <a:buClr>
                <a:schemeClr val="tx1"/>
              </a:buClr>
              <a:buFont typeface="Wingdings 2" pitchFamily="18" charset="2"/>
              <a:buNone/>
              <a:defRPr/>
            </a:pPr>
            <a:r>
              <a:rPr lang="en-US" sz="2400" b="1" dirty="0" smtClean="0"/>
              <a:t>Step Three</a:t>
            </a:r>
            <a:r>
              <a:rPr lang="en-US" sz="2400" dirty="0" smtClean="0"/>
              <a:t>: 	Establish Transition Team partnerships</a:t>
            </a:r>
          </a:p>
          <a:p>
            <a:pPr marL="57150" indent="0" eaLnBrk="1" fontAlgn="auto" hangingPunct="1">
              <a:spcBef>
                <a:spcPts val="1800"/>
              </a:spcBef>
              <a:spcAft>
                <a:spcPts val="0"/>
              </a:spcAft>
              <a:buClr>
                <a:schemeClr val="tx1"/>
              </a:buClr>
              <a:buFont typeface="Wingdings 2" pitchFamily="18" charset="2"/>
              <a:buNone/>
              <a:defRPr/>
            </a:pPr>
            <a:r>
              <a:rPr lang="en-US" sz="2400" b="1" dirty="0" smtClean="0"/>
              <a:t>Step Four:  	</a:t>
            </a:r>
            <a:r>
              <a:rPr lang="en-US" sz="2400" dirty="0" smtClean="0"/>
              <a:t>Design a Transition Plan that includes courses 			of study and Services/Activities (transition grid)</a:t>
            </a:r>
          </a:p>
          <a:p>
            <a:pPr marL="57150" indent="0" eaLnBrk="1" fontAlgn="auto" hangingPunct="1">
              <a:spcBef>
                <a:spcPts val="1800"/>
              </a:spcBef>
              <a:spcAft>
                <a:spcPts val="0"/>
              </a:spcAft>
              <a:buClr>
                <a:schemeClr val="tx1"/>
              </a:buClr>
              <a:buFont typeface="Wingdings 2" pitchFamily="18" charset="2"/>
              <a:buNone/>
              <a:defRPr/>
            </a:pPr>
            <a:r>
              <a:rPr lang="en-US" sz="2400" b="1" dirty="0" smtClean="0"/>
              <a:t>Step Five:  	</a:t>
            </a:r>
            <a:r>
              <a:rPr lang="en-US" sz="2400" dirty="0" smtClean="0"/>
              <a:t>Determine Measurable Annual Goals that address 			skill deficits and lead to post-secondary goals </a:t>
            </a:r>
          </a:p>
          <a:p>
            <a:pPr marL="57150" indent="0" eaLnBrk="1" fontAlgn="auto" hangingPunct="1">
              <a:spcBef>
                <a:spcPts val="1800"/>
              </a:spcBef>
              <a:spcAft>
                <a:spcPts val="0"/>
              </a:spcAft>
              <a:buClr>
                <a:schemeClr val="tx1"/>
              </a:buClr>
              <a:buFont typeface="Wingdings 2" pitchFamily="18" charset="2"/>
              <a:buNone/>
              <a:defRPr/>
            </a:pPr>
            <a:r>
              <a:rPr lang="en-US" sz="2400" b="1" dirty="0" smtClean="0"/>
              <a:t>Step Six:</a:t>
            </a:r>
            <a:r>
              <a:rPr lang="en-US" sz="2400" dirty="0" smtClean="0"/>
              <a:t>	Monitor progress and adjust instruction based on 			data</a:t>
            </a:r>
          </a:p>
          <a:p>
            <a:pPr marL="365760" indent="-283464" eaLnBrk="1" fontAlgn="auto" hangingPunct="1">
              <a:lnSpc>
                <a:spcPct val="120000"/>
              </a:lnSpc>
              <a:spcAft>
                <a:spcPts val="0"/>
              </a:spcAft>
              <a:buClr>
                <a:schemeClr val="tx1"/>
              </a:buClr>
              <a:buFont typeface="Wingdings" pitchFamily="2" charset="2"/>
              <a:buNone/>
              <a:defRPr/>
            </a:pPr>
            <a:endParaRPr lang="en-US" sz="2400" b="1" dirty="0" smtClean="0"/>
          </a:p>
          <a:p>
            <a:pPr marL="365760" indent="-283464" eaLnBrk="1" fontAlgn="auto" hangingPunct="1">
              <a:lnSpc>
                <a:spcPct val="90000"/>
              </a:lnSpc>
              <a:spcAft>
                <a:spcPts val="0"/>
              </a:spcAft>
              <a:buFont typeface="Wingdings 2"/>
              <a:buChar char=""/>
              <a:defRPr/>
            </a:pPr>
            <a:endParaRPr lang="en-US" sz="2800" dirty="0" smtClean="0"/>
          </a:p>
        </p:txBody>
      </p:sp>
      <p:sp>
        <p:nvSpPr>
          <p:cNvPr id="27652" name="Slide Number Placeholder 5"/>
          <p:cNvSpPr>
            <a:spLocks noGrp="1"/>
          </p:cNvSpPr>
          <p:nvPr>
            <p:ph type="sldNum" sz="quarter" idx="12"/>
          </p:nvPr>
        </p:nvSpPr>
        <p:spPr>
          <a:xfrm>
            <a:off x="7772400" y="6245225"/>
            <a:ext cx="9144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2FF5D891-E7B7-41F8-9630-4A879995B22E}" type="slidenum">
              <a:rPr lang="en-US" smtClean="0"/>
              <a:pPr eaLnBrk="1" hangingPunct="1"/>
              <a:t>21</a:t>
            </a:fld>
            <a:endParaRPr lang="en-US" dirty="0" smtClean="0"/>
          </a:p>
        </p:txBody>
      </p:sp>
      <p:sp>
        <p:nvSpPr>
          <p:cNvPr id="27653" name="Rectangle 2"/>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latin typeface="Calibri" pitchFamily="34" charset="0"/>
            </a:endParaRPr>
          </a:p>
        </p:txBody>
      </p:sp>
      <p:sp>
        <p:nvSpPr>
          <p:cNvPr id="27654" name="Rectangle 3"/>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latin typeface="Calibri" pitchFamily="34" charset="0"/>
            </a:endParaRPr>
          </a:p>
        </p:txBody>
      </p:sp>
    </p:spTree>
  </p:cSld>
  <p:clrMapOvr>
    <a:masterClrMapping/>
  </p:clrMapOvr>
  <p:transition>
    <p:rand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457200" y="274638"/>
            <a:ext cx="6281041" cy="487362"/>
          </a:xfrm>
        </p:spPr>
        <p:txBody>
          <a:bodyPr/>
          <a:lstStyle/>
          <a:p>
            <a:pPr eaLnBrk="1" hangingPunct="1"/>
            <a:r>
              <a:rPr lang="en-US" dirty="0" smtClean="0"/>
              <a:t>Training Example:  Phillip</a:t>
            </a:r>
          </a:p>
        </p:txBody>
      </p:sp>
      <p:sp>
        <p:nvSpPr>
          <p:cNvPr id="28675" name="Content Placeholder 2"/>
          <p:cNvSpPr>
            <a:spLocks noGrp="1"/>
          </p:cNvSpPr>
          <p:nvPr>
            <p:ph idx="1"/>
          </p:nvPr>
        </p:nvSpPr>
        <p:spPr>
          <a:xfrm>
            <a:off x="304801" y="1401417"/>
            <a:ext cx="6934200" cy="5092251"/>
          </a:xfrm>
        </p:spPr>
        <p:txBody>
          <a:bodyPr/>
          <a:lstStyle/>
          <a:p>
            <a:pPr eaLnBrk="1" hangingPunct="1"/>
            <a:r>
              <a:rPr lang="en-US" dirty="0" smtClean="0"/>
              <a:t>Grade 11</a:t>
            </a:r>
          </a:p>
          <a:p>
            <a:pPr eaLnBrk="1" hangingPunct="1"/>
            <a:r>
              <a:rPr lang="en-US" dirty="0" smtClean="0"/>
              <a:t>Fully included</a:t>
            </a:r>
          </a:p>
          <a:p>
            <a:pPr eaLnBrk="1" hangingPunct="1"/>
            <a:r>
              <a:rPr lang="en-US" dirty="0" smtClean="0"/>
              <a:t>Enrolled in a Career Technical Education Auto Body Repair Program</a:t>
            </a:r>
          </a:p>
          <a:p>
            <a:pPr eaLnBrk="1" hangingPunct="1"/>
            <a:r>
              <a:rPr lang="en-US" dirty="0" smtClean="0"/>
              <a:t>Considering post-secondary education vs. immediate employment </a:t>
            </a:r>
          </a:p>
          <a:p>
            <a:pPr eaLnBrk="1" hangingPunct="1"/>
            <a:r>
              <a:rPr lang="en-US" dirty="0" smtClean="0"/>
              <a:t>Reading and writing needs</a:t>
            </a:r>
          </a:p>
          <a:p>
            <a:pPr eaLnBrk="1" hangingPunct="1"/>
            <a:r>
              <a:rPr lang="en-US" dirty="0" smtClean="0"/>
              <a:t>Beginning to develop self advocacy skills</a:t>
            </a:r>
          </a:p>
          <a:p>
            <a:pPr eaLnBrk="1" hangingPunct="1"/>
            <a:endParaRPr lang="en-US" dirty="0" smtClean="0"/>
          </a:p>
          <a:p>
            <a:pPr eaLnBrk="1" hangingPunct="1"/>
            <a:endParaRPr lang="en-US" dirty="0" smtClean="0"/>
          </a:p>
        </p:txBody>
      </p:sp>
      <p:pic>
        <p:nvPicPr>
          <p:cNvPr id="28676" name="Picture 3" descr="C:\Documents and Settings\rnilles\Local Settings\Temporary Internet Files\Content.IE5\7V071437\MPj03997370000[1].jpg"/>
          <p:cNvPicPr>
            <a:picLocks noChangeAspect="1" noChangeArrowheads="1"/>
          </p:cNvPicPr>
          <p:nvPr/>
        </p:nvPicPr>
        <p:blipFill>
          <a:blip r:embed="rId3">
            <a:extLst>
              <a:ext uri="{28A0092B-C50C-407E-A947-70E740481C1C}">
                <a14:useLocalDpi xmlns:a14="http://schemas.microsoft.com/office/drawing/2010/main" val="0"/>
              </a:ext>
            </a:extLst>
          </a:blip>
          <a:srcRect l="32988" t="7094" r="23347" b="59525"/>
          <a:stretch>
            <a:fillRect/>
          </a:stretch>
        </p:blipFill>
        <p:spPr bwMode="auto">
          <a:xfrm>
            <a:off x="6738241" y="29817"/>
            <a:ext cx="2392507"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7" name="Rectangle 5"/>
          <p:cNvSpPr>
            <a:spLocks noChangeArrowheads="1"/>
          </p:cNvSpPr>
          <p:nvPr/>
        </p:nvSpPr>
        <p:spPr bwMode="auto">
          <a:xfrm>
            <a:off x="8610600" y="6324600"/>
            <a:ext cx="381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fld id="{B6D910E9-B3D3-40D0-9F02-48B14A003BFB}" type="slidenum">
              <a:rPr lang="en-US" sz="1600"/>
              <a:pPr/>
              <a:t>22</a:t>
            </a:fld>
            <a:endParaRPr lang="en-US"/>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9746" name="Rectangle 3"/>
          <p:cNvSpPr>
            <a:spLocks noGrp="1" noChangeArrowheads="1"/>
          </p:cNvSpPr>
          <p:nvPr>
            <p:ph idx="1"/>
          </p:nvPr>
        </p:nvSpPr>
        <p:spPr>
          <a:xfrm>
            <a:off x="4876800" y="457200"/>
            <a:ext cx="3505200" cy="4038600"/>
          </a:xfrm>
        </p:spPr>
        <p:txBody>
          <a:bodyPr rtlCol="0">
            <a:normAutofit fontScale="62500" lnSpcReduction="20000"/>
          </a:bodyPr>
          <a:lstStyle/>
          <a:p>
            <a:pPr marL="0" indent="0" algn="ctr" eaLnBrk="1" fontAlgn="auto" hangingPunct="1">
              <a:lnSpc>
                <a:spcPct val="120000"/>
              </a:lnSpc>
              <a:spcAft>
                <a:spcPts val="0"/>
              </a:spcAft>
              <a:buClr>
                <a:schemeClr val="tx1"/>
              </a:buClr>
              <a:buFont typeface="Wingdings" pitchFamily="2" charset="2"/>
              <a:buNone/>
              <a:defRPr/>
            </a:pPr>
            <a:r>
              <a:rPr lang="en-US" sz="5700" dirty="0" smtClean="0"/>
              <a:t>Use assessment to identify the student’s post-secondary desired goals or vision.</a:t>
            </a:r>
            <a:r>
              <a:rPr lang="en-US" sz="5400" dirty="0" smtClean="0"/>
              <a:t> </a:t>
            </a:r>
            <a:endParaRPr lang="en-US" sz="5100" dirty="0" smtClean="0"/>
          </a:p>
          <a:p>
            <a:pPr marL="0" indent="0" algn="ctr" eaLnBrk="1" fontAlgn="auto" hangingPunct="1">
              <a:lnSpc>
                <a:spcPct val="120000"/>
              </a:lnSpc>
              <a:spcAft>
                <a:spcPts val="0"/>
              </a:spcAft>
              <a:buClr>
                <a:schemeClr val="tx1"/>
              </a:buClr>
              <a:buFont typeface="Wingdings" pitchFamily="2" charset="2"/>
              <a:buNone/>
              <a:defRPr/>
            </a:pPr>
            <a:r>
              <a:rPr lang="en-US" sz="4000" dirty="0" smtClean="0"/>
              <a:t>	</a:t>
            </a:r>
          </a:p>
          <a:p>
            <a:pPr eaLnBrk="1" fontAlgn="auto" hangingPunct="1">
              <a:spcAft>
                <a:spcPts val="0"/>
              </a:spcAft>
              <a:buFont typeface="Wingdings" pitchFamily="2" charset="2"/>
              <a:buNone/>
              <a:defRPr/>
            </a:pPr>
            <a:endParaRPr lang="en-US" sz="4000" dirty="0" smtClean="0"/>
          </a:p>
        </p:txBody>
      </p:sp>
      <p:sp>
        <p:nvSpPr>
          <p:cNvPr id="29699" name="Slide Number Placeholder 5"/>
          <p:cNvSpPr>
            <a:spLocks noGrp="1"/>
          </p:cNvSpPr>
          <p:nvPr>
            <p:ph type="sldNum" sz="quarter" idx="12"/>
          </p:nvPr>
        </p:nvSpPr>
        <p:spPr>
          <a:xfrm>
            <a:off x="8534400" y="6324600"/>
            <a:ext cx="457200" cy="3968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271CCE08-32A1-43EB-96C6-CD631669AF15}" type="slidenum">
              <a:rPr lang="en-US" smtClean="0"/>
              <a:pPr eaLnBrk="1" hangingPunct="1"/>
              <a:t>23</a:t>
            </a:fld>
            <a:endParaRPr lang="en-US" smtClean="0"/>
          </a:p>
        </p:txBody>
      </p:sp>
      <p:pic>
        <p:nvPicPr>
          <p:cNvPr id="29700" name="Picture 6" descr="C:\Documents and Settings\rnilles\Local Settings\Temporary Internet Files\Content.IE5\GLQY2BFF\MCBS02007_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00800" y="4191000"/>
            <a:ext cx="1525588"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ight Arrow 5"/>
          <p:cNvSpPr/>
          <p:nvPr/>
        </p:nvSpPr>
        <p:spPr>
          <a:xfrm>
            <a:off x="0" y="1295400"/>
            <a:ext cx="4495800" cy="1447800"/>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4000" b="1" dirty="0"/>
              <a:t>Step One:</a:t>
            </a:r>
            <a:endParaRPr lang="en-US" sz="4800" b="1"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3" descr="ROADMAP FINAL - WORD.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Down Arrow 2"/>
          <p:cNvSpPr/>
          <p:nvPr/>
        </p:nvSpPr>
        <p:spPr>
          <a:xfrm rot="18271342">
            <a:off x="2652712" y="969963"/>
            <a:ext cx="485775" cy="977900"/>
          </a:xfrm>
          <a:prstGeom prst="downArrow">
            <a:avLst>
              <a:gd name="adj1" fmla="val 28640"/>
              <a:gd name="adj2" fmla="val 50000"/>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0" y="274638"/>
            <a:ext cx="9144000" cy="563562"/>
          </a:xfrm>
        </p:spPr>
        <p:txBody>
          <a:bodyPr/>
          <a:lstStyle/>
          <a:p>
            <a:r>
              <a:rPr lang="en-US" sz="3200" smtClean="0"/>
              <a:t>Age appropriate transition assessment is needed to:</a:t>
            </a:r>
            <a:r>
              <a:rPr lang="en-US" smtClean="0"/>
              <a:t> </a:t>
            </a:r>
          </a:p>
        </p:txBody>
      </p:sp>
      <p:sp>
        <p:nvSpPr>
          <p:cNvPr id="32771" name="Slide Number Placeholder 3"/>
          <p:cNvSpPr>
            <a:spLocks noGrp="1"/>
          </p:cNvSpPr>
          <p:nvPr>
            <p:ph type="sldNum" sz="quarter" idx="12"/>
          </p:nvPr>
        </p:nvSpPr>
        <p:spPr>
          <a:xfrm>
            <a:off x="8458200" y="6248400"/>
            <a:ext cx="457200" cy="4000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24B93936-E8BB-4A75-B5F9-DFBBF02D7123}" type="slidenum">
              <a:rPr lang="en-US" smtClean="0"/>
              <a:pPr eaLnBrk="1" hangingPunct="1"/>
              <a:t>25</a:t>
            </a:fld>
            <a:endParaRPr lang="en-US" smtClean="0"/>
          </a:p>
        </p:txBody>
      </p:sp>
      <p:graphicFrame>
        <p:nvGraphicFramePr>
          <p:cNvPr id="5" name="Diagram 4"/>
          <p:cNvGraphicFramePr/>
          <p:nvPr>
            <p:extLst>
              <p:ext uri="{D42A27DB-BD31-4B8C-83A1-F6EECF244321}">
                <p14:modId xmlns:p14="http://schemas.microsoft.com/office/powerpoint/2010/main" val="753037815"/>
              </p:ext>
            </p:extLst>
          </p:nvPr>
        </p:nvGraphicFramePr>
        <p:xfrm>
          <a:off x="0" y="1676400"/>
          <a:ext cx="8915400" cy="2209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2773" name="TextBox 5"/>
          <p:cNvSpPr txBox="1">
            <a:spLocks noChangeArrowheads="1"/>
          </p:cNvSpPr>
          <p:nvPr/>
        </p:nvSpPr>
        <p:spPr bwMode="auto">
          <a:xfrm>
            <a:off x="0" y="3886200"/>
            <a:ext cx="4191000" cy="2419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lnSpc>
                <a:spcPct val="90000"/>
              </a:lnSpc>
            </a:pPr>
            <a:r>
              <a:rPr lang="en-US" sz="2800" b="1" dirty="0">
                <a:solidFill>
                  <a:srgbClr val="990033"/>
                </a:solidFill>
              </a:rPr>
              <a:t>Interests</a:t>
            </a:r>
            <a:r>
              <a:rPr lang="en-US" sz="2800" dirty="0">
                <a:solidFill>
                  <a:schemeClr val="accent2"/>
                </a:solidFill>
              </a:rPr>
              <a:t> </a:t>
            </a:r>
            <a:r>
              <a:rPr lang="en-US" sz="2800" dirty="0"/>
              <a:t>– a measure of opinions, attitudes and preferences</a:t>
            </a:r>
          </a:p>
          <a:p>
            <a:pPr eaLnBrk="1" hangingPunct="1">
              <a:lnSpc>
                <a:spcPct val="90000"/>
              </a:lnSpc>
            </a:pPr>
            <a:endParaRPr lang="en-US" sz="2800" dirty="0"/>
          </a:p>
          <a:p>
            <a:pPr eaLnBrk="1" hangingPunct="1">
              <a:lnSpc>
                <a:spcPct val="90000"/>
              </a:lnSpc>
            </a:pPr>
            <a:r>
              <a:rPr lang="en-US" sz="2800" b="1" dirty="0">
                <a:solidFill>
                  <a:srgbClr val="990033"/>
                </a:solidFill>
              </a:rPr>
              <a:t>Preferences</a:t>
            </a:r>
            <a:r>
              <a:rPr lang="en-US" sz="2800" dirty="0"/>
              <a:t> – what the student values and likes</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a:off x="609600" y="0"/>
            <a:ext cx="8229600" cy="914400"/>
          </a:xfrm>
        </p:spPr>
        <p:txBody>
          <a:bodyPr/>
          <a:lstStyle/>
          <a:p>
            <a:pPr eaLnBrk="1" hangingPunct="1"/>
            <a:r>
              <a:rPr lang="en-US" sz="4000" smtClean="0"/>
              <a:t>Assessment ≠ test</a:t>
            </a:r>
            <a:endParaRPr lang="en-US" smtClean="0"/>
          </a:p>
        </p:txBody>
      </p:sp>
      <p:sp>
        <p:nvSpPr>
          <p:cNvPr id="41987" name="Content Placeholder 2"/>
          <p:cNvSpPr>
            <a:spLocks noGrp="1"/>
          </p:cNvSpPr>
          <p:nvPr>
            <p:ph idx="1"/>
          </p:nvPr>
        </p:nvSpPr>
        <p:spPr>
          <a:xfrm>
            <a:off x="381000" y="1219200"/>
            <a:ext cx="8229600" cy="1752600"/>
          </a:xfrm>
        </p:spPr>
        <p:txBody>
          <a:bodyPr/>
          <a:lstStyle/>
          <a:p>
            <a:pPr algn="ctr" eaLnBrk="1" hangingPunct="1">
              <a:buFontTx/>
              <a:buNone/>
            </a:pPr>
            <a:r>
              <a:rPr lang="en-US" sz="3600" dirty="0" smtClean="0"/>
              <a:t>Assessment = gathering information</a:t>
            </a:r>
          </a:p>
          <a:p>
            <a:pPr algn="ctr" eaLnBrk="1" hangingPunct="1">
              <a:buFontTx/>
              <a:buNone/>
            </a:pPr>
            <a:r>
              <a:rPr lang="en-US" sz="3600" dirty="0" smtClean="0"/>
              <a:t>Assessments can be formal or informal or a combination of both.</a:t>
            </a:r>
          </a:p>
          <a:p>
            <a:pPr algn="ctr" eaLnBrk="1" hangingPunct="1">
              <a:buFontTx/>
              <a:buNone/>
            </a:pPr>
            <a:endParaRPr lang="en-US" sz="3600" dirty="0" smtClean="0"/>
          </a:p>
        </p:txBody>
      </p:sp>
      <p:sp>
        <p:nvSpPr>
          <p:cNvPr id="41988" name="Slide Number Placeholder 3"/>
          <p:cNvSpPr>
            <a:spLocks noGrp="1"/>
          </p:cNvSpPr>
          <p:nvPr>
            <p:ph type="sldNum" sz="quarter" idx="12"/>
          </p:nvPr>
        </p:nvSpPr>
        <p:spPr>
          <a:xfrm>
            <a:off x="8610600" y="6172200"/>
            <a:ext cx="5334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F106212A-D733-4ECF-AB86-42FE3C5C75B2}" type="slidenum">
              <a:rPr lang="en-US" smtClean="0"/>
              <a:pPr eaLnBrk="1" hangingPunct="1"/>
              <a:t>26</a:t>
            </a:fld>
            <a:endParaRPr lang="en-US" smtClean="0"/>
          </a:p>
        </p:txBody>
      </p:sp>
      <p:pic>
        <p:nvPicPr>
          <p:cNvPr id="41989" name="Picture 5" descr="ed00253_[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4400" y="3200400"/>
            <a:ext cx="2819400" cy="269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9248477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457200" y="274638"/>
            <a:ext cx="8229600" cy="715962"/>
          </a:xfrm>
        </p:spPr>
        <p:txBody>
          <a:bodyPr/>
          <a:lstStyle/>
          <a:p>
            <a:r>
              <a:rPr lang="en-US" dirty="0" smtClean="0"/>
              <a:t>Assessing Interests and Preferences</a:t>
            </a:r>
          </a:p>
        </p:txBody>
      </p:sp>
      <p:sp>
        <p:nvSpPr>
          <p:cNvPr id="34819" name="Content Placeholder 2"/>
          <p:cNvSpPr>
            <a:spLocks noGrp="1"/>
          </p:cNvSpPr>
          <p:nvPr>
            <p:ph idx="1"/>
          </p:nvPr>
        </p:nvSpPr>
        <p:spPr>
          <a:xfrm>
            <a:off x="381000" y="1219200"/>
            <a:ext cx="8534400" cy="5257800"/>
          </a:xfrm>
        </p:spPr>
        <p:txBody>
          <a:bodyPr/>
          <a:lstStyle/>
          <a:p>
            <a:pPr>
              <a:buFontTx/>
              <a:buNone/>
            </a:pPr>
            <a:r>
              <a:rPr lang="en-US" dirty="0" smtClean="0">
                <a:solidFill>
                  <a:srgbClr val="FF0000"/>
                </a:solidFill>
              </a:rPr>
              <a:t> </a:t>
            </a:r>
            <a:r>
              <a:rPr lang="en-US" sz="2800" b="1" dirty="0" smtClean="0">
                <a:solidFill>
                  <a:srgbClr val="CC0000"/>
                </a:solidFill>
              </a:rPr>
              <a:t>Examples: </a:t>
            </a:r>
            <a:r>
              <a:rPr lang="en-US" sz="2800" dirty="0" smtClean="0"/>
              <a:t> </a:t>
            </a:r>
            <a:endParaRPr lang="en-US" dirty="0" smtClean="0"/>
          </a:p>
          <a:p>
            <a:r>
              <a:rPr lang="en-US" sz="2800" dirty="0" smtClean="0"/>
              <a:t>Bridges Interest Inventory</a:t>
            </a:r>
          </a:p>
          <a:p>
            <a:r>
              <a:rPr lang="en-US" sz="2800" dirty="0" smtClean="0"/>
              <a:t>Student Transition Survey</a:t>
            </a:r>
            <a:r>
              <a:rPr lang="en-US" sz="2800" dirty="0"/>
              <a:t> </a:t>
            </a:r>
            <a:r>
              <a:rPr lang="en-US" sz="2800" dirty="0" smtClean="0"/>
              <a:t>or Interview</a:t>
            </a:r>
          </a:p>
          <a:p>
            <a:r>
              <a:rPr lang="en-US" sz="2800" dirty="0" err="1" smtClean="0"/>
              <a:t>Kuder</a:t>
            </a:r>
            <a:r>
              <a:rPr lang="en-US" sz="2800" dirty="0" smtClean="0"/>
              <a:t> General Interest Survey (KGIS)</a:t>
            </a:r>
          </a:p>
          <a:p>
            <a:r>
              <a:rPr lang="en-US" sz="2800" dirty="0" smtClean="0"/>
              <a:t>COIN Career Guidance System of Assessment</a:t>
            </a:r>
          </a:p>
          <a:p>
            <a:r>
              <a:rPr lang="en-US" sz="2800" dirty="0" smtClean="0"/>
              <a:t>Aviator Assessment</a:t>
            </a:r>
          </a:p>
          <a:p>
            <a:r>
              <a:rPr lang="en-US" sz="2800" dirty="0" smtClean="0"/>
              <a:t>Casey’s Life Skills Inventory or Personal Preference Indicator</a:t>
            </a:r>
          </a:p>
          <a:p>
            <a:r>
              <a:rPr lang="en-US" sz="2800" dirty="0" smtClean="0"/>
              <a:t>Keys2Work</a:t>
            </a:r>
          </a:p>
          <a:p>
            <a:r>
              <a:rPr lang="en-US" sz="2800" dirty="0" smtClean="0"/>
              <a:t>Learning Styles Inventory</a:t>
            </a:r>
            <a:endParaRPr lang="en-US" dirty="0" smtClean="0"/>
          </a:p>
          <a:p>
            <a:pPr>
              <a:buFontTx/>
              <a:buNone/>
            </a:pPr>
            <a:endParaRPr lang="en-US" dirty="0" smtClean="0"/>
          </a:p>
        </p:txBody>
      </p:sp>
      <p:sp>
        <p:nvSpPr>
          <p:cNvPr id="34820" name="Slide Number Placeholder 3"/>
          <p:cNvSpPr>
            <a:spLocks noGrp="1"/>
          </p:cNvSpPr>
          <p:nvPr>
            <p:ph type="sldNum" sz="quarter" idx="12"/>
          </p:nvPr>
        </p:nvSpPr>
        <p:spPr>
          <a:xfrm>
            <a:off x="8686800" y="6381750"/>
            <a:ext cx="4572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BFFDF24C-7FD2-4D65-9FB4-FE122560EB03}" type="slidenum">
              <a:rPr lang="en-US" smtClean="0"/>
              <a:pPr eaLnBrk="1" hangingPunct="1"/>
              <a:t>27</a:t>
            </a:fld>
            <a:endParaRPr lang="en-US" smtClean="0"/>
          </a:p>
        </p:txBody>
      </p:sp>
    </p:spTree>
    <p:extLst>
      <p:ext uri="{BB962C8B-B14F-4D97-AF65-F5344CB8AC3E}">
        <p14:creationId xmlns:p14="http://schemas.microsoft.com/office/powerpoint/2010/main" val="385686109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3" descr="ROADMAP FINAL - WORD.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Down Arrow 2"/>
          <p:cNvSpPr/>
          <p:nvPr/>
        </p:nvSpPr>
        <p:spPr>
          <a:xfrm rot="1225864">
            <a:off x="5565775" y="663575"/>
            <a:ext cx="484188" cy="977900"/>
          </a:xfrm>
          <a:prstGeom prst="downArrow">
            <a:avLst>
              <a:gd name="adj1" fmla="val 28640"/>
              <a:gd name="adj2" fmla="val 50000"/>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0" y="274638"/>
            <a:ext cx="8915400" cy="563562"/>
          </a:xfrm>
        </p:spPr>
        <p:txBody>
          <a:bodyPr/>
          <a:lstStyle/>
          <a:p>
            <a:r>
              <a:rPr lang="en-US" sz="3200" dirty="0" smtClean="0"/>
              <a:t>Age appropriate transition assessment is needed to: </a:t>
            </a:r>
          </a:p>
        </p:txBody>
      </p:sp>
      <p:sp>
        <p:nvSpPr>
          <p:cNvPr id="36867" name="Slide Number Placeholder 3"/>
          <p:cNvSpPr>
            <a:spLocks noGrp="1"/>
          </p:cNvSpPr>
          <p:nvPr>
            <p:ph type="sldNum" sz="quarter" idx="12"/>
          </p:nvPr>
        </p:nvSpPr>
        <p:spPr>
          <a:xfrm>
            <a:off x="8458200" y="6172200"/>
            <a:ext cx="4572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16157F24-0896-4D3D-9BCC-882CE4E56F9D}" type="slidenum">
              <a:rPr lang="en-US" smtClean="0"/>
              <a:pPr eaLnBrk="1" hangingPunct="1"/>
              <a:t>29</a:t>
            </a:fld>
            <a:endParaRPr lang="en-US" dirty="0" smtClean="0"/>
          </a:p>
        </p:txBody>
      </p:sp>
      <p:graphicFrame>
        <p:nvGraphicFramePr>
          <p:cNvPr id="5" name="Diagram 4"/>
          <p:cNvGraphicFramePr/>
          <p:nvPr>
            <p:extLst>
              <p:ext uri="{D42A27DB-BD31-4B8C-83A1-F6EECF244321}">
                <p14:modId xmlns:p14="http://schemas.microsoft.com/office/powerpoint/2010/main" val="1895158326"/>
              </p:ext>
            </p:extLst>
          </p:nvPr>
        </p:nvGraphicFramePr>
        <p:xfrm>
          <a:off x="0" y="1066800"/>
          <a:ext cx="8915400" cy="4038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6869" name="TextBox 6"/>
          <p:cNvSpPr txBox="1">
            <a:spLocks noChangeArrowheads="1"/>
          </p:cNvSpPr>
          <p:nvPr/>
        </p:nvSpPr>
        <p:spPr bwMode="auto">
          <a:xfrm>
            <a:off x="2590800" y="4038600"/>
            <a:ext cx="4876800"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eaLnBrk="0" hangingPunct="0">
              <a:defRPr>
                <a:solidFill>
                  <a:schemeClr val="tx1"/>
                </a:solidFill>
                <a:latin typeface="Arial" pitchFamily="34" charset="0"/>
              </a:defRPr>
            </a:lvl1pPr>
            <a:lvl2pPr marL="747713" indent="-573088"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lvl="1" eaLnBrk="1" hangingPunct="1">
              <a:buFont typeface="Arial" pitchFamily="34" charset="0"/>
              <a:buChar char="•"/>
            </a:pPr>
            <a:r>
              <a:rPr lang="en-US" sz="2400" dirty="0" smtClean="0">
                <a:solidFill>
                  <a:srgbClr val="000099"/>
                </a:solidFill>
              </a:rPr>
              <a:t>Post-Secondary Education/Training</a:t>
            </a:r>
            <a:endParaRPr lang="en-US" sz="2400" dirty="0">
              <a:solidFill>
                <a:srgbClr val="000099"/>
              </a:solidFill>
            </a:endParaRPr>
          </a:p>
          <a:p>
            <a:pPr lvl="1" eaLnBrk="1" hangingPunct="1">
              <a:buFont typeface="Arial" pitchFamily="34" charset="0"/>
              <a:buChar char="•"/>
            </a:pPr>
            <a:endParaRPr lang="en-US" sz="2400" dirty="0" smtClean="0">
              <a:solidFill>
                <a:srgbClr val="000099"/>
              </a:solidFill>
            </a:endParaRPr>
          </a:p>
          <a:p>
            <a:pPr lvl="1" eaLnBrk="1" hangingPunct="1">
              <a:buFont typeface="Arial" pitchFamily="34" charset="0"/>
              <a:buChar char="•"/>
            </a:pPr>
            <a:r>
              <a:rPr lang="en-US" sz="2400" dirty="0" smtClean="0">
                <a:solidFill>
                  <a:srgbClr val="000099"/>
                </a:solidFill>
              </a:rPr>
              <a:t>Employment</a:t>
            </a:r>
            <a:endParaRPr lang="en-US" sz="2400" dirty="0">
              <a:solidFill>
                <a:srgbClr val="000099"/>
              </a:solidFill>
            </a:endParaRPr>
          </a:p>
          <a:p>
            <a:pPr lvl="1" eaLnBrk="1" hangingPunct="1">
              <a:buFont typeface="Arial" pitchFamily="34" charset="0"/>
              <a:buChar char="•"/>
            </a:pPr>
            <a:endParaRPr lang="en-US" sz="2400" dirty="0" smtClean="0">
              <a:solidFill>
                <a:srgbClr val="000099"/>
              </a:solidFill>
            </a:endParaRPr>
          </a:p>
          <a:p>
            <a:pPr lvl="1" eaLnBrk="1" hangingPunct="1">
              <a:buFont typeface="Arial" pitchFamily="34" charset="0"/>
              <a:buChar char="•"/>
            </a:pPr>
            <a:r>
              <a:rPr lang="en-US" sz="2400" dirty="0" smtClean="0">
                <a:solidFill>
                  <a:srgbClr val="000099"/>
                </a:solidFill>
              </a:rPr>
              <a:t>Independent </a:t>
            </a:r>
            <a:r>
              <a:rPr lang="en-US" sz="2400" dirty="0">
                <a:solidFill>
                  <a:srgbClr val="000099"/>
                </a:solidFill>
              </a:rPr>
              <a:t>Living</a:t>
            </a:r>
            <a:endParaRPr lang="en-US" dirty="0">
              <a:solidFill>
                <a:srgbClr val="000099"/>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idx="4294967295"/>
          </p:nvPr>
        </p:nvSpPr>
        <p:spPr/>
        <p:txBody>
          <a:bodyPr/>
          <a:lstStyle/>
          <a:p>
            <a:pPr algn="ctr"/>
            <a:r>
              <a:rPr lang="en-US" sz="3600" dirty="0" smtClean="0"/>
              <a:t>Objectives for Cohort # 5 Training Series</a:t>
            </a:r>
          </a:p>
        </p:txBody>
      </p:sp>
      <p:sp>
        <p:nvSpPr>
          <p:cNvPr id="12291" name="Content Placeholder 2"/>
          <p:cNvSpPr>
            <a:spLocks noGrp="1"/>
          </p:cNvSpPr>
          <p:nvPr>
            <p:ph idx="4294967295"/>
          </p:nvPr>
        </p:nvSpPr>
        <p:spPr>
          <a:xfrm>
            <a:off x="225425" y="1295400"/>
            <a:ext cx="8689975" cy="5181600"/>
          </a:xfrm>
        </p:spPr>
        <p:txBody>
          <a:bodyPr/>
          <a:lstStyle/>
          <a:p>
            <a:r>
              <a:rPr lang="en-US" sz="3000" dirty="0" smtClean="0"/>
              <a:t>As a result of this entire training series, participants will be able to:</a:t>
            </a:r>
          </a:p>
          <a:p>
            <a:pPr lvl="1"/>
            <a:r>
              <a:rPr lang="en-US" sz="2600" dirty="0" smtClean="0"/>
              <a:t> D</a:t>
            </a:r>
            <a:r>
              <a:rPr lang="en-US" dirty="0" smtClean="0"/>
              <a:t>evelop IEPs that include:</a:t>
            </a:r>
            <a:endParaRPr lang="en-US" sz="2600" dirty="0" smtClean="0"/>
          </a:p>
          <a:p>
            <a:pPr lvl="2"/>
            <a:r>
              <a:rPr lang="en-US" sz="2600" dirty="0" smtClean="0"/>
              <a:t>Clearly written Present Levels of Academic Achievement and Functional Performance</a:t>
            </a:r>
          </a:p>
          <a:p>
            <a:pPr lvl="2"/>
            <a:r>
              <a:rPr lang="en-US" sz="2600" dirty="0"/>
              <a:t>Post-secondary goals that are based upon age appropriate transition assessments</a:t>
            </a:r>
            <a:endParaRPr lang="en-US" sz="2600" dirty="0" smtClean="0"/>
          </a:p>
          <a:p>
            <a:pPr lvl="2"/>
            <a:r>
              <a:rPr lang="en-US" sz="2600" dirty="0" smtClean="0"/>
              <a:t>Meaningful transition services and activities that will help the student to achieve his/her post-secondary goals </a:t>
            </a:r>
          </a:p>
          <a:p>
            <a:pPr lvl="2"/>
            <a:r>
              <a:rPr lang="en-US" sz="2600" dirty="0" smtClean="0"/>
              <a:t>Measurable Annual Goals that address skill deficits and provide for progress monitoring</a:t>
            </a:r>
          </a:p>
          <a:p>
            <a:pPr lvl="1"/>
            <a:endParaRPr lang="en-US" sz="3000" dirty="0" smtClean="0"/>
          </a:p>
          <a:p>
            <a:pPr lvl="1"/>
            <a:endParaRPr lang="en-US" dirty="0" smtClean="0"/>
          </a:p>
          <a:p>
            <a:pPr lvl="1">
              <a:buFontTx/>
              <a:buNone/>
            </a:pPr>
            <a:endParaRPr lang="en-US" dirty="0" smtClean="0"/>
          </a:p>
          <a:p>
            <a:pPr lvl="1">
              <a:buFontTx/>
              <a:buNone/>
            </a:pPr>
            <a:endParaRPr lang="en-US" dirty="0" smtClean="0"/>
          </a:p>
          <a:p>
            <a:pPr lvl="1"/>
            <a:endParaRPr lang="en-US" dirty="0" smtClean="0"/>
          </a:p>
          <a:p>
            <a:pPr algn="r">
              <a:buFontTx/>
              <a:buNone/>
            </a:pPr>
            <a:endParaRPr lang="en-US" dirty="0" smtClean="0"/>
          </a:p>
        </p:txBody>
      </p:sp>
      <p:sp>
        <p:nvSpPr>
          <p:cNvPr id="12292" name="Rectangle 6"/>
          <p:cNvSpPr>
            <a:spLocks noChangeArrowheads="1"/>
          </p:cNvSpPr>
          <p:nvPr/>
        </p:nvSpPr>
        <p:spPr bwMode="auto">
          <a:xfrm>
            <a:off x="0" y="-392113"/>
            <a:ext cx="225425" cy="784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0" hangingPunct="0"/>
            <a:endParaRPr lang="en-US"/>
          </a:p>
          <a:p>
            <a:pPr eaLnBrk="0" hangingPunct="0">
              <a:buFontTx/>
              <a:buChar char="•"/>
            </a:pPr>
            <a:endParaRPr lang="en-US" sz="900"/>
          </a:p>
          <a:p>
            <a:pPr eaLnBrk="0" hangingPunct="0"/>
            <a:endParaRPr lang="en-US"/>
          </a:p>
        </p:txBody>
      </p:sp>
      <p:sp>
        <p:nvSpPr>
          <p:cNvPr id="12293" name="Rectangle 6"/>
          <p:cNvSpPr>
            <a:spLocks noChangeArrowheads="1"/>
          </p:cNvSpPr>
          <p:nvPr/>
        </p:nvSpPr>
        <p:spPr bwMode="auto">
          <a:xfrm>
            <a:off x="8382000" y="6248400"/>
            <a:ext cx="4413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fld id="{2054C5B1-713A-48EF-A5FB-B46E596001DE}" type="slidenum">
              <a:rPr lang="en-US"/>
              <a:pPr/>
              <a:t>3</a:t>
            </a:fld>
            <a:endParaRPr lang="en-US"/>
          </a:p>
        </p:txBody>
      </p:sp>
    </p:spTree>
    <p:extLst>
      <p:ext uri="{BB962C8B-B14F-4D97-AF65-F5344CB8AC3E}">
        <p14:creationId xmlns:p14="http://schemas.microsoft.com/office/powerpoint/2010/main" val="1611350506"/>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p:cNvSpPr>
            <a:spLocks noGrp="1"/>
          </p:cNvSpPr>
          <p:nvPr>
            <p:ph type="title"/>
          </p:nvPr>
        </p:nvSpPr>
        <p:spPr/>
        <p:txBody>
          <a:bodyPr/>
          <a:lstStyle/>
          <a:p>
            <a:r>
              <a:rPr lang="en-US" smtClean="0">
                <a:solidFill>
                  <a:srgbClr val="000099"/>
                </a:solidFill>
              </a:rPr>
              <a:t>Post -Secondary Goals</a:t>
            </a:r>
            <a:endParaRPr lang="en-US" smtClean="0"/>
          </a:p>
        </p:txBody>
      </p:sp>
      <p:sp>
        <p:nvSpPr>
          <p:cNvPr id="65539" name="Content Placeholder 2"/>
          <p:cNvSpPr>
            <a:spLocks noGrp="1"/>
          </p:cNvSpPr>
          <p:nvPr>
            <p:ph idx="1"/>
          </p:nvPr>
        </p:nvSpPr>
        <p:spPr>
          <a:xfrm>
            <a:off x="0" y="1066800"/>
            <a:ext cx="8610600" cy="5791200"/>
          </a:xfrm>
        </p:spPr>
        <p:txBody>
          <a:bodyPr/>
          <a:lstStyle/>
          <a:p>
            <a:pPr marL="404813" indent="-273050" eaLnBrk="1" hangingPunct="1">
              <a:spcBef>
                <a:spcPct val="0"/>
              </a:spcBef>
            </a:pPr>
            <a:r>
              <a:rPr lang="en-US" sz="3000" dirty="0" smtClean="0"/>
              <a:t>Statements of the student’s goals for each area:</a:t>
            </a:r>
          </a:p>
          <a:p>
            <a:pPr marL="804863" lvl="1" indent="-273050" eaLnBrk="1" hangingPunct="1">
              <a:spcBef>
                <a:spcPct val="0"/>
              </a:spcBef>
            </a:pPr>
            <a:r>
              <a:rPr lang="en-US" sz="3000" dirty="0">
                <a:solidFill>
                  <a:srgbClr val="990033"/>
                </a:solidFill>
              </a:rPr>
              <a:t>Post-Secondary Education/Training</a:t>
            </a:r>
          </a:p>
          <a:p>
            <a:pPr marL="804863" lvl="1" indent="-273050" eaLnBrk="1" hangingPunct="1">
              <a:spcBef>
                <a:spcPct val="0"/>
              </a:spcBef>
            </a:pPr>
            <a:r>
              <a:rPr lang="en-US" sz="3000" dirty="0">
                <a:solidFill>
                  <a:srgbClr val="990033"/>
                </a:solidFill>
              </a:rPr>
              <a:t>Employment</a:t>
            </a:r>
          </a:p>
          <a:p>
            <a:pPr marL="804863" lvl="1" indent="-273050" eaLnBrk="1" hangingPunct="1">
              <a:spcBef>
                <a:spcPct val="0"/>
              </a:spcBef>
            </a:pPr>
            <a:r>
              <a:rPr lang="en-US" sz="3000" dirty="0">
                <a:solidFill>
                  <a:srgbClr val="990033"/>
                </a:solidFill>
              </a:rPr>
              <a:t>Independent Living</a:t>
            </a:r>
            <a:endParaRPr lang="en-US" sz="3000" dirty="0" smtClean="0"/>
          </a:p>
          <a:p>
            <a:pPr marL="404813" indent="-273050" eaLnBrk="1" hangingPunct="1">
              <a:spcBef>
                <a:spcPct val="0"/>
              </a:spcBef>
            </a:pPr>
            <a:r>
              <a:rPr lang="en-US" sz="3000" dirty="0" smtClean="0"/>
              <a:t>Based on information gathered on interests and preferences</a:t>
            </a:r>
          </a:p>
          <a:p>
            <a:pPr marL="404813" indent="-273050" eaLnBrk="1" hangingPunct="1">
              <a:spcBef>
                <a:spcPct val="0"/>
              </a:spcBef>
            </a:pPr>
            <a:r>
              <a:rPr lang="en-US" sz="3000" dirty="0"/>
              <a:t>For each student, we must address all </a:t>
            </a:r>
            <a:r>
              <a:rPr lang="en-US" sz="3000" dirty="0" smtClean="0"/>
              <a:t>three areas</a:t>
            </a:r>
          </a:p>
          <a:p>
            <a:pPr marL="404813" indent="-273050" eaLnBrk="1" hangingPunct="1">
              <a:spcBef>
                <a:spcPct val="0"/>
              </a:spcBef>
            </a:pPr>
            <a:r>
              <a:rPr lang="en-US" sz="3000" dirty="0" smtClean="0"/>
              <a:t>NOT the same as events that occur IN high school</a:t>
            </a:r>
          </a:p>
          <a:p>
            <a:pPr marL="404813" indent="-273050" eaLnBrk="1" hangingPunct="1">
              <a:spcBef>
                <a:spcPct val="0"/>
              </a:spcBef>
            </a:pPr>
            <a:r>
              <a:rPr lang="en-US" sz="3000" dirty="0" smtClean="0"/>
              <a:t>NOT the same thing as IEP Measurable Annual Goals</a:t>
            </a:r>
          </a:p>
          <a:p>
            <a:pPr marL="404813" indent="-273050" eaLnBrk="1" hangingPunct="1">
              <a:spcBef>
                <a:spcPct val="0"/>
              </a:spcBef>
            </a:pPr>
            <a:r>
              <a:rPr lang="en-US" sz="3000" dirty="0" smtClean="0"/>
              <a:t>Must be updated annually.</a:t>
            </a:r>
          </a:p>
        </p:txBody>
      </p:sp>
      <p:pic>
        <p:nvPicPr>
          <p:cNvPr id="65540" name="Picture 5" descr="C:\Documents and Settings\rnilles\Local Settings\Temporary Internet Files\Content.IE5\CNVWJWHT\MCj04326570000[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29600" y="152400"/>
            <a:ext cx="1143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6686712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a:xfrm>
            <a:off x="304800" y="274638"/>
            <a:ext cx="8839200" cy="639762"/>
          </a:xfrm>
        </p:spPr>
        <p:txBody>
          <a:bodyPr/>
          <a:lstStyle/>
          <a:p>
            <a:pPr eaLnBrk="1" hangingPunct="1"/>
            <a:r>
              <a:rPr lang="en-US" sz="3200" dirty="0" smtClean="0"/>
              <a:t>Documenting Post-Secondary Goals</a:t>
            </a:r>
            <a:r>
              <a:rPr lang="en-US" sz="3200" dirty="0"/>
              <a:t> </a:t>
            </a:r>
            <a:r>
              <a:rPr lang="en-US" sz="3200" dirty="0" smtClean="0"/>
              <a:t>in the IEP </a:t>
            </a:r>
          </a:p>
        </p:txBody>
      </p:sp>
      <p:sp>
        <p:nvSpPr>
          <p:cNvPr id="46083" name="Content Placeholder 2"/>
          <p:cNvSpPr>
            <a:spLocks noGrp="1"/>
          </p:cNvSpPr>
          <p:nvPr>
            <p:ph idx="1"/>
          </p:nvPr>
        </p:nvSpPr>
        <p:spPr>
          <a:xfrm>
            <a:off x="304800" y="1219200"/>
            <a:ext cx="8458200" cy="5334000"/>
          </a:xfrm>
        </p:spPr>
        <p:txBody>
          <a:bodyPr/>
          <a:lstStyle/>
          <a:p>
            <a:pPr eaLnBrk="1" hangingPunct="1"/>
            <a:r>
              <a:rPr lang="en-US" sz="2800" dirty="0" smtClean="0"/>
              <a:t>IEP Team must address </a:t>
            </a:r>
            <a:r>
              <a:rPr lang="en-US" sz="2800" u="sng" dirty="0" smtClean="0"/>
              <a:t>each</a:t>
            </a:r>
            <a:r>
              <a:rPr lang="en-US" sz="2800" dirty="0" smtClean="0"/>
              <a:t> post-secondary goal area.</a:t>
            </a:r>
          </a:p>
          <a:p>
            <a:pPr eaLnBrk="1" hangingPunct="1"/>
            <a:endParaRPr lang="en-US" sz="2800" dirty="0" smtClean="0"/>
          </a:p>
          <a:p>
            <a:pPr eaLnBrk="1" hangingPunct="1"/>
            <a:r>
              <a:rPr lang="en-US" sz="2800" dirty="0" smtClean="0"/>
              <a:t>Post-secondary goals are summarized in two places:</a:t>
            </a:r>
          </a:p>
          <a:p>
            <a:pPr lvl="1" eaLnBrk="1" hangingPunct="1"/>
            <a:r>
              <a:rPr lang="en-US" sz="2400" dirty="0" smtClean="0"/>
              <a:t>Present Levels (Post-Secondary Transition bullet)</a:t>
            </a:r>
          </a:p>
          <a:p>
            <a:pPr lvl="1" eaLnBrk="1" hangingPunct="1"/>
            <a:r>
              <a:rPr lang="en-US" sz="2400" dirty="0" smtClean="0"/>
              <a:t>Transition Grid</a:t>
            </a:r>
          </a:p>
          <a:p>
            <a:pPr eaLnBrk="1" hangingPunct="1"/>
            <a:endParaRPr lang="en-US" sz="2800" dirty="0" smtClean="0"/>
          </a:p>
          <a:p>
            <a:pPr eaLnBrk="1" hangingPunct="1"/>
            <a:r>
              <a:rPr lang="en-US" sz="2800" dirty="0" smtClean="0"/>
              <a:t>If a post-secondary goal area is </a:t>
            </a:r>
            <a:r>
              <a:rPr lang="en-US" sz="2800" u="sng" dirty="0" smtClean="0"/>
              <a:t>not</a:t>
            </a:r>
            <a:r>
              <a:rPr lang="en-US" sz="2800" dirty="0" smtClean="0"/>
              <a:t> selected:</a:t>
            </a:r>
          </a:p>
          <a:p>
            <a:pPr lvl="1" eaLnBrk="1" hangingPunct="1"/>
            <a:r>
              <a:rPr lang="en-US" sz="2400" dirty="0" smtClean="0"/>
              <a:t>Present education levels must use data to document </a:t>
            </a:r>
            <a:r>
              <a:rPr lang="en-US" sz="2400" u="sng" dirty="0" smtClean="0"/>
              <a:t>why</a:t>
            </a:r>
            <a:r>
              <a:rPr lang="en-US" sz="2400" dirty="0" smtClean="0"/>
              <a:t>.</a:t>
            </a:r>
          </a:p>
          <a:p>
            <a:pPr lvl="1" eaLnBrk="1" hangingPunct="1"/>
            <a:r>
              <a:rPr lang="en-US" sz="2400" dirty="0" smtClean="0"/>
              <a:t>Use statement such as, </a:t>
            </a:r>
            <a:r>
              <a:rPr lang="en-US" sz="2400" i="1" dirty="0" smtClean="0">
                <a:solidFill>
                  <a:srgbClr val="C00000"/>
                </a:solidFill>
              </a:rPr>
              <a:t>“The IEP team has documented that a goal and services for this area is not needed at this time.”</a:t>
            </a:r>
            <a:endParaRPr lang="en-US" sz="2400" dirty="0" smtClean="0">
              <a:solidFill>
                <a:srgbClr val="C00000"/>
              </a:solidFill>
            </a:endParaRPr>
          </a:p>
          <a:p>
            <a:pPr lvl="1" eaLnBrk="1" hangingPunct="1"/>
            <a:r>
              <a:rPr lang="en-US" sz="2400" dirty="0" smtClean="0"/>
              <a:t>DO NOT write “N/A”, “none” or leave the goal area blank.</a:t>
            </a:r>
          </a:p>
          <a:p>
            <a:pPr lvl="1" eaLnBrk="1" hangingPunct="1"/>
            <a:endParaRPr lang="en-US" sz="2400" dirty="0" smtClean="0"/>
          </a:p>
          <a:p>
            <a:pPr marL="0" indent="0" eaLnBrk="1" hangingPunct="1">
              <a:buNone/>
            </a:pPr>
            <a:endParaRPr lang="en-US" sz="2800" dirty="0" smtClean="0"/>
          </a:p>
          <a:p>
            <a:pPr eaLnBrk="1" hangingPunct="1"/>
            <a:endParaRPr lang="en-US" sz="2800" dirty="0" smtClean="0"/>
          </a:p>
          <a:p>
            <a:pPr eaLnBrk="1" hangingPunct="1"/>
            <a:endParaRPr lang="en-US" dirty="0" smtClean="0"/>
          </a:p>
          <a:p>
            <a:pPr eaLnBrk="1" hangingPunct="1"/>
            <a:endParaRPr lang="en-US" dirty="0" smtClean="0"/>
          </a:p>
        </p:txBody>
      </p:sp>
      <p:sp>
        <p:nvSpPr>
          <p:cNvPr id="46084"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6432269C-A745-4937-AFB8-D523B757F19B}" type="slidenum">
              <a:rPr lang="en-US" smtClean="0"/>
              <a:pPr eaLnBrk="1" hangingPunct="1"/>
              <a:t>31</a:t>
            </a:fld>
            <a:endParaRPr lang="en-US" smtClean="0"/>
          </a:p>
        </p:txBody>
      </p:sp>
    </p:spTree>
    <p:extLst>
      <p:ext uri="{BB962C8B-B14F-4D97-AF65-F5344CB8AC3E}">
        <p14:creationId xmlns:p14="http://schemas.microsoft.com/office/powerpoint/2010/main" val="6396893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4"/>
          <p:cNvSpPr>
            <a:spLocks noGrp="1"/>
          </p:cNvSpPr>
          <p:nvPr>
            <p:ph type="title"/>
          </p:nvPr>
        </p:nvSpPr>
        <p:spPr>
          <a:xfrm>
            <a:off x="0" y="274638"/>
            <a:ext cx="9144000" cy="639762"/>
          </a:xfrm>
        </p:spPr>
        <p:txBody>
          <a:bodyPr/>
          <a:lstStyle/>
          <a:p>
            <a:pPr eaLnBrk="1" hangingPunct="1"/>
            <a:r>
              <a:rPr lang="en-US" sz="3200" dirty="0" smtClean="0"/>
              <a:t>Post Secondary Education/Training Goals: </a:t>
            </a:r>
            <a:br>
              <a:rPr lang="en-US" sz="3200" dirty="0" smtClean="0"/>
            </a:br>
            <a:r>
              <a:rPr lang="en-US" sz="3200" dirty="0" smtClean="0"/>
              <a:t>Examples</a:t>
            </a:r>
            <a:endParaRPr lang="en-US" dirty="0" smtClean="0"/>
          </a:p>
        </p:txBody>
      </p:sp>
      <p:sp>
        <p:nvSpPr>
          <p:cNvPr id="35843" name="Content Placeholder 5"/>
          <p:cNvSpPr>
            <a:spLocks noGrp="1"/>
          </p:cNvSpPr>
          <p:nvPr>
            <p:ph idx="1"/>
          </p:nvPr>
        </p:nvSpPr>
        <p:spPr>
          <a:xfrm>
            <a:off x="304800" y="1371600"/>
            <a:ext cx="8382000" cy="5257800"/>
          </a:xfrm>
        </p:spPr>
        <p:txBody>
          <a:bodyPr/>
          <a:lstStyle/>
          <a:p>
            <a:pPr eaLnBrk="1" hangingPunct="1">
              <a:defRPr/>
            </a:pPr>
            <a:r>
              <a:rPr lang="en-US" sz="2800" kern="1200" dirty="0" smtClean="0">
                <a:solidFill>
                  <a:srgbClr val="333399"/>
                </a:solidFill>
              </a:rPr>
              <a:t>Caroline has a goal of enrolling in postsecondary training in the area of cosmetology or a related field.</a:t>
            </a:r>
          </a:p>
          <a:p>
            <a:pPr eaLnBrk="1" hangingPunct="1">
              <a:defRPr/>
            </a:pPr>
            <a:r>
              <a:rPr lang="en-US" sz="2800" kern="1200" dirty="0" smtClean="0">
                <a:solidFill>
                  <a:srgbClr val="333399"/>
                </a:solidFill>
              </a:rPr>
              <a:t>Will’s goal is to attend a two year technical school</a:t>
            </a:r>
            <a:endParaRPr lang="en-US" sz="2800" dirty="0" smtClean="0">
              <a:solidFill>
                <a:srgbClr val="333399"/>
              </a:solidFill>
            </a:endParaRPr>
          </a:p>
          <a:p>
            <a:pPr eaLnBrk="1" hangingPunct="1">
              <a:defRPr/>
            </a:pPr>
            <a:r>
              <a:rPr lang="en-US" sz="2800" dirty="0" err="1" smtClean="0">
                <a:solidFill>
                  <a:srgbClr val="333399"/>
                </a:solidFill>
              </a:rPr>
              <a:t>LeToyia’s</a:t>
            </a:r>
            <a:r>
              <a:rPr lang="en-US" sz="2800" dirty="0" smtClean="0">
                <a:solidFill>
                  <a:srgbClr val="333399"/>
                </a:solidFill>
              </a:rPr>
              <a:t> goal is to attend a four year college to pursue her </a:t>
            </a:r>
            <a:r>
              <a:rPr lang="en-US" sz="2800" dirty="0" smtClean="0"/>
              <a:t>interest in working with persons with hearing loss.  </a:t>
            </a:r>
          </a:p>
          <a:p>
            <a:pPr eaLnBrk="1" hangingPunct="1">
              <a:defRPr/>
            </a:pPr>
            <a:r>
              <a:rPr lang="en-US" sz="2800" dirty="0" smtClean="0"/>
              <a:t>Shawna’s goal is to attend an employment training program for work in a clerical area.</a:t>
            </a:r>
          </a:p>
          <a:p>
            <a:pPr eaLnBrk="1" hangingPunct="1">
              <a:defRPr/>
            </a:pPr>
            <a:r>
              <a:rPr lang="en-US" sz="2400" b="1" i="1" dirty="0" smtClean="0">
                <a:solidFill>
                  <a:srgbClr val="C00000"/>
                </a:solidFill>
              </a:rPr>
              <a:t>Or: The IEP team has documented that a goal and related services/activities for this area is not needed at this time. (Use present levels to document that a goal for this area was considered)</a:t>
            </a:r>
            <a:endParaRPr lang="en-US" sz="2400" b="1" i="1" kern="1200" dirty="0" smtClean="0">
              <a:solidFill>
                <a:srgbClr val="C00000"/>
              </a:solidFill>
            </a:endParaRPr>
          </a:p>
          <a:p>
            <a:pPr eaLnBrk="1" hangingPunct="1">
              <a:defRPr/>
            </a:pPr>
            <a:endParaRPr lang="en-US" sz="2800" dirty="0" smtClean="0">
              <a:solidFill>
                <a:srgbClr val="333399"/>
              </a:solidFill>
            </a:endParaRPr>
          </a:p>
        </p:txBody>
      </p:sp>
      <p:sp>
        <p:nvSpPr>
          <p:cNvPr id="38916" name="Slide Number Placeholder 3"/>
          <p:cNvSpPr>
            <a:spLocks noGrp="1"/>
          </p:cNvSpPr>
          <p:nvPr>
            <p:ph type="sldNum" sz="quarter" idx="12"/>
          </p:nvPr>
        </p:nvSpPr>
        <p:spPr>
          <a:xfrm>
            <a:off x="7086600" y="6356350"/>
            <a:ext cx="1600200" cy="273050"/>
          </a:xfrm>
          <a:noFill/>
        </p:spPr>
        <p:txBody>
          <a:bodyPr/>
          <a:lstStyle/>
          <a:p>
            <a:fld id="{60643BCD-7B7E-4643-974F-1DF8EF4B8C0E}" type="slidenum">
              <a:rPr lang="en-US" smtClean="0">
                <a:solidFill>
                  <a:srgbClr val="000000"/>
                </a:solidFill>
                <a:latin typeface="Arial" pitchFamily="34" charset="0"/>
              </a:rPr>
              <a:pPr/>
              <a:t>32</a:t>
            </a:fld>
            <a:endParaRPr lang="en-US" smtClean="0">
              <a:solidFill>
                <a:srgbClr val="000000"/>
              </a:solidFill>
              <a:latin typeface="Arial" pitchFamily="34" charset="0"/>
            </a:endParaRPr>
          </a:p>
        </p:txBody>
      </p:sp>
    </p:spTree>
    <p:extLst>
      <p:ext uri="{BB962C8B-B14F-4D97-AF65-F5344CB8AC3E}">
        <p14:creationId xmlns:p14="http://schemas.microsoft.com/office/powerpoint/2010/main" val="157013098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152400" y="381000"/>
            <a:ext cx="6553200" cy="1066800"/>
          </a:xfrm>
        </p:spPr>
        <p:txBody>
          <a:bodyPr/>
          <a:lstStyle/>
          <a:p>
            <a:pPr algn="ctr"/>
            <a:r>
              <a:rPr lang="en-US" sz="3200" dirty="0" smtClean="0"/>
              <a:t>Example Post-Secondary Education and Training Goal:  Phillip</a:t>
            </a:r>
            <a:endParaRPr lang="en-US" dirty="0" smtClean="0"/>
          </a:p>
        </p:txBody>
      </p:sp>
      <p:graphicFrame>
        <p:nvGraphicFramePr>
          <p:cNvPr id="311346" name="Group 50"/>
          <p:cNvGraphicFramePr>
            <a:graphicFrameLocks noGrp="1"/>
          </p:cNvGraphicFramePr>
          <p:nvPr>
            <p:extLst>
              <p:ext uri="{D42A27DB-BD31-4B8C-83A1-F6EECF244321}">
                <p14:modId xmlns:p14="http://schemas.microsoft.com/office/powerpoint/2010/main" val="307758830"/>
              </p:ext>
            </p:extLst>
          </p:nvPr>
        </p:nvGraphicFramePr>
        <p:xfrm>
          <a:off x="148053" y="1765501"/>
          <a:ext cx="8610599" cy="4854374"/>
        </p:xfrm>
        <a:graphic>
          <a:graphicData uri="http://schemas.openxmlformats.org/drawingml/2006/table">
            <a:tbl>
              <a:tblPr/>
              <a:tblGrid>
                <a:gridCol w="2341479"/>
                <a:gridCol w="1359568"/>
                <a:gridCol w="1025971"/>
                <a:gridCol w="1189622"/>
                <a:gridCol w="1361142"/>
                <a:gridCol w="1332817"/>
              </a:tblGrid>
              <a:tr h="1539240">
                <a:tc gridSpan="5">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2060"/>
                          </a:solidFill>
                          <a:effectLst/>
                          <a:latin typeface="+mn-lt"/>
                          <a:cs typeface="Times New Roman" pitchFamily="18" charset="0"/>
                        </a:rPr>
                        <a:t>Postsecondary Education and Training Goal: </a:t>
                      </a:r>
                      <a:endParaRPr kumimoji="0" lang="en-US" sz="3200" b="1" i="0" u="none" strike="noStrike" cap="none" normalizeH="0" baseline="0" dirty="0" smtClean="0">
                        <a:ln>
                          <a:noFill/>
                        </a:ln>
                        <a:solidFill>
                          <a:srgbClr val="002060"/>
                        </a:solidFill>
                        <a:effectLst/>
                        <a:latin typeface="+mn-lt"/>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400" b="1" kern="1200" dirty="0" smtClean="0">
                        <a:solidFill>
                          <a:srgbClr val="C00000"/>
                        </a:solidFill>
                        <a:latin typeface="+mn-lt"/>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pPr>
                      <a:r>
                        <a:rPr lang="en-US" sz="2400" b="1" kern="1200" dirty="0" smtClean="0">
                          <a:solidFill>
                            <a:srgbClr val="C00000"/>
                          </a:solidFill>
                          <a:latin typeface="+mn-lt"/>
                          <a:ea typeface="+mn-ea"/>
                          <a:cs typeface="+mn-cs"/>
                        </a:rPr>
                        <a:t>Phillip has a goal of enrolling in postsecondary training in the area of automobile repair or a related field.</a:t>
                      </a:r>
                      <a:endParaRPr kumimoji="0" lang="en-US" sz="1800" b="1" i="0" u="none" strike="noStrike" cap="none" normalizeH="0" baseline="0" dirty="0" smtClean="0">
                        <a:ln>
                          <a:noFill/>
                        </a:ln>
                        <a:solidFill>
                          <a:srgbClr val="C00000"/>
                        </a:solidFill>
                        <a:effectLst/>
                        <a:latin typeface="+mn-lt"/>
                        <a:ea typeface="Times New Roman" pitchFamily="18" charset="0"/>
                        <a:cs typeface="Times"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66"/>
                          </a:solidFill>
                          <a:effectLst/>
                          <a:latin typeface="Calibri" pitchFamily="34" charset="0"/>
                          <a:cs typeface="Times New Roman" pitchFamily="18" charset="0"/>
                        </a:rPr>
                        <a:t>Measurable Annual Goal</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sng" strike="noStrike" cap="none" normalizeH="0" baseline="0" dirty="0" smtClean="0">
                          <a:ln>
                            <a:noFill/>
                          </a:ln>
                          <a:solidFill>
                            <a:srgbClr val="000066"/>
                          </a:solidFill>
                          <a:effectLst/>
                          <a:latin typeface="Calibri" pitchFamily="34" charset="0"/>
                          <a:cs typeface="Times New Roman" pitchFamily="18" charset="0"/>
                        </a:rPr>
                        <a:t>Yes/</a:t>
                      </a:r>
                      <a:r>
                        <a:rPr kumimoji="0" lang="en-US" sz="1400" b="0" i="0" u="none" strike="noStrike" cap="none" normalizeH="0" baseline="0" dirty="0" smtClean="0">
                          <a:ln>
                            <a:noFill/>
                          </a:ln>
                          <a:solidFill>
                            <a:srgbClr val="000066"/>
                          </a:solidFill>
                          <a:effectLst/>
                          <a:latin typeface="Calibri" pitchFamily="34" charset="0"/>
                          <a:cs typeface="Times New Roman" pitchFamily="18" charset="0"/>
                        </a:rPr>
                        <a:t>No</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rgbClr val="000066"/>
                        </a:solidFill>
                        <a:effectLst/>
                        <a:latin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66"/>
                          </a:solidFill>
                          <a:effectLst/>
                          <a:latin typeface="Calibri" pitchFamily="34" charset="0"/>
                          <a:cs typeface="Times New Roman" pitchFamily="18" charset="0"/>
                        </a:rPr>
                        <a:t>(Document in Section V</a:t>
                      </a:r>
                      <a:r>
                        <a:rPr kumimoji="0" lang="en-US" sz="1400" b="0" i="0" u="none" strike="noStrike" cap="none" normalizeH="0" baseline="0" dirty="0" smtClean="0">
                          <a:ln>
                            <a:noFill/>
                          </a:ln>
                          <a:solidFill>
                            <a:schemeClr val="accent6">
                              <a:lumMod val="75000"/>
                            </a:schemeClr>
                          </a:solidFill>
                          <a:effectLst/>
                          <a:latin typeface="Calibri" pitchFamily="34" charset="0"/>
                          <a:cs typeface="Times New Roman" pitchFamily="18" charset="0"/>
                        </a:rPr>
                        <a:t>)</a:t>
                      </a:r>
                      <a:endParaRPr kumimoji="0" lang="en-US" sz="4000" b="0" i="0" u="none" strike="noStrike" cap="none" normalizeH="0" baseline="0" dirty="0" smtClean="0">
                        <a:ln>
                          <a:noFill/>
                        </a:ln>
                        <a:solidFill>
                          <a:schemeClr val="accent6">
                            <a:lumMod val="75000"/>
                          </a:schemeClr>
                        </a:solidFill>
                        <a:effectLst/>
                        <a:latin typeface="Calibri"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45956">
                <a:tc gridSpan="6">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accent6"/>
                          </a:solidFill>
                          <a:effectLst/>
                          <a:latin typeface="Calibri" pitchFamily="34" charset="0"/>
                          <a:cs typeface="Times New Roman" pitchFamily="18" charset="0"/>
                        </a:rPr>
                        <a:t>Courses of Study</a:t>
                      </a:r>
                      <a:r>
                        <a:rPr kumimoji="0" lang="en-US" sz="1200" b="0" i="0" u="none" strike="noStrike" cap="none" normalizeH="0" baseline="0" dirty="0" smtClean="0">
                          <a:ln>
                            <a:noFill/>
                          </a:ln>
                          <a:solidFill>
                            <a:schemeClr val="accent6"/>
                          </a:solidFill>
                          <a:effectLst/>
                          <a:latin typeface="Calibri" pitchFamily="34" charset="0"/>
                          <a:cs typeface="Times New Roman" pitchFamily="18" charset="0"/>
                        </a:rPr>
                        <a:t> : </a:t>
                      </a:r>
                      <a:endParaRPr kumimoji="0" lang="en-US" sz="1800" b="1" i="0" u="none" strike="noStrike" cap="none" normalizeH="0" baseline="0" dirty="0" smtClean="0">
                        <a:ln>
                          <a:noFill/>
                        </a:ln>
                        <a:solidFill>
                          <a:srgbClr val="990033"/>
                        </a:solidFill>
                        <a:effectLst/>
                        <a:latin typeface="+mn-lt"/>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rgbClr val="064584"/>
                          </a:solidFill>
                          <a:effectLst/>
                          <a:latin typeface="Calibri" pitchFamily="34" charset="0"/>
                          <a:cs typeface="Times New Roman" pitchFamily="18" charset="0"/>
                        </a:rPr>
                        <a:t>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873529">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accent6">
                              <a:lumMod val="75000"/>
                            </a:schemeClr>
                          </a:solidFill>
                          <a:effectLst/>
                          <a:latin typeface="Calibri" pitchFamily="34" charset="0"/>
                          <a:cs typeface="Times New Roman" pitchFamily="18" charset="0"/>
                        </a:rPr>
                        <a:t>Service/Activity</a:t>
                      </a:r>
                      <a:endParaRPr kumimoji="0" lang="en-US" sz="1400" b="0" i="0" u="none" strike="noStrike" cap="none" normalizeH="0" baseline="0" dirty="0" smtClean="0">
                        <a:ln>
                          <a:noFill/>
                        </a:ln>
                        <a:solidFill>
                          <a:schemeClr val="accent6">
                            <a:lumMod val="75000"/>
                          </a:schemeClr>
                        </a:solidFill>
                        <a:effectLst/>
                        <a:latin typeface="Calibri"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accent6"/>
                          </a:solidFill>
                          <a:effectLst/>
                          <a:latin typeface="Calibri" pitchFamily="34" charset="0"/>
                          <a:cs typeface="Times New Roman" pitchFamily="18" charset="0"/>
                        </a:rPr>
                        <a:t>Location</a:t>
                      </a:r>
                      <a:endParaRPr kumimoji="0" lang="en-US" sz="1400" b="0" i="0" u="none" strike="noStrike" cap="none" normalizeH="0" baseline="0" smtClean="0">
                        <a:ln>
                          <a:noFill/>
                        </a:ln>
                        <a:solidFill>
                          <a:schemeClr val="accent6"/>
                        </a:solidFill>
                        <a:effectLst/>
                        <a:latin typeface="Calibri"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accent6"/>
                          </a:solidFill>
                          <a:effectLst/>
                          <a:latin typeface="Calibri" pitchFamily="34" charset="0"/>
                          <a:cs typeface="Times New Roman" pitchFamily="18" charset="0"/>
                        </a:rPr>
                        <a:t>Frequency</a:t>
                      </a:r>
                      <a:endParaRPr kumimoji="0" lang="en-US" sz="4000" b="0" i="0" u="none" strike="noStrike" cap="none" normalizeH="0" baseline="0" smtClean="0">
                        <a:ln>
                          <a:noFill/>
                        </a:ln>
                        <a:solidFill>
                          <a:schemeClr val="accent6"/>
                        </a:solidFill>
                        <a:effectLst/>
                        <a:latin typeface="Calibri"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accent6"/>
                          </a:solidFill>
                          <a:effectLst/>
                          <a:latin typeface="Calibri" pitchFamily="34" charset="0"/>
                          <a:cs typeface="Times New Roman" pitchFamily="18" charset="0"/>
                        </a:rPr>
                        <a:t>Projected</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accent6"/>
                          </a:solidFill>
                          <a:effectLst/>
                          <a:latin typeface="Calibri" pitchFamily="34" charset="0"/>
                          <a:cs typeface="Times New Roman" pitchFamily="18" charset="0"/>
                        </a:rPr>
                        <a:t>Beginning</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accent6"/>
                          </a:solidFill>
                          <a:effectLst/>
                          <a:latin typeface="Calibri" pitchFamily="34" charset="0"/>
                          <a:cs typeface="Times New Roman" pitchFamily="18" charset="0"/>
                        </a:rPr>
                        <a:t>Date</a:t>
                      </a:r>
                      <a:endParaRPr kumimoji="0" lang="en-US" sz="4000" b="0" i="0" u="none" strike="noStrike" cap="none" normalizeH="0" baseline="0" smtClean="0">
                        <a:ln>
                          <a:noFill/>
                        </a:ln>
                        <a:solidFill>
                          <a:schemeClr val="accent6"/>
                        </a:solidFill>
                        <a:effectLst/>
                        <a:latin typeface="Calibri"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accent6"/>
                          </a:solidFill>
                          <a:effectLst/>
                          <a:latin typeface="Calibri" pitchFamily="34" charset="0"/>
                          <a:cs typeface="Times New Roman" pitchFamily="18" charset="0"/>
                        </a:rPr>
                        <a:t>Anticipated</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accent6"/>
                          </a:solidFill>
                          <a:effectLst/>
                          <a:latin typeface="Calibri" pitchFamily="34" charset="0"/>
                          <a:cs typeface="Times New Roman" pitchFamily="18" charset="0"/>
                        </a:rPr>
                        <a:t>Duration</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accent6"/>
                          </a:solidFill>
                          <a:effectLst/>
                          <a:latin typeface="Calibri" pitchFamily="34" charset="0"/>
                          <a:cs typeface="Times New Roman" pitchFamily="18" charset="0"/>
                        </a:rPr>
                        <a:t>Person(s)/ Agency </a:t>
                      </a:r>
                      <a:br>
                        <a:rPr kumimoji="0" lang="en-US" sz="1400" b="0" i="0" u="none" strike="noStrike" cap="none" normalizeH="0" baseline="0" dirty="0" smtClean="0">
                          <a:ln>
                            <a:noFill/>
                          </a:ln>
                          <a:solidFill>
                            <a:schemeClr val="accent6"/>
                          </a:solidFill>
                          <a:effectLst/>
                          <a:latin typeface="Calibri" pitchFamily="34" charset="0"/>
                          <a:cs typeface="Times New Roman" pitchFamily="18" charset="0"/>
                        </a:rPr>
                      </a:br>
                      <a:r>
                        <a:rPr kumimoji="0" lang="en-US" sz="1400" b="0" i="0" u="none" strike="noStrike" cap="none" normalizeH="0" baseline="0" dirty="0" smtClean="0">
                          <a:ln>
                            <a:noFill/>
                          </a:ln>
                          <a:solidFill>
                            <a:schemeClr val="accent6"/>
                          </a:solidFill>
                          <a:effectLst/>
                          <a:latin typeface="Calibri" pitchFamily="34" charset="0"/>
                          <a:cs typeface="Times New Roman" pitchFamily="18" charset="0"/>
                        </a:rPr>
                        <a:t>Responsible</a:t>
                      </a:r>
                      <a:endParaRPr kumimoji="0" lang="en-US" sz="4000" b="0" i="0" u="none" strike="noStrike" cap="none" normalizeH="0" baseline="0" dirty="0" smtClean="0">
                        <a:ln>
                          <a:noFill/>
                        </a:ln>
                        <a:solidFill>
                          <a:schemeClr val="accent6"/>
                        </a:solidFill>
                        <a:effectLst/>
                        <a:latin typeface="Calibri"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14672">
                <a:tc>
                  <a:txBody>
                    <a:bodyPr/>
                    <a:lstStyle/>
                    <a:p>
                      <a:pPr marL="0" marR="0" lvl="0" indent="0" algn="l" defTabSz="914400" rtl="0" eaLnBrk="1" fontAlgn="base" latinLnBrk="0" hangingPunct="1">
                        <a:lnSpc>
                          <a:spcPct val="100000"/>
                        </a:lnSpc>
                        <a:spcBef>
                          <a:spcPct val="20000"/>
                        </a:spcBef>
                        <a:spcAft>
                          <a:spcPct val="0"/>
                        </a:spcAft>
                        <a:buClr>
                          <a:srgbClr val="00668A"/>
                        </a:buClr>
                        <a:buSzTx/>
                        <a:buFontTx/>
                        <a:buNone/>
                        <a:tabLst/>
                      </a:pPr>
                      <a:endParaRPr kumimoji="0" lang="en-US" sz="2000" b="0" i="0" u="none" strike="noStrike" cap="none" normalizeH="0" baseline="0" dirty="0" smtClean="0">
                        <a:ln>
                          <a:noFill/>
                        </a:ln>
                        <a:solidFill>
                          <a:srgbClr val="990033"/>
                        </a:solidFill>
                        <a:effectLst/>
                        <a:latin typeface="+mn-lt"/>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99977">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2000" b="1" i="0" u="none" strike="noStrike" cap="none" normalizeH="0" baseline="0" dirty="0" smtClean="0">
                        <a:ln>
                          <a:noFill/>
                        </a:ln>
                        <a:solidFill>
                          <a:srgbClr val="064584"/>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39975" name="Slide Number Placeholder 5"/>
          <p:cNvSpPr txBox="1">
            <a:spLocks/>
          </p:cNvSpPr>
          <p:nvPr/>
        </p:nvSpPr>
        <p:spPr bwMode="auto">
          <a:xfrm>
            <a:off x="8382000" y="6381750"/>
            <a:ext cx="533400" cy="476250"/>
          </a:xfrm>
          <a:prstGeom prst="rect">
            <a:avLst/>
          </a:prstGeom>
          <a:noFill/>
          <a:ln w="9525">
            <a:noFill/>
            <a:miter lim="800000"/>
            <a:headEnd/>
            <a:tailEnd/>
          </a:ln>
        </p:spPr>
        <p:txBody>
          <a:bodyPr/>
          <a:lstStyle/>
          <a:p>
            <a:fld id="{73827646-4462-4565-A71B-C59A9A0D037A}" type="slidenum">
              <a:rPr lang="en-US" sz="1400"/>
              <a:pPr/>
              <a:t>33</a:t>
            </a:fld>
            <a:endParaRPr lang="en-US"/>
          </a:p>
        </p:txBody>
      </p:sp>
      <p:pic>
        <p:nvPicPr>
          <p:cNvPr id="39976" name="Picture 3" descr="C:\Documents and Settings\rnilles\Local Settings\Temporary Internet Files\Content.IE5\7V071437\MPj03997370000[1].jpg"/>
          <p:cNvPicPr>
            <a:picLocks noChangeAspect="1" noChangeArrowheads="1"/>
          </p:cNvPicPr>
          <p:nvPr/>
        </p:nvPicPr>
        <p:blipFill>
          <a:blip r:embed="rId3" cstate="print"/>
          <a:srcRect l="32988" t="7094" r="23347" b="59525"/>
          <a:stretch>
            <a:fillRect/>
          </a:stretch>
        </p:blipFill>
        <p:spPr bwMode="auto">
          <a:xfrm>
            <a:off x="7652246" y="228600"/>
            <a:ext cx="1263154" cy="1447800"/>
          </a:xfrm>
          <a:prstGeom prst="rect">
            <a:avLst/>
          </a:prstGeom>
          <a:noFill/>
          <a:ln w="9525">
            <a:noFill/>
            <a:miter lim="800000"/>
            <a:headEnd/>
            <a:tailEnd/>
          </a:ln>
        </p:spPr>
      </p:pic>
    </p:spTree>
    <p:extLst>
      <p:ext uri="{BB962C8B-B14F-4D97-AF65-F5344CB8AC3E}">
        <p14:creationId xmlns:p14="http://schemas.microsoft.com/office/powerpoint/2010/main" val="2502999218"/>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2" name="Title 4"/>
          <p:cNvSpPr>
            <a:spLocks noGrp="1"/>
          </p:cNvSpPr>
          <p:nvPr>
            <p:ph type="title"/>
          </p:nvPr>
        </p:nvSpPr>
        <p:spPr>
          <a:xfrm>
            <a:off x="0" y="152400"/>
            <a:ext cx="9372600" cy="762000"/>
          </a:xfrm>
        </p:spPr>
        <p:txBody>
          <a:bodyPr/>
          <a:lstStyle/>
          <a:p>
            <a:pPr algn="ctr" eaLnBrk="1" hangingPunct="1"/>
            <a:r>
              <a:rPr lang="en-US" sz="3200" b="1" dirty="0" smtClean="0"/>
              <a:t> </a:t>
            </a:r>
            <a:r>
              <a:rPr lang="en-US" sz="3200" dirty="0" smtClean="0"/>
              <a:t>Employment Goals: Examples</a:t>
            </a:r>
          </a:p>
        </p:txBody>
      </p:sp>
      <p:sp>
        <p:nvSpPr>
          <p:cNvPr id="40963" name="Slide Number Placeholder 3"/>
          <p:cNvSpPr>
            <a:spLocks noGrp="1"/>
          </p:cNvSpPr>
          <p:nvPr>
            <p:ph type="sldNum" sz="quarter" idx="12"/>
          </p:nvPr>
        </p:nvSpPr>
        <p:spPr>
          <a:xfrm>
            <a:off x="8534400" y="6172200"/>
            <a:ext cx="381000" cy="476250"/>
          </a:xfrm>
          <a:noFill/>
        </p:spPr>
        <p:txBody>
          <a:bodyPr/>
          <a:lstStyle/>
          <a:p>
            <a:fld id="{14E1CE78-47C7-4D90-96E3-BCF4A22B0150}" type="slidenum">
              <a:rPr lang="en-US" smtClean="0">
                <a:solidFill>
                  <a:srgbClr val="000000"/>
                </a:solidFill>
                <a:latin typeface="Arial" pitchFamily="34" charset="0"/>
              </a:rPr>
              <a:pPr/>
              <a:t>34</a:t>
            </a:fld>
            <a:endParaRPr lang="en-US" smtClean="0">
              <a:solidFill>
                <a:srgbClr val="000000"/>
              </a:solidFill>
              <a:latin typeface="Arial" pitchFamily="34" charset="0"/>
            </a:endParaRPr>
          </a:p>
        </p:txBody>
      </p:sp>
      <p:sp>
        <p:nvSpPr>
          <p:cNvPr id="41988" name="Content Placeholder 5"/>
          <p:cNvSpPr>
            <a:spLocks noGrp="1"/>
          </p:cNvSpPr>
          <p:nvPr>
            <p:ph idx="4294967295"/>
          </p:nvPr>
        </p:nvSpPr>
        <p:spPr>
          <a:xfrm>
            <a:off x="228600" y="990600"/>
            <a:ext cx="8686800" cy="5486400"/>
          </a:xfrm>
        </p:spPr>
        <p:txBody>
          <a:bodyPr/>
          <a:lstStyle/>
          <a:p>
            <a:pPr marL="347472" indent="-347472" eaLnBrk="1" hangingPunct="1">
              <a:spcBef>
                <a:spcPct val="0"/>
              </a:spcBef>
              <a:spcAft>
                <a:spcPts val="600"/>
              </a:spcAft>
              <a:defRPr/>
            </a:pPr>
            <a:r>
              <a:rPr lang="en-US" sz="2400" kern="1200" dirty="0" smtClean="0">
                <a:solidFill>
                  <a:srgbClr val="333399"/>
                </a:solidFill>
              </a:rPr>
              <a:t>Caroline has a goal of competitive employment in the area of cosmetology or a related field.</a:t>
            </a:r>
            <a:endParaRPr lang="en-US" sz="2400" dirty="0" smtClean="0">
              <a:solidFill>
                <a:srgbClr val="333399"/>
              </a:solidFill>
            </a:endParaRPr>
          </a:p>
          <a:p>
            <a:pPr marL="347472" indent="-347472" eaLnBrk="1" hangingPunct="1">
              <a:spcBef>
                <a:spcPct val="0"/>
              </a:spcBef>
              <a:spcAft>
                <a:spcPts val="600"/>
              </a:spcAft>
              <a:defRPr/>
            </a:pPr>
            <a:r>
              <a:rPr lang="en-US" sz="2400" dirty="0" smtClean="0"/>
              <a:t>Steve plans to seek competitive employment possibly in the trucking industry.</a:t>
            </a:r>
          </a:p>
          <a:p>
            <a:pPr marL="347472" indent="-347472" eaLnBrk="1" hangingPunct="1">
              <a:spcBef>
                <a:spcPct val="0"/>
              </a:spcBef>
              <a:spcAft>
                <a:spcPts val="600"/>
              </a:spcAft>
              <a:defRPr/>
            </a:pPr>
            <a:r>
              <a:rPr lang="en-US" sz="2400" dirty="0" smtClean="0"/>
              <a:t>Andre plans to seek employment in Video Production after  graduation from college.</a:t>
            </a:r>
          </a:p>
          <a:p>
            <a:pPr marL="347472" indent="-347472" eaLnBrk="1" hangingPunct="1">
              <a:spcBef>
                <a:spcPct val="0"/>
              </a:spcBef>
              <a:spcAft>
                <a:spcPts val="600"/>
              </a:spcAft>
              <a:defRPr/>
            </a:pPr>
            <a:r>
              <a:rPr lang="en-US" sz="2400" dirty="0" smtClean="0"/>
              <a:t>Cindy has a goal of supported employment, possibly in the area of food service.</a:t>
            </a:r>
          </a:p>
          <a:p>
            <a:pPr marL="347472" indent="-347472" eaLnBrk="1" hangingPunct="1">
              <a:spcBef>
                <a:spcPct val="0"/>
              </a:spcBef>
              <a:spcAft>
                <a:spcPts val="600"/>
              </a:spcAft>
              <a:defRPr/>
            </a:pPr>
            <a:r>
              <a:rPr lang="en-US" sz="2400" dirty="0" smtClean="0"/>
              <a:t>Lee plans to enlist in the Army after High School.</a:t>
            </a:r>
          </a:p>
          <a:p>
            <a:pPr marL="347472" indent="-347472" eaLnBrk="1" hangingPunct="1">
              <a:spcBef>
                <a:spcPct val="0"/>
              </a:spcBef>
              <a:spcAft>
                <a:spcPts val="600"/>
              </a:spcAft>
              <a:defRPr/>
            </a:pPr>
            <a:r>
              <a:rPr lang="en-US" sz="2400" dirty="0" smtClean="0"/>
              <a:t>Mark’s goal is to work with computers after graduation.</a:t>
            </a:r>
          </a:p>
          <a:p>
            <a:pPr marL="347472" indent="-347472" eaLnBrk="1" hangingPunct="1">
              <a:spcBef>
                <a:spcPct val="0"/>
              </a:spcBef>
              <a:spcAft>
                <a:spcPts val="600"/>
              </a:spcAft>
              <a:defRPr/>
            </a:pPr>
            <a:r>
              <a:rPr lang="en-US" sz="2400" b="1" i="1" dirty="0" smtClean="0">
                <a:solidFill>
                  <a:srgbClr val="0000CC"/>
                </a:solidFill>
              </a:rPr>
              <a:t>Almost every student will have a goal for Employment!</a:t>
            </a:r>
          </a:p>
          <a:p>
            <a:pPr marL="347472" indent="-347472" eaLnBrk="1" hangingPunct="1">
              <a:spcBef>
                <a:spcPct val="0"/>
              </a:spcBef>
              <a:spcAft>
                <a:spcPts val="600"/>
              </a:spcAft>
              <a:defRPr/>
            </a:pPr>
            <a:r>
              <a:rPr lang="en-US" sz="2400" i="1" dirty="0" smtClean="0">
                <a:solidFill>
                  <a:srgbClr val="C00000"/>
                </a:solidFill>
              </a:rPr>
              <a:t>Or:  The IEP team has documented that, given her intense medical and cognitive challenges,  a goal and related services/activities for employment are not appropriate for Diane at this time.</a:t>
            </a:r>
          </a:p>
          <a:p>
            <a:pPr lvl="1" eaLnBrk="1" hangingPunct="1">
              <a:defRPr/>
            </a:pPr>
            <a:endParaRPr lang="en-US" dirty="0" smtClean="0"/>
          </a:p>
          <a:p>
            <a:pPr lvl="1" eaLnBrk="1" hangingPunct="1">
              <a:defRPr/>
            </a:pPr>
            <a:endParaRPr lang="en-US" dirty="0" smtClean="0"/>
          </a:p>
          <a:p>
            <a:pPr lvl="1" eaLnBrk="1" hangingPunct="1">
              <a:defRPr/>
            </a:pPr>
            <a:endParaRPr lang="en-US" dirty="0" smtClean="0"/>
          </a:p>
        </p:txBody>
      </p:sp>
    </p:spTree>
    <p:extLst>
      <p:ext uri="{BB962C8B-B14F-4D97-AF65-F5344CB8AC3E}">
        <p14:creationId xmlns:p14="http://schemas.microsoft.com/office/powerpoint/2010/main" val="229095085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16933" y="838200"/>
            <a:ext cx="8789987" cy="838200"/>
          </a:xfrm>
        </p:spPr>
        <p:txBody>
          <a:bodyPr/>
          <a:lstStyle/>
          <a:p>
            <a:r>
              <a:rPr lang="en-US" dirty="0" smtClean="0"/>
              <a:t>Example Employment Goal: Phillip</a:t>
            </a:r>
            <a:br>
              <a:rPr lang="en-US" dirty="0" smtClean="0"/>
            </a:br>
            <a:endParaRPr lang="en-US" dirty="0" smtClean="0"/>
          </a:p>
        </p:txBody>
      </p:sp>
      <p:graphicFrame>
        <p:nvGraphicFramePr>
          <p:cNvPr id="311346" name="Group 50"/>
          <p:cNvGraphicFramePr>
            <a:graphicFrameLocks noGrp="1"/>
          </p:cNvGraphicFramePr>
          <p:nvPr>
            <p:extLst>
              <p:ext uri="{D42A27DB-BD31-4B8C-83A1-F6EECF244321}">
                <p14:modId xmlns:p14="http://schemas.microsoft.com/office/powerpoint/2010/main" val="3513541003"/>
              </p:ext>
            </p:extLst>
          </p:nvPr>
        </p:nvGraphicFramePr>
        <p:xfrm>
          <a:off x="266699" y="1895475"/>
          <a:ext cx="8610601" cy="4724400"/>
        </p:xfrm>
        <a:graphic>
          <a:graphicData uri="http://schemas.openxmlformats.org/drawingml/2006/table">
            <a:tbl>
              <a:tblPr/>
              <a:tblGrid>
                <a:gridCol w="2690813"/>
                <a:gridCol w="922564"/>
                <a:gridCol w="1044292"/>
                <a:gridCol w="1210866"/>
                <a:gridCol w="1385449"/>
                <a:gridCol w="1356617"/>
              </a:tblGrid>
              <a:tr h="1794786">
                <a:tc gridSpan="5">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pitchFamily="34" charset="0"/>
                          <a:cs typeface="Times New Roman" pitchFamily="18" charset="0"/>
                        </a:rPr>
                        <a:t>Employment Goal: </a:t>
                      </a:r>
                    </a:p>
                    <a:p>
                      <a:pPr marL="0" marR="0" lvl="0" indent="0" algn="l" defTabSz="914400" rtl="0" eaLnBrk="1" fontAlgn="base" latinLnBrk="0" hangingPunct="1">
                        <a:lnSpc>
                          <a:spcPct val="100000"/>
                        </a:lnSpc>
                        <a:spcBef>
                          <a:spcPct val="0"/>
                        </a:spcBef>
                        <a:spcAft>
                          <a:spcPct val="0"/>
                        </a:spcAft>
                        <a:buClrTx/>
                        <a:buSzTx/>
                        <a:buFontTx/>
                        <a:buNone/>
                        <a:tabLst/>
                      </a:pPr>
                      <a:r>
                        <a:rPr lang="en-US" sz="2800" kern="1200" dirty="0" smtClean="0">
                          <a:solidFill>
                            <a:srgbClr val="C00000"/>
                          </a:solidFill>
                          <a:latin typeface="+mn-lt"/>
                          <a:ea typeface="+mn-ea"/>
                          <a:cs typeface="+mn-cs"/>
                        </a:rPr>
                        <a:t>Phillip has a goal of competitive employment in the area of auto body repair or related field.</a:t>
                      </a:r>
                      <a:endParaRPr kumimoji="0" lang="en-US" sz="1800" b="1" i="0" u="none" strike="noStrike" cap="none" normalizeH="0" baseline="0" dirty="0" smtClean="0">
                        <a:ln>
                          <a:noFill/>
                        </a:ln>
                        <a:solidFill>
                          <a:srgbClr val="C00000"/>
                        </a:solidFill>
                        <a:effectLst/>
                        <a:latin typeface="+mn-lt"/>
                        <a:ea typeface="Times New Roman" pitchFamily="18" charset="0"/>
                        <a:cs typeface="Times"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66"/>
                          </a:solidFill>
                          <a:effectLst/>
                          <a:latin typeface="Calibri" pitchFamily="34" charset="0"/>
                          <a:cs typeface="Times New Roman" pitchFamily="18" charset="0"/>
                        </a:rPr>
                        <a:t>Measurable Annual Goal</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sng" strike="noStrike" cap="none" normalizeH="0" baseline="0" dirty="0" smtClean="0">
                          <a:ln>
                            <a:noFill/>
                          </a:ln>
                          <a:solidFill>
                            <a:srgbClr val="000066"/>
                          </a:solidFill>
                          <a:effectLst/>
                          <a:latin typeface="Calibri" pitchFamily="34" charset="0"/>
                          <a:cs typeface="Times New Roman" pitchFamily="18" charset="0"/>
                        </a:rPr>
                        <a:t>Yes/</a:t>
                      </a:r>
                      <a:r>
                        <a:rPr kumimoji="0" lang="en-US" sz="1400" b="0" i="0" u="none" strike="noStrike" cap="none" normalizeH="0" baseline="0" dirty="0" smtClean="0">
                          <a:ln>
                            <a:noFill/>
                          </a:ln>
                          <a:solidFill>
                            <a:srgbClr val="000066"/>
                          </a:solidFill>
                          <a:effectLst/>
                          <a:latin typeface="Calibri" pitchFamily="34" charset="0"/>
                          <a:cs typeface="Times New Roman" pitchFamily="18" charset="0"/>
                        </a:rPr>
                        <a:t>No</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rgbClr val="000066"/>
                        </a:solidFill>
                        <a:effectLst/>
                        <a:latin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66"/>
                          </a:solidFill>
                          <a:effectLst/>
                          <a:latin typeface="Calibri" pitchFamily="34" charset="0"/>
                          <a:cs typeface="Times New Roman" pitchFamily="18" charset="0"/>
                        </a:rPr>
                        <a:t>(Document in Section V</a:t>
                      </a:r>
                      <a:r>
                        <a:rPr kumimoji="0" lang="en-US" sz="1400" b="0" i="0" u="none" strike="noStrike" cap="none" normalizeH="0" baseline="0" dirty="0" smtClean="0">
                          <a:ln>
                            <a:noFill/>
                          </a:ln>
                          <a:solidFill>
                            <a:schemeClr val="accent6">
                              <a:lumMod val="75000"/>
                            </a:schemeClr>
                          </a:solidFill>
                          <a:effectLst/>
                          <a:latin typeface="Calibri" pitchFamily="34" charset="0"/>
                          <a:cs typeface="Times New Roman" pitchFamily="18" charset="0"/>
                        </a:rPr>
                        <a:t>)</a:t>
                      </a:r>
                      <a:endParaRPr kumimoji="0" lang="en-US" sz="4000" b="0" i="0" u="none" strike="noStrike" cap="none" normalizeH="0" baseline="0" dirty="0" smtClean="0">
                        <a:ln>
                          <a:noFill/>
                        </a:ln>
                        <a:solidFill>
                          <a:schemeClr val="accent6">
                            <a:lumMod val="75000"/>
                          </a:schemeClr>
                        </a:solidFill>
                        <a:effectLst/>
                        <a:latin typeface="Calibri"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74331">
                <a:tc gridSpan="6">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800000"/>
                          </a:solidFill>
                          <a:effectLst/>
                          <a:latin typeface="Calibri" pitchFamily="34" charset="0"/>
                          <a:cs typeface="Times New Roman" pitchFamily="18" charset="0"/>
                        </a:rPr>
                        <a:t>Courses of Study :   </a:t>
                      </a:r>
                      <a:endParaRPr kumimoji="0" lang="en-US" sz="1800" b="1" i="0" u="none" strike="noStrike" cap="none" normalizeH="0" baseline="0" dirty="0" smtClean="0">
                        <a:ln>
                          <a:noFill/>
                        </a:ln>
                        <a:solidFill>
                          <a:srgbClr val="800000"/>
                        </a:solidFill>
                        <a:effectLst/>
                        <a:latin typeface="Calibri" pitchFamily="34" charset="0"/>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rgbClr val="064584"/>
                          </a:solidFill>
                          <a:effectLst/>
                          <a:latin typeface="Calibri" pitchFamily="34" charset="0"/>
                          <a:cs typeface="Times New Roman" pitchFamily="18" charset="0"/>
                        </a:rPr>
                        <a:t>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861497">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accent6">
                              <a:lumMod val="75000"/>
                            </a:schemeClr>
                          </a:solidFill>
                          <a:effectLst/>
                          <a:latin typeface="Calibri" pitchFamily="34" charset="0"/>
                          <a:cs typeface="Times New Roman" pitchFamily="18" charset="0"/>
                        </a:rPr>
                        <a:t>Service/Activity</a:t>
                      </a:r>
                      <a:endParaRPr kumimoji="0" lang="en-US" sz="1400" b="0" i="0" u="none" strike="noStrike" cap="none" normalizeH="0" baseline="0" dirty="0" smtClean="0">
                        <a:ln>
                          <a:noFill/>
                        </a:ln>
                        <a:solidFill>
                          <a:schemeClr val="accent6">
                            <a:lumMod val="75000"/>
                          </a:schemeClr>
                        </a:solidFill>
                        <a:effectLst/>
                        <a:latin typeface="Calibri"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accent6"/>
                          </a:solidFill>
                          <a:effectLst/>
                          <a:latin typeface="Calibri" pitchFamily="34" charset="0"/>
                          <a:cs typeface="Times New Roman" pitchFamily="18" charset="0"/>
                        </a:rPr>
                        <a:t>Location</a:t>
                      </a:r>
                      <a:endParaRPr kumimoji="0" lang="en-US" sz="1400" b="0" i="0" u="none" strike="noStrike" cap="none" normalizeH="0" baseline="0" smtClean="0">
                        <a:ln>
                          <a:noFill/>
                        </a:ln>
                        <a:solidFill>
                          <a:schemeClr val="accent6"/>
                        </a:solidFill>
                        <a:effectLst/>
                        <a:latin typeface="Calibri"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accent6"/>
                          </a:solidFill>
                          <a:effectLst/>
                          <a:latin typeface="Calibri" pitchFamily="34" charset="0"/>
                          <a:cs typeface="Times New Roman" pitchFamily="18" charset="0"/>
                        </a:rPr>
                        <a:t>Frequency</a:t>
                      </a:r>
                      <a:endParaRPr kumimoji="0" lang="en-US" sz="4000" b="0" i="0" u="none" strike="noStrike" cap="none" normalizeH="0" baseline="0" smtClean="0">
                        <a:ln>
                          <a:noFill/>
                        </a:ln>
                        <a:solidFill>
                          <a:schemeClr val="accent6"/>
                        </a:solidFill>
                        <a:effectLst/>
                        <a:latin typeface="Calibri"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accent6"/>
                          </a:solidFill>
                          <a:effectLst/>
                          <a:latin typeface="Calibri" pitchFamily="34" charset="0"/>
                          <a:cs typeface="Times New Roman" pitchFamily="18" charset="0"/>
                        </a:rPr>
                        <a:t>Projected</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accent6"/>
                          </a:solidFill>
                          <a:effectLst/>
                          <a:latin typeface="Calibri" pitchFamily="34" charset="0"/>
                          <a:cs typeface="Times New Roman" pitchFamily="18" charset="0"/>
                        </a:rPr>
                        <a:t>Beginning</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accent6"/>
                          </a:solidFill>
                          <a:effectLst/>
                          <a:latin typeface="Calibri" pitchFamily="34" charset="0"/>
                          <a:cs typeface="Times New Roman" pitchFamily="18" charset="0"/>
                        </a:rPr>
                        <a:t>Date</a:t>
                      </a:r>
                      <a:endParaRPr kumimoji="0" lang="en-US" sz="4000" b="0" i="0" u="none" strike="noStrike" cap="none" normalizeH="0" baseline="0" smtClean="0">
                        <a:ln>
                          <a:noFill/>
                        </a:ln>
                        <a:solidFill>
                          <a:schemeClr val="accent6"/>
                        </a:solidFill>
                        <a:effectLst/>
                        <a:latin typeface="Calibri"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accent6"/>
                          </a:solidFill>
                          <a:effectLst/>
                          <a:latin typeface="Calibri" pitchFamily="34" charset="0"/>
                          <a:cs typeface="Times New Roman" pitchFamily="18" charset="0"/>
                        </a:rPr>
                        <a:t>Anticipated</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accent6"/>
                          </a:solidFill>
                          <a:effectLst/>
                          <a:latin typeface="Calibri" pitchFamily="34" charset="0"/>
                          <a:cs typeface="Times New Roman" pitchFamily="18" charset="0"/>
                        </a:rPr>
                        <a:t>Duration</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accent6"/>
                          </a:solidFill>
                          <a:effectLst/>
                          <a:latin typeface="Calibri" pitchFamily="34" charset="0"/>
                          <a:cs typeface="Times New Roman" pitchFamily="18" charset="0"/>
                        </a:rPr>
                        <a:t>Person(s)/ Agency </a:t>
                      </a:r>
                      <a:br>
                        <a:rPr kumimoji="0" lang="en-US" sz="1400" b="0" i="0" u="none" strike="noStrike" cap="none" normalizeH="0" baseline="0" dirty="0" smtClean="0">
                          <a:ln>
                            <a:noFill/>
                          </a:ln>
                          <a:solidFill>
                            <a:schemeClr val="accent6"/>
                          </a:solidFill>
                          <a:effectLst/>
                          <a:latin typeface="Calibri" pitchFamily="34" charset="0"/>
                          <a:cs typeface="Times New Roman" pitchFamily="18" charset="0"/>
                        </a:rPr>
                      </a:br>
                      <a:r>
                        <a:rPr kumimoji="0" lang="en-US" sz="1400" b="0" i="0" u="none" strike="noStrike" cap="none" normalizeH="0" baseline="0" dirty="0" smtClean="0">
                          <a:ln>
                            <a:noFill/>
                          </a:ln>
                          <a:solidFill>
                            <a:schemeClr val="accent6"/>
                          </a:solidFill>
                          <a:effectLst/>
                          <a:latin typeface="Calibri" pitchFamily="34" charset="0"/>
                          <a:cs typeface="Times New Roman" pitchFamily="18" charset="0"/>
                        </a:rPr>
                        <a:t>Responsible</a:t>
                      </a:r>
                      <a:endParaRPr kumimoji="0" lang="en-US" sz="4000" b="0" i="0" u="none" strike="noStrike" cap="none" normalizeH="0" baseline="0" dirty="0" smtClean="0">
                        <a:ln>
                          <a:noFill/>
                        </a:ln>
                        <a:solidFill>
                          <a:schemeClr val="accent6"/>
                        </a:solidFill>
                        <a:effectLst/>
                        <a:latin typeface="Calibri"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04828">
                <a:tc>
                  <a:txBody>
                    <a:bodyPr/>
                    <a:lstStyle/>
                    <a:p>
                      <a:pPr marL="0" marR="0" lvl="0" indent="0" algn="l" defTabSz="914400" rtl="0" eaLnBrk="1" fontAlgn="base" latinLnBrk="0" hangingPunct="1">
                        <a:lnSpc>
                          <a:spcPct val="100000"/>
                        </a:lnSpc>
                        <a:spcBef>
                          <a:spcPct val="20000"/>
                        </a:spcBef>
                        <a:spcAft>
                          <a:spcPct val="0"/>
                        </a:spcAft>
                        <a:buClr>
                          <a:srgbClr val="00668A"/>
                        </a:buClr>
                        <a:buSzTx/>
                        <a:buFontTx/>
                        <a:buNone/>
                        <a:tabLst/>
                      </a:pPr>
                      <a:endParaRPr kumimoji="0" lang="en-US" sz="2000" b="1" i="0" u="none" strike="noStrike" cap="none" normalizeH="0" baseline="0" dirty="0" smtClean="0">
                        <a:ln>
                          <a:noFill/>
                        </a:ln>
                        <a:solidFill>
                          <a:srgbClr val="800000"/>
                        </a:solidFill>
                        <a:effectLst/>
                        <a:latin typeface="+mn-lt"/>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2000" b="1" i="0" u="none" strike="noStrike" cap="none" normalizeH="0" baseline="0" dirty="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2000" b="1" i="0" u="none" strike="noStrike" cap="none" normalizeH="0" baseline="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2000" b="1" i="0" u="none" strike="noStrike" cap="none" normalizeH="0" baseline="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2000" b="1" i="0" u="none" strike="noStrike" cap="none" normalizeH="0" baseline="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2000" b="1" i="0" u="none" strike="noStrike" cap="none" normalizeH="0" baseline="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88958">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2000" b="1" i="0" u="none" strike="noStrike" cap="none" normalizeH="0" baseline="0" dirty="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2000" b="1" i="0" u="none" strike="noStrike" cap="none" normalizeH="0" baseline="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2000" b="1" i="0" u="none" strike="noStrike" cap="none" normalizeH="0" baseline="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2000" b="1" i="0" u="none" strike="noStrike" cap="none" normalizeH="0" baseline="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2000" b="1" i="0" u="none" strike="noStrike" cap="none" normalizeH="0" baseline="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2000" b="1" i="0" u="none" strike="noStrike" cap="none" normalizeH="0" baseline="0" dirty="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42023" name="Slide Number Placeholder 5"/>
          <p:cNvSpPr txBox="1">
            <a:spLocks/>
          </p:cNvSpPr>
          <p:nvPr/>
        </p:nvSpPr>
        <p:spPr bwMode="auto">
          <a:xfrm>
            <a:off x="8610600" y="6381750"/>
            <a:ext cx="533400" cy="476250"/>
          </a:xfrm>
          <a:prstGeom prst="rect">
            <a:avLst/>
          </a:prstGeom>
          <a:noFill/>
          <a:ln w="9525">
            <a:noFill/>
            <a:miter lim="800000"/>
            <a:headEnd/>
            <a:tailEnd/>
          </a:ln>
        </p:spPr>
        <p:txBody>
          <a:bodyPr/>
          <a:lstStyle/>
          <a:p>
            <a:fld id="{8050CBDA-2097-4A25-A421-E182CFFE3B03}" type="slidenum">
              <a:rPr lang="en-US" sz="1400"/>
              <a:pPr/>
              <a:t>35</a:t>
            </a:fld>
            <a:endParaRPr lang="en-US"/>
          </a:p>
        </p:txBody>
      </p:sp>
      <p:pic>
        <p:nvPicPr>
          <p:cNvPr id="5" name="Picture 3" descr="C:\Documents and Settings\rnilles\Local Settings\Temporary Internet Files\Content.IE5\7V071437\MPj03997370000[1].jpg"/>
          <p:cNvPicPr>
            <a:picLocks noChangeAspect="1" noChangeArrowheads="1"/>
          </p:cNvPicPr>
          <p:nvPr/>
        </p:nvPicPr>
        <p:blipFill>
          <a:blip r:embed="rId3" cstate="print"/>
          <a:srcRect l="32988" t="7094" r="23347" b="59525"/>
          <a:stretch>
            <a:fillRect/>
          </a:stretch>
        </p:blipFill>
        <p:spPr bwMode="auto">
          <a:xfrm>
            <a:off x="7547664" y="76200"/>
            <a:ext cx="1329636" cy="1524000"/>
          </a:xfrm>
          <a:prstGeom prst="rect">
            <a:avLst/>
          </a:prstGeom>
          <a:noFill/>
          <a:ln w="9525">
            <a:noFill/>
            <a:miter lim="800000"/>
            <a:headEnd/>
            <a:tailEnd/>
          </a:ln>
        </p:spPr>
      </p:pic>
    </p:spTree>
    <p:extLst>
      <p:ext uri="{BB962C8B-B14F-4D97-AF65-F5344CB8AC3E}">
        <p14:creationId xmlns:p14="http://schemas.microsoft.com/office/powerpoint/2010/main" val="1873611107"/>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4"/>
          <p:cNvSpPr>
            <a:spLocks noGrp="1"/>
          </p:cNvSpPr>
          <p:nvPr>
            <p:ph type="title"/>
          </p:nvPr>
        </p:nvSpPr>
        <p:spPr>
          <a:xfrm>
            <a:off x="228600" y="228600"/>
            <a:ext cx="8305800" cy="685800"/>
          </a:xfrm>
        </p:spPr>
        <p:txBody>
          <a:bodyPr/>
          <a:lstStyle/>
          <a:p>
            <a:pPr eaLnBrk="1" hangingPunct="1"/>
            <a:r>
              <a:rPr lang="en-US" sz="3200" dirty="0" smtClean="0"/>
              <a:t>Independent Living Goals: Example Statements</a:t>
            </a:r>
            <a:endParaRPr lang="en-US" dirty="0" smtClean="0"/>
          </a:p>
        </p:txBody>
      </p:sp>
      <p:sp>
        <p:nvSpPr>
          <p:cNvPr id="37891" name="Content Placeholder 5"/>
          <p:cNvSpPr>
            <a:spLocks noGrp="1"/>
          </p:cNvSpPr>
          <p:nvPr>
            <p:ph idx="1"/>
          </p:nvPr>
        </p:nvSpPr>
        <p:spPr>
          <a:xfrm>
            <a:off x="304800" y="990600"/>
            <a:ext cx="8610600" cy="5334000"/>
          </a:xfrm>
          <a:solidFill>
            <a:schemeClr val="bg1"/>
          </a:solidFill>
        </p:spPr>
        <p:txBody>
          <a:bodyPr/>
          <a:lstStyle/>
          <a:p>
            <a:pPr marL="347472" indent="-347472" eaLnBrk="1" hangingPunct="1">
              <a:buFontTx/>
              <a:buNone/>
              <a:defRPr/>
            </a:pPr>
            <a:r>
              <a:rPr lang="en-US" sz="2800" b="1" dirty="0" smtClean="0">
                <a:solidFill>
                  <a:srgbClr val="C00000"/>
                </a:solidFill>
              </a:rPr>
              <a:t>For students who are anticipated to need services:</a:t>
            </a:r>
          </a:p>
          <a:p>
            <a:pPr marL="347472" indent="-347472" eaLnBrk="1" hangingPunct="1">
              <a:buFont typeface="Arial" pitchFamily="34" charset="0"/>
              <a:buChar char="•"/>
              <a:defRPr/>
            </a:pPr>
            <a:r>
              <a:rPr lang="en-US" sz="2800" i="1" dirty="0" smtClean="0">
                <a:solidFill>
                  <a:srgbClr val="333399"/>
                </a:solidFill>
              </a:rPr>
              <a:t>Caroline’s goal is to live independently. (Note: she will need services during HS to reach her goal)</a:t>
            </a:r>
          </a:p>
          <a:p>
            <a:pPr marL="347472" indent="-347472" eaLnBrk="1" hangingPunct="1">
              <a:buFont typeface="Arial" pitchFamily="34" charset="0"/>
              <a:buChar char="•"/>
              <a:defRPr/>
            </a:pPr>
            <a:r>
              <a:rPr lang="en-US" sz="2800" i="1" dirty="0" smtClean="0"/>
              <a:t>Zack’s goal is to live with his family.  He will need supports to access community resources</a:t>
            </a:r>
            <a:r>
              <a:rPr lang="en-US" sz="2800" b="1" i="1" dirty="0" smtClean="0"/>
              <a:t>.</a:t>
            </a:r>
            <a:endParaRPr lang="en-US" sz="2800" i="1" dirty="0" smtClean="0"/>
          </a:p>
          <a:p>
            <a:pPr marL="347472" indent="-347472" eaLnBrk="1" hangingPunct="1">
              <a:buFont typeface="Arial" pitchFamily="34" charset="0"/>
              <a:buChar char="•"/>
              <a:defRPr/>
            </a:pPr>
            <a:r>
              <a:rPr lang="en-US" sz="2800" i="1" dirty="0" smtClean="0"/>
              <a:t>Jill’s goal is to live in an supported apartment, and to access community resources and programs with supports.</a:t>
            </a:r>
          </a:p>
          <a:p>
            <a:pPr marL="0" indent="0">
              <a:buNone/>
            </a:pPr>
            <a:endParaRPr lang="en-US" sz="2800" b="1" dirty="0" smtClean="0">
              <a:solidFill>
                <a:srgbClr val="C00000"/>
              </a:solidFill>
            </a:endParaRPr>
          </a:p>
          <a:p>
            <a:pPr marL="0" indent="0">
              <a:buNone/>
            </a:pPr>
            <a:r>
              <a:rPr lang="en-US" sz="2800" b="1" dirty="0" smtClean="0">
                <a:solidFill>
                  <a:srgbClr val="C00000"/>
                </a:solidFill>
              </a:rPr>
              <a:t>Or, </a:t>
            </a:r>
            <a:r>
              <a:rPr lang="en-US" sz="2800" b="1" dirty="0">
                <a:solidFill>
                  <a:srgbClr val="C00000"/>
                </a:solidFill>
              </a:rPr>
              <a:t>f</a:t>
            </a:r>
            <a:r>
              <a:rPr lang="en-US" sz="2800" b="1" dirty="0" smtClean="0">
                <a:solidFill>
                  <a:srgbClr val="C00000"/>
                </a:solidFill>
              </a:rPr>
              <a:t>or </a:t>
            </a:r>
            <a:r>
              <a:rPr lang="en-US" sz="2800" b="1" dirty="0">
                <a:solidFill>
                  <a:srgbClr val="C00000"/>
                </a:solidFill>
              </a:rPr>
              <a:t>students </a:t>
            </a:r>
            <a:r>
              <a:rPr lang="en-US" sz="2800" b="1" dirty="0" smtClean="0">
                <a:solidFill>
                  <a:srgbClr val="C00000"/>
                </a:solidFill>
              </a:rPr>
              <a:t>who are NOT anticipated to need services (based on data):</a:t>
            </a:r>
            <a:endParaRPr lang="en-US" sz="2400" dirty="0" smtClean="0">
              <a:solidFill>
                <a:srgbClr val="000099"/>
              </a:solidFill>
            </a:endParaRPr>
          </a:p>
          <a:p>
            <a:r>
              <a:rPr lang="en-US" sz="2800" i="1" dirty="0" smtClean="0">
                <a:solidFill>
                  <a:srgbClr val="000099"/>
                </a:solidFill>
              </a:rPr>
              <a:t>The </a:t>
            </a:r>
            <a:r>
              <a:rPr lang="en-US" sz="2800" i="1" dirty="0">
                <a:solidFill>
                  <a:srgbClr val="000099"/>
                </a:solidFill>
              </a:rPr>
              <a:t>IEP team has </a:t>
            </a:r>
            <a:r>
              <a:rPr lang="en-US" sz="2800" i="1" dirty="0" smtClean="0">
                <a:solidFill>
                  <a:srgbClr val="000099"/>
                </a:solidFill>
              </a:rPr>
              <a:t>documented </a:t>
            </a:r>
            <a:r>
              <a:rPr lang="en-US" sz="2800" i="1" dirty="0">
                <a:solidFill>
                  <a:srgbClr val="000099"/>
                </a:solidFill>
              </a:rPr>
              <a:t>that </a:t>
            </a:r>
            <a:r>
              <a:rPr lang="en-US" sz="2800" i="1" dirty="0" smtClean="0">
                <a:solidFill>
                  <a:srgbClr val="000099"/>
                </a:solidFill>
              </a:rPr>
              <a:t>a goal and services in this area are not </a:t>
            </a:r>
            <a:r>
              <a:rPr lang="en-US" sz="2800" i="1" dirty="0">
                <a:solidFill>
                  <a:srgbClr val="000099"/>
                </a:solidFill>
              </a:rPr>
              <a:t>needed </a:t>
            </a:r>
            <a:r>
              <a:rPr lang="en-US" sz="2800" i="1" dirty="0" smtClean="0">
                <a:solidFill>
                  <a:srgbClr val="000099"/>
                </a:solidFill>
              </a:rPr>
              <a:t>at </a:t>
            </a:r>
            <a:r>
              <a:rPr lang="en-US" sz="2800" i="1" dirty="0">
                <a:solidFill>
                  <a:srgbClr val="000099"/>
                </a:solidFill>
              </a:rPr>
              <a:t>this time. </a:t>
            </a:r>
            <a:endParaRPr lang="en-US" sz="2600" i="1" dirty="0">
              <a:solidFill>
                <a:srgbClr val="000099"/>
              </a:solidFill>
            </a:endParaRPr>
          </a:p>
          <a:p>
            <a:pPr marL="1009650" lvl="1" indent="-609600"/>
            <a:endParaRPr lang="en-US" sz="2800" b="1" i="1" dirty="0" smtClean="0"/>
          </a:p>
          <a:p>
            <a:pPr marL="347472" indent="-347472" eaLnBrk="1" hangingPunct="1">
              <a:buFontTx/>
              <a:buNone/>
              <a:defRPr/>
            </a:pPr>
            <a:r>
              <a:rPr lang="en-US" sz="2800" dirty="0" smtClean="0">
                <a:solidFill>
                  <a:srgbClr val="C00000"/>
                </a:solidFill>
              </a:rPr>
              <a:t> </a:t>
            </a:r>
          </a:p>
          <a:p>
            <a:pPr marL="858838" lvl="1" indent="-517525" eaLnBrk="1" hangingPunct="1">
              <a:spcBef>
                <a:spcPts val="600"/>
              </a:spcBef>
              <a:buSzPct val="80000"/>
              <a:buFont typeface="Wingdings" pitchFamily="2" charset="2"/>
              <a:buChar char="Ø"/>
              <a:defRPr/>
            </a:pPr>
            <a:endParaRPr lang="en-US" b="1" dirty="0" smtClean="0">
              <a:solidFill>
                <a:srgbClr val="C00000"/>
              </a:solidFill>
            </a:endParaRPr>
          </a:p>
          <a:p>
            <a:pPr marL="0" indent="0" eaLnBrk="1" hangingPunct="1">
              <a:buNone/>
              <a:defRPr/>
            </a:pPr>
            <a:endParaRPr lang="en-US" dirty="0" smtClean="0"/>
          </a:p>
        </p:txBody>
      </p:sp>
      <p:sp>
        <p:nvSpPr>
          <p:cNvPr id="12292" name="Slide Number Placeholder 3"/>
          <p:cNvSpPr>
            <a:spLocks noGrp="1"/>
          </p:cNvSpPr>
          <p:nvPr>
            <p:ph type="sldNum" sz="quarter" idx="12"/>
          </p:nvPr>
        </p:nvSpPr>
        <p:spPr>
          <a:xfrm>
            <a:off x="8458200" y="6172200"/>
            <a:ext cx="457200" cy="476250"/>
          </a:xfrm>
          <a:noFill/>
        </p:spPr>
        <p:txBody>
          <a:bodyPr/>
          <a:lstStyle/>
          <a:p>
            <a:fld id="{7527D4B9-B640-4621-A003-28B8749482F2}" type="slidenum">
              <a:rPr lang="en-US" smtClean="0"/>
              <a:pPr/>
              <a:t>36</a:t>
            </a:fld>
            <a:endParaRPr lang="en-US" smtClean="0"/>
          </a:p>
        </p:txBody>
      </p:sp>
    </p:spTree>
    <p:extLst>
      <p:ext uri="{BB962C8B-B14F-4D97-AF65-F5344CB8AC3E}">
        <p14:creationId xmlns:p14="http://schemas.microsoft.com/office/powerpoint/2010/main" val="117062950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152400" y="30480"/>
            <a:ext cx="6275387" cy="1066800"/>
          </a:xfrm>
        </p:spPr>
        <p:txBody>
          <a:bodyPr/>
          <a:lstStyle/>
          <a:p>
            <a:pPr algn="ctr"/>
            <a:r>
              <a:rPr lang="en-US" sz="3600" dirty="0"/>
              <a:t/>
            </a:r>
            <a:br>
              <a:rPr lang="en-US" sz="3600" dirty="0"/>
            </a:br>
            <a:r>
              <a:rPr lang="en-US" sz="3600" dirty="0" smtClean="0"/>
              <a:t>Example Independent Living Goal: Phillip</a:t>
            </a:r>
            <a:r>
              <a:rPr lang="en-US" dirty="0" smtClean="0"/>
              <a:t/>
            </a:r>
            <a:br>
              <a:rPr lang="en-US" dirty="0" smtClean="0"/>
            </a:br>
            <a:endParaRPr lang="en-US" dirty="0" smtClean="0"/>
          </a:p>
        </p:txBody>
      </p:sp>
      <p:graphicFrame>
        <p:nvGraphicFramePr>
          <p:cNvPr id="311346" name="Group 50"/>
          <p:cNvGraphicFramePr>
            <a:graphicFrameLocks noGrp="1"/>
          </p:cNvGraphicFramePr>
          <p:nvPr>
            <p:extLst>
              <p:ext uri="{D42A27DB-BD31-4B8C-83A1-F6EECF244321}">
                <p14:modId xmlns:p14="http://schemas.microsoft.com/office/powerpoint/2010/main" val="2945645382"/>
              </p:ext>
            </p:extLst>
          </p:nvPr>
        </p:nvGraphicFramePr>
        <p:xfrm>
          <a:off x="152400" y="1371600"/>
          <a:ext cx="8610599" cy="4732454"/>
        </p:xfrm>
        <a:graphic>
          <a:graphicData uri="http://schemas.openxmlformats.org/drawingml/2006/table">
            <a:tbl>
              <a:tblPr/>
              <a:tblGrid>
                <a:gridCol w="2341479"/>
                <a:gridCol w="1359568"/>
                <a:gridCol w="1025971"/>
                <a:gridCol w="1189622"/>
                <a:gridCol w="1361142"/>
                <a:gridCol w="1332817"/>
              </a:tblGrid>
              <a:tr h="1569720">
                <a:tc gridSpan="5">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accent6">
                              <a:lumMod val="75000"/>
                            </a:schemeClr>
                          </a:solidFill>
                          <a:effectLst/>
                          <a:latin typeface="+mn-lt"/>
                          <a:ea typeface="Times New Roman" pitchFamily="18" charset="0"/>
                          <a:cs typeface="Times" charset="0"/>
                        </a:rPr>
                        <a:t>Independent Living goal: </a:t>
                      </a:r>
                      <a:endParaRPr kumimoji="0" lang="en-US" sz="2800" b="1" i="0" u="none" strike="noStrike" cap="none" normalizeH="0" baseline="0" dirty="0" smtClean="0">
                        <a:ln>
                          <a:noFill/>
                        </a:ln>
                        <a:solidFill>
                          <a:srgbClr val="800000"/>
                        </a:solidFill>
                        <a:effectLst/>
                        <a:latin typeface="+mn-lt"/>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lang="en-US" sz="2800" kern="1200" dirty="0" smtClean="0">
                          <a:solidFill>
                            <a:schemeClr val="tx1"/>
                          </a:solidFill>
                          <a:latin typeface="+mn-lt"/>
                          <a:ea typeface="+mn-ea"/>
                          <a:cs typeface="+mn-cs"/>
                        </a:rPr>
                        <a:t>The IEP team including Phillip and his parents has determined that a goal and services for this area are not needed at this time.</a:t>
                      </a:r>
                      <a:endParaRPr kumimoji="0" lang="en-US" sz="2800" b="1" i="0" u="none" strike="noStrike" cap="none" normalizeH="0" baseline="0" dirty="0" smtClean="0">
                        <a:ln>
                          <a:noFill/>
                        </a:ln>
                        <a:solidFill>
                          <a:srgbClr val="800000"/>
                        </a:solidFill>
                        <a:effectLst/>
                        <a:latin typeface="+mn-lt"/>
                        <a:ea typeface="Times New Roman" pitchFamily="18" charset="0"/>
                        <a:cs typeface="Times"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66"/>
                          </a:solidFill>
                          <a:effectLst/>
                          <a:latin typeface="Calibri" pitchFamily="34" charset="0"/>
                          <a:cs typeface="Times New Roman" pitchFamily="18" charset="0"/>
                        </a:rPr>
                        <a:t>Measurable Annual Goal</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66"/>
                          </a:solidFill>
                          <a:effectLst/>
                          <a:latin typeface="Calibri" pitchFamily="34" charset="0"/>
                          <a:cs typeface="Times New Roman" pitchFamily="18" charset="0"/>
                        </a:rPr>
                        <a:t>Yes/</a:t>
                      </a:r>
                      <a:r>
                        <a:rPr kumimoji="0" lang="en-US" sz="1400" b="0" i="0" u="sng" strike="noStrike" cap="none" normalizeH="0" baseline="0" dirty="0" smtClean="0">
                          <a:ln>
                            <a:noFill/>
                          </a:ln>
                          <a:solidFill>
                            <a:srgbClr val="000066"/>
                          </a:solidFill>
                          <a:effectLst/>
                          <a:latin typeface="Calibri" pitchFamily="34" charset="0"/>
                          <a:cs typeface="Times New Roman" pitchFamily="18" charset="0"/>
                        </a:rPr>
                        <a:t>No</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rgbClr val="000066"/>
                        </a:solidFill>
                        <a:effectLst/>
                        <a:latin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66"/>
                          </a:solidFill>
                          <a:effectLst/>
                          <a:latin typeface="Calibri" pitchFamily="34" charset="0"/>
                          <a:cs typeface="Times New Roman" pitchFamily="18" charset="0"/>
                        </a:rPr>
                        <a:t>(Document in Section V</a:t>
                      </a:r>
                      <a:r>
                        <a:rPr kumimoji="0" lang="en-US" sz="1400" b="0" i="0" u="none" strike="noStrike" cap="none" normalizeH="0" baseline="0" dirty="0" smtClean="0">
                          <a:ln>
                            <a:noFill/>
                          </a:ln>
                          <a:solidFill>
                            <a:schemeClr val="accent6">
                              <a:lumMod val="75000"/>
                            </a:schemeClr>
                          </a:solidFill>
                          <a:effectLst/>
                          <a:latin typeface="Calibri" pitchFamily="34" charset="0"/>
                          <a:cs typeface="Times New Roman" pitchFamily="18" charset="0"/>
                        </a:rPr>
                        <a:t>)</a:t>
                      </a:r>
                      <a:endParaRPr kumimoji="0" lang="en-US" sz="4000" b="0" i="0" u="none" strike="noStrike" cap="none" normalizeH="0" baseline="0" dirty="0" smtClean="0">
                        <a:ln>
                          <a:noFill/>
                        </a:ln>
                        <a:solidFill>
                          <a:schemeClr val="accent6">
                            <a:lumMod val="75000"/>
                          </a:schemeClr>
                        </a:solidFill>
                        <a:effectLst/>
                        <a:latin typeface="Calibri"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45956">
                <a:tc gridSpan="6">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accent6"/>
                          </a:solidFill>
                          <a:effectLst/>
                          <a:latin typeface="Calibri" pitchFamily="34" charset="0"/>
                          <a:cs typeface="Times New Roman" pitchFamily="18" charset="0"/>
                        </a:rPr>
                        <a:t>Courses of Study</a:t>
                      </a:r>
                      <a:r>
                        <a:rPr kumimoji="0" lang="en-US" sz="1200" b="0" i="0" u="none" strike="noStrike" cap="none" normalizeH="0" baseline="0" dirty="0" smtClean="0">
                          <a:ln>
                            <a:noFill/>
                          </a:ln>
                          <a:solidFill>
                            <a:schemeClr val="accent6"/>
                          </a:solidFill>
                          <a:effectLst/>
                          <a:latin typeface="Calibri" pitchFamily="34" charset="0"/>
                          <a:cs typeface="Times New Roman" pitchFamily="18" charset="0"/>
                        </a:rPr>
                        <a:t> : </a:t>
                      </a:r>
                      <a:endParaRPr kumimoji="0" lang="en-US" sz="1800" b="1" i="0" u="none" strike="noStrike" cap="none" normalizeH="0" baseline="0" dirty="0" smtClean="0">
                        <a:ln>
                          <a:noFill/>
                        </a:ln>
                        <a:solidFill>
                          <a:srgbClr val="990033"/>
                        </a:solidFill>
                        <a:effectLst/>
                        <a:latin typeface="+mn-lt"/>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rgbClr val="064584"/>
                          </a:solidFill>
                          <a:effectLst/>
                          <a:latin typeface="Calibri" pitchFamily="34" charset="0"/>
                          <a:cs typeface="Times New Roman" pitchFamily="18" charset="0"/>
                        </a:rPr>
                        <a:t>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873529">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accent6">
                              <a:lumMod val="75000"/>
                            </a:schemeClr>
                          </a:solidFill>
                          <a:effectLst/>
                          <a:latin typeface="Calibri" pitchFamily="34" charset="0"/>
                          <a:cs typeface="Times New Roman" pitchFamily="18" charset="0"/>
                        </a:rPr>
                        <a:t>Service/Activity</a:t>
                      </a:r>
                      <a:endParaRPr kumimoji="0" lang="en-US" sz="1400" b="0" i="0" u="none" strike="noStrike" cap="none" normalizeH="0" baseline="0" dirty="0" smtClean="0">
                        <a:ln>
                          <a:noFill/>
                        </a:ln>
                        <a:solidFill>
                          <a:schemeClr val="accent6">
                            <a:lumMod val="75000"/>
                          </a:schemeClr>
                        </a:solidFill>
                        <a:effectLst/>
                        <a:latin typeface="Calibri"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accent6"/>
                          </a:solidFill>
                          <a:effectLst/>
                          <a:latin typeface="Calibri" pitchFamily="34" charset="0"/>
                          <a:cs typeface="Times New Roman" pitchFamily="18" charset="0"/>
                        </a:rPr>
                        <a:t>Location</a:t>
                      </a:r>
                      <a:endParaRPr kumimoji="0" lang="en-US" sz="1400" b="0" i="0" u="none" strike="noStrike" cap="none" normalizeH="0" baseline="0" smtClean="0">
                        <a:ln>
                          <a:noFill/>
                        </a:ln>
                        <a:solidFill>
                          <a:schemeClr val="accent6"/>
                        </a:solidFill>
                        <a:effectLst/>
                        <a:latin typeface="Calibri"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accent6"/>
                          </a:solidFill>
                          <a:effectLst/>
                          <a:latin typeface="Calibri" pitchFamily="34" charset="0"/>
                          <a:cs typeface="Times New Roman" pitchFamily="18" charset="0"/>
                        </a:rPr>
                        <a:t>Frequency</a:t>
                      </a:r>
                      <a:endParaRPr kumimoji="0" lang="en-US" sz="4000" b="0" i="0" u="none" strike="noStrike" cap="none" normalizeH="0" baseline="0" smtClean="0">
                        <a:ln>
                          <a:noFill/>
                        </a:ln>
                        <a:solidFill>
                          <a:schemeClr val="accent6"/>
                        </a:solidFill>
                        <a:effectLst/>
                        <a:latin typeface="Calibri"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accent6"/>
                          </a:solidFill>
                          <a:effectLst/>
                          <a:latin typeface="Calibri" pitchFamily="34" charset="0"/>
                          <a:cs typeface="Times New Roman" pitchFamily="18" charset="0"/>
                        </a:rPr>
                        <a:t>Projected</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accent6"/>
                          </a:solidFill>
                          <a:effectLst/>
                          <a:latin typeface="Calibri" pitchFamily="34" charset="0"/>
                          <a:cs typeface="Times New Roman" pitchFamily="18" charset="0"/>
                        </a:rPr>
                        <a:t>Beginning</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accent6"/>
                          </a:solidFill>
                          <a:effectLst/>
                          <a:latin typeface="Calibri" pitchFamily="34" charset="0"/>
                          <a:cs typeface="Times New Roman" pitchFamily="18" charset="0"/>
                        </a:rPr>
                        <a:t>Date</a:t>
                      </a:r>
                      <a:endParaRPr kumimoji="0" lang="en-US" sz="4000" b="0" i="0" u="none" strike="noStrike" cap="none" normalizeH="0" baseline="0" smtClean="0">
                        <a:ln>
                          <a:noFill/>
                        </a:ln>
                        <a:solidFill>
                          <a:schemeClr val="accent6"/>
                        </a:solidFill>
                        <a:effectLst/>
                        <a:latin typeface="Calibri"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accent6"/>
                          </a:solidFill>
                          <a:effectLst/>
                          <a:latin typeface="Calibri" pitchFamily="34" charset="0"/>
                          <a:cs typeface="Times New Roman" pitchFamily="18" charset="0"/>
                        </a:rPr>
                        <a:t>Anticipated</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accent6"/>
                          </a:solidFill>
                          <a:effectLst/>
                          <a:latin typeface="Calibri" pitchFamily="34" charset="0"/>
                          <a:cs typeface="Times New Roman" pitchFamily="18" charset="0"/>
                        </a:rPr>
                        <a:t>Duration</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accent6"/>
                          </a:solidFill>
                          <a:effectLst/>
                          <a:latin typeface="Calibri" pitchFamily="34" charset="0"/>
                          <a:cs typeface="Times New Roman" pitchFamily="18" charset="0"/>
                        </a:rPr>
                        <a:t>Person(s)/ Agency </a:t>
                      </a:r>
                      <a:br>
                        <a:rPr kumimoji="0" lang="en-US" sz="1400" b="0" i="0" u="none" strike="noStrike" cap="none" normalizeH="0" baseline="0" dirty="0" smtClean="0">
                          <a:ln>
                            <a:noFill/>
                          </a:ln>
                          <a:solidFill>
                            <a:schemeClr val="accent6"/>
                          </a:solidFill>
                          <a:effectLst/>
                          <a:latin typeface="Calibri" pitchFamily="34" charset="0"/>
                          <a:cs typeface="Times New Roman" pitchFamily="18" charset="0"/>
                        </a:rPr>
                      </a:br>
                      <a:r>
                        <a:rPr kumimoji="0" lang="en-US" sz="1400" b="0" i="0" u="none" strike="noStrike" cap="none" normalizeH="0" baseline="0" dirty="0" smtClean="0">
                          <a:ln>
                            <a:noFill/>
                          </a:ln>
                          <a:solidFill>
                            <a:schemeClr val="accent6"/>
                          </a:solidFill>
                          <a:effectLst/>
                          <a:latin typeface="Calibri" pitchFamily="34" charset="0"/>
                          <a:cs typeface="Times New Roman" pitchFamily="18" charset="0"/>
                        </a:rPr>
                        <a:t>Responsible</a:t>
                      </a:r>
                      <a:endParaRPr kumimoji="0" lang="en-US" sz="4000" b="0" i="0" u="none" strike="noStrike" cap="none" normalizeH="0" baseline="0" dirty="0" smtClean="0">
                        <a:ln>
                          <a:noFill/>
                        </a:ln>
                        <a:solidFill>
                          <a:schemeClr val="accent6"/>
                        </a:solidFill>
                        <a:effectLst/>
                        <a:latin typeface="Calibri"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14672">
                <a:tc>
                  <a:txBody>
                    <a:bodyPr/>
                    <a:lstStyle/>
                    <a:p>
                      <a:pPr marL="0" marR="0" lvl="0" indent="0" algn="l" defTabSz="914400" rtl="0" eaLnBrk="1" fontAlgn="base" latinLnBrk="0" hangingPunct="1">
                        <a:lnSpc>
                          <a:spcPct val="100000"/>
                        </a:lnSpc>
                        <a:spcBef>
                          <a:spcPct val="20000"/>
                        </a:spcBef>
                        <a:spcAft>
                          <a:spcPct val="0"/>
                        </a:spcAft>
                        <a:buClr>
                          <a:srgbClr val="00668A"/>
                        </a:buClr>
                        <a:buSzTx/>
                        <a:buFontTx/>
                        <a:buNone/>
                        <a:tabLst/>
                      </a:pPr>
                      <a:endParaRPr kumimoji="0" lang="en-US" sz="2000" b="0" i="0" u="none" strike="noStrike" cap="none" normalizeH="0" baseline="0" dirty="0" smtClean="0">
                        <a:ln>
                          <a:noFill/>
                        </a:ln>
                        <a:solidFill>
                          <a:srgbClr val="990033"/>
                        </a:solidFill>
                        <a:effectLst/>
                        <a:latin typeface="+mn-lt"/>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99977">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2000" b="1" i="0" u="none" strike="noStrike" cap="none" normalizeH="0" baseline="0" dirty="0" smtClean="0">
                        <a:ln>
                          <a:noFill/>
                        </a:ln>
                        <a:solidFill>
                          <a:srgbClr val="064584"/>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44071" name="Slide Number Placeholder 5"/>
          <p:cNvSpPr txBox="1">
            <a:spLocks/>
          </p:cNvSpPr>
          <p:nvPr/>
        </p:nvSpPr>
        <p:spPr bwMode="auto">
          <a:xfrm>
            <a:off x="8610600" y="6381750"/>
            <a:ext cx="381000" cy="476250"/>
          </a:xfrm>
          <a:prstGeom prst="rect">
            <a:avLst/>
          </a:prstGeom>
          <a:noFill/>
          <a:ln w="9525">
            <a:noFill/>
            <a:miter lim="800000"/>
            <a:headEnd/>
            <a:tailEnd/>
          </a:ln>
        </p:spPr>
        <p:txBody>
          <a:bodyPr/>
          <a:lstStyle/>
          <a:p>
            <a:fld id="{FC6E6518-E8E0-457F-A1ED-4E663146C132}" type="slidenum">
              <a:rPr lang="en-US" sz="1400"/>
              <a:pPr/>
              <a:t>37</a:t>
            </a:fld>
            <a:endParaRPr lang="en-US"/>
          </a:p>
        </p:txBody>
      </p:sp>
      <p:sp>
        <p:nvSpPr>
          <p:cNvPr id="44072" name="TextBox 5"/>
          <p:cNvSpPr txBox="1">
            <a:spLocks noChangeArrowheads="1"/>
          </p:cNvSpPr>
          <p:nvPr/>
        </p:nvSpPr>
        <p:spPr bwMode="auto">
          <a:xfrm rot="-420801">
            <a:off x="2523591" y="4528007"/>
            <a:ext cx="6523389" cy="1938992"/>
          </a:xfrm>
          <a:prstGeom prst="rect">
            <a:avLst/>
          </a:prstGeom>
          <a:solidFill>
            <a:srgbClr val="FFCCFF"/>
          </a:solidFill>
          <a:ln w="38100">
            <a:solidFill>
              <a:schemeClr val="tx1"/>
            </a:solidFill>
            <a:prstDash val="dashDot"/>
            <a:miter lim="800000"/>
            <a:headEnd/>
            <a:tailEnd/>
          </a:ln>
        </p:spPr>
        <p:txBody>
          <a:bodyPr wrap="square">
            <a:spAutoFit/>
          </a:bodyPr>
          <a:lstStyle/>
          <a:p>
            <a:r>
              <a:rPr lang="en-US" sz="2400" dirty="0" smtClean="0"/>
              <a:t>NOTE</a:t>
            </a:r>
            <a:r>
              <a:rPr lang="en-US" sz="2400" dirty="0"/>
              <a:t>:  If a goal area is NOT selected,  leave the rest of the grid BLANK</a:t>
            </a:r>
            <a:r>
              <a:rPr lang="en-US" sz="2400" dirty="0" smtClean="0"/>
              <a:t>!</a:t>
            </a:r>
          </a:p>
          <a:p>
            <a:endParaRPr lang="en-US" sz="2400" dirty="0" smtClean="0"/>
          </a:p>
          <a:p>
            <a:r>
              <a:rPr lang="en-US" sz="2400" dirty="0" smtClean="0"/>
              <a:t>BUT– present levels must document WHY… see next slide</a:t>
            </a:r>
            <a:endParaRPr lang="en-US" sz="2000" dirty="0"/>
          </a:p>
        </p:txBody>
      </p:sp>
      <p:pic>
        <p:nvPicPr>
          <p:cNvPr id="6" name="Picture 3" descr="C:\Documents and Settings\rnilles\Local Settings\Temporary Internet Files\Content.IE5\7V071437\MPj03997370000[1].jpg"/>
          <p:cNvPicPr>
            <a:picLocks noChangeAspect="1" noChangeArrowheads="1"/>
          </p:cNvPicPr>
          <p:nvPr/>
        </p:nvPicPr>
        <p:blipFill>
          <a:blip r:embed="rId3" cstate="print"/>
          <a:srcRect l="32988" t="7094" r="23347" b="59525"/>
          <a:stretch>
            <a:fillRect/>
          </a:stretch>
        </p:blipFill>
        <p:spPr bwMode="auto">
          <a:xfrm>
            <a:off x="7707439" y="0"/>
            <a:ext cx="1433513" cy="1643062"/>
          </a:xfrm>
          <a:prstGeom prst="rect">
            <a:avLst/>
          </a:prstGeom>
          <a:noFill/>
          <a:ln w="9525">
            <a:noFill/>
            <a:miter lim="800000"/>
            <a:headEnd/>
            <a:tailEnd/>
          </a:ln>
        </p:spPr>
      </p:pic>
    </p:spTree>
    <p:extLst>
      <p:ext uri="{BB962C8B-B14F-4D97-AF65-F5344CB8AC3E}">
        <p14:creationId xmlns:p14="http://schemas.microsoft.com/office/powerpoint/2010/main" val="1417934192"/>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4"/>
          <p:cNvSpPr>
            <a:spLocks noGrp="1"/>
          </p:cNvSpPr>
          <p:nvPr>
            <p:ph type="title"/>
          </p:nvPr>
        </p:nvSpPr>
        <p:spPr>
          <a:xfrm>
            <a:off x="685800" y="228600"/>
            <a:ext cx="8001000" cy="639763"/>
          </a:xfrm>
        </p:spPr>
        <p:txBody>
          <a:bodyPr/>
          <a:lstStyle/>
          <a:p>
            <a:r>
              <a:rPr lang="en-US" sz="2400" dirty="0"/>
              <a:t>Why </a:t>
            </a:r>
            <a:r>
              <a:rPr lang="en-US" sz="2400" dirty="0" smtClean="0"/>
              <a:t>does </a:t>
            </a:r>
            <a:r>
              <a:rPr lang="en-US" sz="2400" dirty="0"/>
              <a:t>Phillip not have a goal for Independent Living? </a:t>
            </a:r>
            <a:br>
              <a:rPr lang="en-US" sz="2400" dirty="0"/>
            </a:br>
            <a:r>
              <a:rPr lang="en-US" sz="2400" dirty="0">
                <a:solidFill>
                  <a:srgbClr val="C00000"/>
                </a:solidFill>
              </a:rPr>
              <a:t>Present Education Levels:  Functional Performance</a:t>
            </a:r>
            <a:endParaRPr lang="en-US" sz="2400" dirty="0" smtClean="0">
              <a:solidFill>
                <a:srgbClr val="C00000"/>
              </a:solidFill>
            </a:endParaRPr>
          </a:p>
        </p:txBody>
      </p:sp>
      <p:sp>
        <p:nvSpPr>
          <p:cNvPr id="45059" name="Content Placeholder 5"/>
          <p:cNvSpPr>
            <a:spLocks noGrp="1"/>
          </p:cNvSpPr>
          <p:nvPr>
            <p:ph idx="1"/>
          </p:nvPr>
        </p:nvSpPr>
        <p:spPr>
          <a:xfrm>
            <a:off x="0" y="1066800"/>
            <a:ext cx="8991600" cy="5410200"/>
          </a:xfrm>
        </p:spPr>
        <p:txBody>
          <a:bodyPr/>
          <a:lstStyle/>
          <a:p>
            <a:r>
              <a:rPr lang="en-US" sz="2600" dirty="0" smtClean="0"/>
              <a:t>Phillip missed only two days of school last year.  He had one tardy and no office disciplinary referrals. </a:t>
            </a:r>
          </a:p>
          <a:p>
            <a:r>
              <a:rPr lang="en-US" sz="2600" dirty="0" smtClean="0"/>
              <a:t>Phillip is independent in daily living skills, and plans to eventually live on his own once he is earning a living.  He passed his driver’s exam last spring, and drives to his part time job at Pizza Hut.  He likes his job, his attendance at work is good, and he reports getting along well with his co-workers and his shift manager.  He recently used his earnings to buy a used car, which he enjoys working on.  </a:t>
            </a:r>
          </a:p>
          <a:p>
            <a:r>
              <a:rPr lang="en-US" sz="2600" dirty="0" smtClean="0"/>
              <a:t>An informal parent survey, as well as the Comprehensive Informal Inventory of Knowledge and Skills for Transition, were given by the district, and indicate that Phillip is self sufficient and age appropriate in all areas of independent living. He will not need a goal or services for this area.</a:t>
            </a:r>
          </a:p>
        </p:txBody>
      </p:sp>
      <p:sp>
        <p:nvSpPr>
          <p:cNvPr id="45060" name="Slide Number Placeholder 3"/>
          <p:cNvSpPr>
            <a:spLocks noGrp="1"/>
          </p:cNvSpPr>
          <p:nvPr>
            <p:ph type="sldNum" sz="quarter" idx="12"/>
          </p:nvPr>
        </p:nvSpPr>
        <p:spPr>
          <a:xfrm>
            <a:off x="8382000" y="6381750"/>
            <a:ext cx="457200" cy="476250"/>
          </a:xfrm>
          <a:noFill/>
        </p:spPr>
        <p:txBody>
          <a:bodyPr/>
          <a:lstStyle/>
          <a:p>
            <a:fld id="{392A60B1-7619-4B95-AE1F-A6C4E0FCAB1F}" type="slidenum">
              <a:rPr lang="en-US" smtClean="0">
                <a:latin typeface="Arial" pitchFamily="34" charset="0"/>
              </a:rPr>
              <a:pPr/>
              <a:t>38</a:t>
            </a:fld>
            <a:endParaRPr lang="en-US" smtClean="0">
              <a:latin typeface="Arial" pitchFamily="34" charset="0"/>
            </a:endParaRPr>
          </a:p>
        </p:txBody>
      </p:sp>
    </p:spTree>
    <p:extLst>
      <p:ext uri="{BB962C8B-B14F-4D97-AF65-F5344CB8AC3E}">
        <p14:creationId xmlns:p14="http://schemas.microsoft.com/office/powerpoint/2010/main" val="262727918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3" descr="ROADMAP FINAL - WORD.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Down Arrow 2"/>
          <p:cNvSpPr/>
          <p:nvPr/>
        </p:nvSpPr>
        <p:spPr>
          <a:xfrm rot="1800044">
            <a:off x="7623175" y="815975"/>
            <a:ext cx="484188" cy="977900"/>
          </a:xfrm>
          <a:prstGeom prst="downArrow">
            <a:avLst>
              <a:gd name="adj1" fmla="val 28640"/>
              <a:gd name="adj2" fmla="val 50000"/>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225425" y="274638"/>
            <a:ext cx="8461375" cy="639762"/>
          </a:xfrm>
        </p:spPr>
        <p:txBody>
          <a:bodyPr/>
          <a:lstStyle/>
          <a:p>
            <a:r>
              <a:rPr lang="en-US" dirty="0" smtClean="0"/>
              <a:t>Objectives for Cohort # 5 Training Series</a:t>
            </a:r>
          </a:p>
        </p:txBody>
      </p:sp>
      <p:sp>
        <p:nvSpPr>
          <p:cNvPr id="11267" name="Content Placeholder 2"/>
          <p:cNvSpPr>
            <a:spLocks noGrp="1"/>
          </p:cNvSpPr>
          <p:nvPr>
            <p:ph idx="1"/>
          </p:nvPr>
        </p:nvSpPr>
        <p:spPr>
          <a:xfrm>
            <a:off x="381000" y="1219200"/>
            <a:ext cx="8442325" cy="5399088"/>
          </a:xfrm>
        </p:spPr>
        <p:txBody>
          <a:bodyPr/>
          <a:lstStyle/>
          <a:p>
            <a:r>
              <a:rPr lang="en-US" dirty="0" smtClean="0"/>
              <a:t>As a result of this entire training series, participants will be able to:</a:t>
            </a:r>
            <a:endParaRPr lang="en-US" sz="2600" dirty="0" smtClean="0"/>
          </a:p>
          <a:p>
            <a:pPr lvl="1"/>
            <a:r>
              <a:rPr lang="en-US" dirty="0" smtClean="0"/>
              <a:t>Implement effective practices that will lead to successful postsecondary outcomes for students with disabilities.</a:t>
            </a:r>
          </a:p>
          <a:p>
            <a:pPr lvl="1"/>
            <a:r>
              <a:rPr lang="en-US" dirty="0" smtClean="0"/>
              <a:t>Utilize ongoing assessment and progress monitoring practices to guide transition planning.</a:t>
            </a:r>
          </a:p>
          <a:p>
            <a:pPr lvl="1"/>
            <a:r>
              <a:rPr lang="en-US" dirty="0" smtClean="0"/>
              <a:t>Work collaboratively with students, families, education and agency staff in the secondary transition process.</a:t>
            </a:r>
            <a:endParaRPr lang="en-US" sz="2600" dirty="0" smtClean="0"/>
          </a:p>
        </p:txBody>
      </p:sp>
      <p:sp>
        <p:nvSpPr>
          <p:cNvPr id="11268" name="Rectangle 6"/>
          <p:cNvSpPr>
            <a:spLocks noChangeArrowheads="1"/>
          </p:cNvSpPr>
          <p:nvPr/>
        </p:nvSpPr>
        <p:spPr bwMode="auto">
          <a:xfrm>
            <a:off x="0" y="-392113"/>
            <a:ext cx="225425" cy="784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0" hangingPunct="0"/>
            <a:endParaRPr lang="en-US"/>
          </a:p>
          <a:p>
            <a:pPr eaLnBrk="0" hangingPunct="0">
              <a:buFontTx/>
              <a:buChar char="•"/>
            </a:pPr>
            <a:endParaRPr lang="en-US" sz="900"/>
          </a:p>
          <a:p>
            <a:pPr eaLnBrk="0" hangingPunct="0"/>
            <a:endParaRPr lang="en-US"/>
          </a:p>
        </p:txBody>
      </p:sp>
      <p:sp>
        <p:nvSpPr>
          <p:cNvPr id="11269" name="Rectangle 6"/>
          <p:cNvSpPr>
            <a:spLocks noChangeArrowheads="1"/>
          </p:cNvSpPr>
          <p:nvPr/>
        </p:nvSpPr>
        <p:spPr bwMode="auto">
          <a:xfrm>
            <a:off x="8382000" y="6248400"/>
            <a:ext cx="4413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fld id="{779D9524-EAAC-45B6-B30F-DED187B273D9}" type="slidenum">
              <a:rPr lang="en-US"/>
              <a:pPr/>
              <a:t>4</a:t>
            </a:fld>
            <a:endParaRPr lang="en-US"/>
          </a:p>
        </p:txBody>
      </p:sp>
    </p:spTree>
    <p:extLst>
      <p:ext uri="{BB962C8B-B14F-4D97-AF65-F5344CB8AC3E}">
        <p14:creationId xmlns:p14="http://schemas.microsoft.com/office/powerpoint/2010/main" val="3594724889"/>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0178" name="Title 1"/>
          <p:cNvSpPr>
            <a:spLocks noGrp="1"/>
          </p:cNvSpPr>
          <p:nvPr>
            <p:ph type="title"/>
          </p:nvPr>
        </p:nvSpPr>
        <p:spPr>
          <a:xfrm>
            <a:off x="457200" y="274638"/>
            <a:ext cx="8153400" cy="1096962"/>
          </a:xfrm>
        </p:spPr>
        <p:txBody>
          <a:bodyPr/>
          <a:lstStyle/>
          <a:p>
            <a:r>
              <a:rPr lang="en-US" smtClean="0"/>
              <a:t>Identifying student’s post secondary goals leads to further assessments…</a:t>
            </a:r>
          </a:p>
        </p:txBody>
      </p:sp>
      <p:sp>
        <p:nvSpPr>
          <p:cNvPr id="50179" name="Slide Number Placeholder 3"/>
          <p:cNvSpPr>
            <a:spLocks noGrp="1"/>
          </p:cNvSpPr>
          <p:nvPr>
            <p:ph type="sldNum" sz="quarter" idx="12"/>
          </p:nvPr>
        </p:nvSpPr>
        <p:spPr>
          <a:xfrm>
            <a:off x="8382000" y="6324600"/>
            <a:ext cx="457200" cy="30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E0218EE7-5D29-4E85-B663-7E3F8A7616D3}" type="slidenum">
              <a:rPr lang="en-US" smtClean="0"/>
              <a:pPr eaLnBrk="1" hangingPunct="1"/>
              <a:t>40</a:t>
            </a:fld>
            <a:endParaRPr lang="en-US" smtClean="0"/>
          </a:p>
        </p:txBody>
      </p:sp>
      <p:graphicFrame>
        <p:nvGraphicFramePr>
          <p:cNvPr id="5" name="Diagram 4"/>
          <p:cNvGraphicFramePr/>
          <p:nvPr>
            <p:extLst>
              <p:ext uri="{D42A27DB-BD31-4B8C-83A1-F6EECF244321}">
                <p14:modId xmlns:p14="http://schemas.microsoft.com/office/powerpoint/2010/main" val="1241625633"/>
              </p:ext>
            </p:extLst>
          </p:nvPr>
        </p:nvGraphicFramePr>
        <p:xfrm>
          <a:off x="0" y="533400"/>
          <a:ext cx="8915400" cy="4648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0181" name="TextBox 5"/>
          <p:cNvSpPr txBox="1">
            <a:spLocks noChangeArrowheads="1"/>
          </p:cNvSpPr>
          <p:nvPr/>
        </p:nvSpPr>
        <p:spPr bwMode="auto">
          <a:xfrm>
            <a:off x="5029200" y="3886200"/>
            <a:ext cx="3886200" cy="360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342900" indent="-342900" eaLnBrk="1" hangingPunct="1">
              <a:buFont typeface="Arial" pitchFamily="34" charset="0"/>
              <a:buChar char="•"/>
            </a:pPr>
            <a:r>
              <a:rPr lang="en-US" sz="2400" b="1" dirty="0"/>
              <a:t>Abilities</a:t>
            </a:r>
            <a:r>
              <a:rPr lang="en-US" sz="2400" dirty="0"/>
              <a:t>: talents or acquired skills</a:t>
            </a:r>
            <a:endParaRPr lang="en-US" sz="2400" b="1" dirty="0"/>
          </a:p>
          <a:p>
            <a:pPr marL="342900" indent="-342900" eaLnBrk="1" hangingPunct="1">
              <a:buFont typeface="Arial" pitchFamily="34" charset="0"/>
              <a:buChar char="•"/>
            </a:pPr>
            <a:r>
              <a:rPr lang="en-US" sz="2400" b="1" dirty="0"/>
              <a:t>Aptitudes</a:t>
            </a:r>
            <a:r>
              <a:rPr lang="en-US" sz="2400" dirty="0"/>
              <a:t>: combination of characteristics that helps us know if the student might learn or become proficient in a particular area</a:t>
            </a:r>
            <a:endParaRPr lang="en-US" dirty="0"/>
          </a:p>
          <a:p>
            <a:pPr eaLnBrk="1" hangingPunct="1"/>
            <a:endParaRPr lang="en-US" b="1" dirty="0"/>
          </a:p>
          <a:p>
            <a:pPr eaLnBrk="1" hangingPunct="1"/>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4"/>
          <p:cNvSpPr>
            <a:spLocks noGrp="1"/>
          </p:cNvSpPr>
          <p:nvPr>
            <p:ph type="title"/>
          </p:nvPr>
        </p:nvSpPr>
        <p:spPr>
          <a:xfrm>
            <a:off x="533400" y="228600"/>
            <a:ext cx="8229600" cy="685800"/>
          </a:xfrm>
        </p:spPr>
        <p:txBody>
          <a:bodyPr/>
          <a:lstStyle/>
          <a:p>
            <a:pPr eaLnBrk="1" hangingPunct="1"/>
            <a:r>
              <a:rPr lang="en-US" smtClean="0"/>
              <a:t>Matching assessments to goals…</a:t>
            </a:r>
          </a:p>
        </p:txBody>
      </p:sp>
      <p:sp>
        <p:nvSpPr>
          <p:cNvPr id="51203" name="Content Placeholder 5"/>
          <p:cNvSpPr>
            <a:spLocks noGrp="1"/>
          </p:cNvSpPr>
          <p:nvPr>
            <p:ph idx="1"/>
          </p:nvPr>
        </p:nvSpPr>
        <p:spPr>
          <a:xfrm>
            <a:off x="228600" y="1066800"/>
            <a:ext cx="8534400" cy="5181600"/>
          </a:xfrm>
        </p:spPr>
        <p:txBody>
          <a:bodyPr/>
          <a:lstStyle/>
          <a:p>
            <a:pPr eaLnBrk="1" hangingPunct="1">
              <a:buFontTx/>
              <a:buNone/>
            </a:pPr>
            <a:r>
              <a:rPr lang="en-US" sz="2800" dirty="0" smtClean="0"/>
              <a:t>Gathering information to help us know if/how the student can reach  his/her goals:</a:t>
            </a:r>
          </a:p>
          <a:p>
            <a:pPr eaLnBrk="1" hangingPunct="1"/>
            <a:r>
              <a:rPr lang="en-US" sz="2800" dirty="0" smtClean="0"/>
              <a:t>Does Phillip have adequate reading skills to succeed in a highly technical postsecondary program?</a:t>
            </a:r>
          </a:p>
          <a:p>
            <a:pPr eaLnBrk="1" hangingPunct="1"/>
            <a:r>
              <a:rPr lang="en-US" sz="2800" dirty="0" smtClean="0"/>
              <a:t>Does Caroline have the reading and math skills needed to succeed in a cosmetology program?</a:t>
            </a:r>
          </a:p>
          <a:p>
            <a:pPr eaLnBrk="1" hangingPunct="1"/>
            <a:r>
              <a:rPr lang="en-US" sz="2800" dirty="0" smtClean="0"/>
              <a:t>Will Zack be able to travel independently to work?</a:t>
            </a:r>
          </a:p>
          <a:p>
            <a:pPr eaLnBrk="1" hangingPunct="1"/>
            <a:r>
              <a:rPr lang="en-US" sz="2800" dirty="0" smtClean="0"/>
              <a:t>What skills will Shawna need to be able to plan and manage meals?</a:t>
            </a:r>
          </a:p>
          <a:p>
            <a:pPr eaLnBrk="1" hangingPunct="1"/>
            <a:r>
              <a:rPr lang="en-US" sz="2800" dirty="0" smtClean="0"/>
              <a:t>What supports will </a:t>
            </a:r>
            <a:r>
              <a:rPr lang="en-US" sz="2800" dirty="0" err="1" smtClean="0"/>
              <a:t>LeToyia</a:t>
            </a:r>
            <a:r>
              <a:rPr lang="en-US" sz="2800" dirty="0" smtClean="0"/>
              <a:t> need in college?</a:t>
            </a:r>
          </a:p>
          <a:p>
            <a:pPr eaLnBrk="1" hangingPunct="1"/>
            <a:r>
              <a:rPr lang="en-US" sz="2800" dirty="0" smtClean="0">
                <a:solidFill>
                  <a:srgbClr val="C00000"/>
                </a:solidFill>
              </a:rPr>
              <a:t>Include this information in Present Levels of Academic Achievement and Functional Performance.</a:t>
            </a:r>
            <a:endParaRPr lang="en-US" dirty="0" smtClean="0">
              <a:solidFill>
                <a:srgbClr val="C00000"/>
              </a:solidFill>
            </a:endParaRPr>
          </a:p>
        </p:txBody>
      </p:sp>
      <p:sp>
        <p:nvSpPr>
          <p:cNvPr id="51204" name="Slide Number Placeholder 3"/>
          <p:cNvSpPr>
            <a:spLocks noGrp="1"/>
          </p:cNvSpPr>
          <p:nvPr>
            <p:ph type="sldNum" sz="quarter" idx="12"/>
          </p:nvPr>
        </p:nvSpPr>
        <p:spPr>
          <a:xfrm>
            <a:off x="8305800" y="6245225"/>
            <a:ext cx="3810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72C29D26-8461-4B9F-9752-857C20AC2CDD}" type="slidenum">
              <a:rPr lang="en-US" smtClean="0"/>
              <a:pPr eaLnBrk="1" hangingPunct="1"/>
              <a:t>41</a:t>
            </a:fld>
            <a:endParaRPr lang="en-US" smtClean="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2"/>
          <p:cNvSpPr>
            <a:spLocks noGrp="1"/>
          </p:cNvSpPr>
          <p:nvPr>
            <p:ph type="title"/>
          </p:nvPr>
        </p:nvSpPr>
        <p:spPr>
          <a:xfrm>
            <a:off x="381000" y="274638"/>
            <a:ext cx="8382000" cy="563562"/>
          </a:xfrm>
        </p:spPr>
        <p:txBody>
          <a:bodyPr/>
          <a:lstStyle/>
          <a:p>
            <a:r>
              <a:rPr lang="en-US" sz="3200" b="1" smtClean="0">
                <a:solidFill>
                  <a:srgbClr val="C00000"/>
                </a:solidFill>
              </a:rPr>
              <a:t>Domains</a:t>
            </a:r>
            <a:r>
              <a:rPr lang="en-US" sz="3200" smtClean="0"/>
              <a:t> of Assessment that Inform Transition</a:t>
            </a:r>
          </a:p>
        </p:txBody>
      </p:sp>
      <p:sp>
        <p:nvSpPr>
          <p:cNvPr id="52227" name="Content Placeholder 3"/>
          <p:cNvSpPr>
            <a:spLocks noGrp="1"/>
          </p:cNvSpPr>
          <p:nvPr>
            <p:ph idx="1"/>
          </p:nvPr>
        </p:nvSpPr>
        <p:spPr>
          <a:xfrm>
            <a:off x="304800" y="1219200"/>
            <a:ext cx="8610600" cy="5410200"/>
          </a:xfrm>
        </p:spPr>
        <p:txBody>
          <a:bodyPr/>
          <a:lstStyle/>
          <a:p>
            <a:pPr eaLnBrk="1" hangingPunct="1">
              <a:spcBef>
                <a:spcPct val="0"/>
              </a:spcBef>
              <a:buFontTx/>
              <a:buNone/>
            </a:pPr>
            <a:r>
              <a:rPr lang="en-US" sz="3000" dirty="0" smtClean="0"/>
              <a:t>Assessment is individualized to include as appropriate:</a:t>
            </a:r>
          </a:p>
          <a:p>
            <a:pPr eaLnBrk="1" hangingPunct="1">
              <a:spcBef>
                <a:spcPct val="0"/>
              </a:spcBef>
            </a:pPr>
            <a:r>
              <a:rPr lang="en-US" sz="3000" dirty="0" smtClean="0"/>
              <a:t>Academic Skills</a:t>
            </a:r>
          </a:p>
          <a:p>
            <a:pPr eaLnBrk="1" hangingPunct="1">
              <a:spcBef>
                <a:spcPct val="0"/>
              </a:spcBef>
            </a:pPr>
            <a:r>
              <a:rPr lang="en-US" sz="3000" dirty="0" smtClean="0"/>
              <a:t>Organizational skills</a:t>
            </a:r>
          </a:p>
          <a:p>
            <a:pPr eaLnBrk="1" hangingPunct="1">
              <a:spcBef>
                <a:spcPct val="0"/>
              </a:spcBef>
            </a:pPr>
            <a:r>
              <a:rPr lang="en-US" sz="3000" dirty="0" smtClean="0"/>
              <a:t>Social Skills</a:t>
            </a:r>
          </a:p>
          <a:p>
            <a:pPr eaLnBrk="1" hangingPunct="1">
              <a:spcBef>
                <a:spcPct val="0"/>
              </a:spcBef>
            </a:pPr>
            <a:r>
              <a:rPr lang="en-US" sz="3000" dirty="0" smtClean="0"/>
              <a:t>Dexterity Skills</a:t>
            </a:r>
          </a:p>
          <a:p>
            <a:pPr eaLnBrk="1" hangingPunct="1">
              <a:spcBef>
                <a:spcPct val="0"/>
              </a:spcBef>
            </a:pPr>
            <a:r>
              <a:rPr lang="en-US" sz="3000" dirty="0" smtClean="0"/>
              <a:t>Communication Skills</a:t>
            </a:r>
          </a:p>
          <a:p>
            <a:pPr eaLnBrk="1" hangingPunct="1">
              <a:spcBef>
                <a:spcPct val="0"/>
              </a:spcBef>
            </a:pPr>
            <a:r>
              <a:rPr lang="en-US" sz="3000" dirty="0" smtClean="0"/>
              <a:t>Self Help Skills</a:t>
            </a:r>
          </a:p>
          <a:p>
            <a:pPr eaLnBrk="1" hangingPunct="1">
              <a:spcBef>
                <a:spcPct val="0"/>
              </a:spcBef>
            </a:pPr>
            <a:r>
              <a:rPr lang="en-US" sz="3000" dirty="0" smtClean="0"/>
              <a:t>Travel Skills</a:t>
            </a:r>
          </a:p>
          <a:p>
            <a:pPr eaLnBrk="1" hangingPunct="1">
              <a:spcBef>
                <a:spcPct val="0"/>
              </a:spcBef>
            </a:pPr>
            <a:r>
              <a:rPr lang="en-US" sz="3000" dirty="0" smtClean="0"/>
              <a:t>Mobility Skills</a:t>
            </a:r>
          </a:p>
          <a:p>
            <a:pPr eaLnBrk="1" hangingPunct="1">
              <a:spcBef>
                <a:spcPct val="0"/>
              </a:spcBef>
            </a:pPr>
            <a:r>
              <a:rPr lang="en-US" sz="3000" dirty="0" smtClean="0"/>
              <a:t>Workplace Values</a:t>
            </a:r>
          </a:p>
          <a:p>
            <a:pPr eaLnBrk="1" hangingPunct="1">
              <a:spcBef>
                <a:spcPct val="0"/>
              </a:spcBef>
            </a:pPr>
            <a:r>
              <a:rPr lang="en-US" sz="3000" dirty="0" smtClean="0"/>
              <a:t>Self Determination and Self Advocacy Skills</a:t>
            </a:r>
          </a:p>
          <a:p>
            <a:pPr eaLnBrk="1" hangingPunct="1">
              <a:spcBef>
                <a:spcPct val="0"/>
              </a:spcBef>
            </a:pPr>
            <a:r>
              <a:rPr lang="en-US" sz="3000" dirty="0" smtClean="0"/>
              <a:t>Other areas based on individual need</a:t>
            </a:r>
          </a:p>
        </p:txBody>
      </p:sp>
      <p:sp>
        <p:nvSpPr>
          <p:cNvPr id="52228" name="Slide Number Placeholder 1"/>
          <p:cNvSpPr>
            <a:spLocks noGrp="1"/>
          </p:cNvSpPr>
          <p:nvPr>
            <p:ph type="sldNum" sz="quarter" idx="12"/>
          </p:nvPr>
        </p:nvSpPr>
        <p:spPr>
          <a:xfrm>
            <a:off x="8458200" y="6248400"/>
            <a:ext cx="457200" cy="4730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CE7A36AF-1E02-4DC6-8B71-6238C2EC07B6}" type="slidenum">
              <a:rPr lang="en-US" smtClean="0"/>
              <a:pPr eaLnBrk="1" hangingPunct="1"/>
              <a:t>42</a:t>
            </a:fld>
            <a:endParaRPr lang="en-US" smtClean="0"/>
          </a:p>
        </p:txBody>
      </p:sp>
      <p:pic>
        <p:nvPicPr>
          <p:cNvPr id="52229" name="Picture 8" descr="C:\Documents and Settings\rnilles\Local Settings\Temporary Internet Files\Content.IE5\EMBSQDN6\MCj0295477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24600" y="2438400"/>
            <a:ext cx="1811338"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381000" y="274638"/>
            <a:ext cx="8305800" cy="563562"/>
          </a:xfrm>
        </p:spPr>
        <p:txBody>
          <a:bodyPr anchor="b"/>
          <a:lstStyle/>
          <a:p>
            <a:pPr eaLnBrk="1" hangingPunct="1"/>
            <a:r>
              <a:rPr lang="en-US" sz="3200" b="1" dirty="0" smtClean="0">
                <a:solidFill>
                  <a:srgbClr val="C00000"/>
                </a:solidFill>
              </a:rPr>
              <a:t>Examples </a:t>
            </a:r>
            <a:r>
              <a:rPr lang="en-US" sz="3200" dirty="0" smtClean="0"/>
              <a:t>of Assessments of Aptitudes</a:t>
            </a:r>
          </a:p>
        </p:txBody>
      </p:sp>
      <p:sp>
        <p:nvSpPr>
          <p:cNvPr id="53251" name="Rectangle 3"/>
          <p:cNvSpPr>
            <a:spLocks noGrp="1" noChangeArrowheads="1"/>
          </p:cNvSpPr>
          <p:nvPr>
            <p:ph sz="half" idx="1"/>
          </p:nvPr>
        </p:nvSpPr>
        <p:spPr>
          <a:xfrm>
            <a:off x="304800" y="1295399"/>
            <a:ext cx="4267200" cy="5324475"/>
          </a:xfrm>
        </p:spPr>
        <p:txBody>
          <a:bodyPr/>
          <a:lstStyle/>
          <a:p>
            <a:pPr eaLnBrk="1" hangingPunct="1">
              <a:lnSpc>
                <a:spcPct val="90000"/>
              </a:lnSpc>
            </a:pPr>
            <a:r>
              <a:rPr lang="en-US" dirty="0" smtClean="0"/>
              <a:t>Curriculum-Based Assessments</a:t>
            </a:r>
          </a:p>
          <a:p>
            <a:pPr eaLnBrk="1" hangingPunct="1">
              <a:lnSpc>
                <a:spcPct val="90000"/>
              </a:lnSpc>
            </a:pPr>
            <a:r>
              <a:rPr lang="en-US" dirty="0" smtClean="0"/>
              <a:t>Classroom quizzes comprehension checks, essays, checklists/rubrics</a:t>
            </a:r>
          </a:p>
          <a:p>
            <a:pPr eaLnBrk="1" hangingPunct="1">
              <a:lnSpc>
                <a:spcPct val="90000"/>
              </a:lnSpc>
            </a:pPr>
            <a:r>
              <a:rPr lang="en-US" dirty="0" smtClean="0"/>
              <a:t>Progress monitoring on goals </a:t>
            </a:r>
          </a:p>
          <a:p>
            <a:pPr eaLnBrk="1" hangingPunct="1">
              <a:lnSpc>
                <a:spcPct val="90000"/>
              </a:lnSpc>
            </a:pPr>
            <a:r>
              <a:rPr lang="en-US" dirty="0" smtClean="0"/>
              <a:t>Classroom </a:t>
            </a:r>
            <a:r>
              <a:rPr lang="en-US" dirty="0"/>
              <a:t>Diagnostic Tool (CDT</a:t>
            </a:r>
            <a:r>
              <a:rPr lang="en-US" dirty="0" smtClean="0"/>
              <a:t>)</a:t>
            </a:r>
          </a:p>
          <a:p>
            <a:pPr eaLnBrk="1" hangingPunct="1">
              <a:lnSpc>
                <a:spcPct val="90000"/>
              </a:lnSpc>
            </a:pPr>
            <a:r>
              <a:rPr lang="en-US" dirty="0"/>
              <a:t>4Sight</a:t>
            </a:r>
            <a:endParaRPr lang="en-US" dirty="0" smtClean="0"/>
          </a:p>
          <a:p>
            <a:pPr eaLnBrk="1" hangingPunct="1">
              <a:lnSpc>
                <a:spcPct val="90000"/>
              </a:lnSpc>
            </a:pPr>
            <a:r>
              <a:rPr lang="en-US" dirty="0" smtClean="0"/>
              <a:t>Keystone</a:t>
            </a:r>
          </a:p>
          <a:p>
            <a:pPr eaLnBrk="1" hangingPunct="1">
              <a:lnSpc>
                <a:spcPct val="90000"/>
              </a:lnSpc>
            </a:pPr>
            <a:r>
              <a:rPr lang="en-US" dirty="0" smtClean="0"/>
              <a:t>PSSA</a:t>
            </a:r>
          </a:p>
          <a:p>
            <a:pPr eaLnBrk="1" hangingPunct="1">
              <a:lnSpc>
                <a:spcPct val="90000"/>
              </a:lnSpc>
            </a:pPr>
            <a:endParaRPr lang="en-US" dirty="0" smtClean="0"/>
          </a:p>
          <a:p>
            <a:pPr eaLnBrk="1" hangingPunct="1">
              <a:lnSpc>
                <a:spcPct val="90000"/>
              </a:lnSpc>
            </a:pPr>
            <a:endParaRPr lang="en-US" dirty="0" smtClean="0"/>
          </a:p>
          <a:p>
            <a:pPr eaLnBrk="1" hangingPunct="1">
              <a:lnSpc>
                <a:spcPct val="90000"/>
              </a:lnSpc>
            </a:pPr>
            <a:endParaRPr lang="en-US" sz="2400" dirty="0" smtClean="0"/>
          </a:p>
          <a:p>
            <a:pPr eaLnBrk="1" hangingPunct="1">
              <a:lnSpc>
                <a:spcPct val="90000"/>
              </a:lnSpc>
            </a:pPr>
            <a:endParaRPr lang="en-US" sz="2400" dirty="0" smtClean="0"/>
          </a:p>
          <a:p>
            <a:pPr eaLnBrk="1" hangingPunct="1">
              <a:lnSpc>
                <a:spcPct val="90000"/>
              </a:lnSpc>
            </a:pPr>
            <a:endParaRPr lang="en-US" sz="2400" dirty="0" smtClean="0"/>
          </a:p>
          <a:p>
            <a:pPr eaLnBrk="1" hangingPunct="1">
              <a:lnSpc>
                <a:spcPct val="90000"/>
              </a:lnSpc>
            </a:pPr>
            <a:endParaRPr lang="en-US" sz="2400" dirty="0" smtClean="0"/>
          </a:p>
          <a:p>
            <a:pPr eaLnBrk="1" hangingPunct="1">
              <a:lnSpc>
                <a:spcPct val="90000"/>
              </a:lnSpc>
              <a:buFontTx/>
              <a:buNone/>
            </a:pPr>
            <a:endParaRPr lang="en-US" sz="2400" dirty="0" smtClean="0"/>
          </a:p>
          <a:p>
            <a:pPr eaLnBrk="1" hangingPunct="1">
              <a:lnSpc>
                <a:spcPct val="90000"/>
              </a:lnSpc>
            </a:pPr>
            <a:endParaRPr lang="en-US" sz="2400" dirty="0" smtClean="0"/>
          </a:p>
          <a:p>
            <a:pPr algn="ctr" eaLnBrk="1" hangingPunct="1">
              <a:lnSpc>
                <a:spcPct val="90000"/>
              </a:lnSpc>
              <a:buFontTx/>
              <a:buNone/>
            </a:pPr>
            <a:endParaRPr lang="en-US" sz="3600" dirty="0" smtClean="0"/>
          </a:p>
        </p:txBody>
      </p:sp>
      <p:sp>
        <p:nvSpPr>
          <p:cNvPr id="53252" name="Content Placeholder 7"/>
          <p:cNvSpPr>
            <a:spLocks noGrp="1"/>
          </p:cNvSpPr>
          <p:nvPr>
            <p:ph sz="half" idx="2"/>
          </p:nvPr>
        </p:nvSpPr>
        <p:spPr>
          <a:xfrm>
            <a:off x="4800600" y="1219200"/>
            <a:ext cx="4038600" cy="5181600"/>
          </a:xfrm>
        </p:spPr>
        <p:txBody>
          <a:bodyPr/>
          <a:lstStyle/>
          <a:p>
            <a:pPr eaLnBrk="1" hangingPunct="1">
              <a:lnSpc>
                <a:spcPct val="90000"/>
              </a:lnSpc>
            </a:pPr>
            <a:r>
              <a:rPr lang="en-US" dirty="0"/>
              <a:t>Career and technical education </a:t>
            </a:r>
            <a:r>
              <a:rPr lang="en-US" dirty="0" smtClean="0"/>
              <a:t>assessments</a:t>
            </a:r>
          </a:p>
          <a:p>
            <a:pPr eaLnBrk="1" hangingPunct="1">
              <a:lnSpc>
                <a:spcPct val="90000"/>
              </a:lnSpc>
            </a:pPr>
            <a:r>
              <a:rPr lang="en-US" dirty="0"/>
              <a:t>Work Samples</a:t>
            </a:r>
          </a:p>
          <a:p>
            <a:pPr eaLnBrk="1" hangingPunct="1">
              <a:lnSpc>
                <a:spcPct val="90000"/>
              </a:lnSpc>
            </a:pPr>
            <a:r>
              <a:rPr lang="en-US" dirty="0"/>
              <a:t>Portfolios</a:t>
            </a:r>
          </a:p>
          <a:p>
            <a:pPr eaLnBrk="1" hangingPunct="1">
              <a:lnSpc>
                <a:spcPct val="90000"/>
              </a:lnSpc>
            </a:pPr>
            <a:r>
              <a:rPr lang="en-US" dirty="0" smtClean="0"/>
              <a:t>Information from employers</a:t>
            </a:r>
          </a:p>
          <a:p>
            <a:pPr eaLnBrk="1" hangingPunct="1">
              <a:lnSpc>
                <a:spcPct val="90000"/>
              </a:lnSpc>
            </a:pPr>
            <a:r>
              <a:rPr lang="en-US" dirty="0" smtClean="0"/>
              <a:t>Commercially prepared assessments of specific career-related aptitudes (McCarron-Dial, SAGE, etc.)</a:t>
            </a:r>
          </a:p>
          <a:p>
            <a:r>
              <a:rPr lang="en-US" dirty="0" smtClean="0"/>
              <a:t>Observations </a:t>
            </a:r>
            <a:r>
              <a:rPr lang="en-US" sz="2400" dirty="0" smtClean="0"/>
              <a:t>(Home/School/Community)</a:t>
            </a:r>
            <a:endParaRPr lang="en-US" dirty="0" smtClean="0"/>
          </a:p>
        </p:txBody>
      </p:sp>
      <p:sp>
        <p:nvSpPr>
          <p:cNvPr id="53253" name="Slide Number Placeholder 5"/>
          <p:cNvSpPr txBox="1">
            <a:spLocks/>
          </p:cNvSpPr>
          <p:nvPr/>
        </p:nvSpPr>
        <p:spPr bwMode="auto">
          <a:xfrm>
            <a:off x="8458200" y="6381750"/>
            <a:ext cx="6858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1A09FD8A-A406-4A4C-ACD6-85D08276A846}" type="slidenum">
              <a:rPr lang="en-US" sz="1400"/>
              <a:pPr eaLnBrk="1" hangingPunct="1"/>
              <a:t>43</a:t>
            </a:fld>
            <a:endParaRPr lang="en-US"/>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7938" name="Rectangle 3"/>
          <p:cNvSpPr>
            <a:spLocks noGrp="1" noChangeArrowheads="1"/>
          </p:cNvSpPr>
          <p:nvPr>
            <p:ph idx="1"/>
          </p:nvPr>
        </p:nvSpPr>
        <p:spPr>
          <a:xfrm>
            <a:off x="4800600" y="457200"/>
            <a:ext cx="3886200" cy="4495800"/>
          </a:xfrm>
        </p:spPr>
        <p:txBody>
          <a:bodyPr rtlCol="0">
            <a:normAutofit fontScale="70000" lnSpcReduction="20000"/>
          </a:bodyPr>
          <a:lstStyle/>
          <a:p>
            <a:pPr marL="0" indent="0" algn="ctr" eaLnBrk="1" fontAlgn="auto" hangingPunct="1">
              <a:lnSpc>
                <a:spcPct val="120000"/>
              </a:lnSpc>
              <a:spcAft>
                <a:spcPts val="0"/>
              </a:spcAft>
              <a:buClr>
                <a:schemeClr val="tx1"/>
              </a:buClr>
              <a:buFont typeface="Wingdings" pitchFamily="2" charset="2"/>
              <a:buNone/>
              <a:defRPr/>
            </a:pPr>
            <a:r>
              <a:rPr lang="en-US" sz="4100" dirty="0" smtClean="0"/>
              <a:t>Describe the student’s Present Levels of Academic Achievement / Functional Performance (PLAAFP)</a:t>
            </a:r>
            <a:endParaRPr lang="en-US" sz="4000" dirty="0" smtClean="0"/>
          </a:p>
          <a:p>
            <a:pPr marL="0" indent="0" algn="ctr" eaLnBrk="1" fontAlgn="auto" hangingPunct="1">
              <a:lnSpc>
                <a:spcPct val="120000"/>
              </a:lnSpc>
              <a:spcAft>
                <a:spcPts val="0"/>
              </a:spcAft>
              <a:buClr>
                <a:schemeClr val="tx1"/>
              </a:buClr>
              <a:buFont typeface="Wingdings" pitchFamily="2" charset="2"/>
              <a:buNone/>
              <a:defRPr/>
            </a:pPr>
            <a:r>
              <a:rPr lang="en-US" sz="4000" dirty="0" smtClean="0"/>
              <a:t>(incorporating Assessment data)</a:t>
            </a:r>
          </a:p>
          <a:p>
            <a:pPr eaLnBrk="1" fontAlgn="auto" hangingPunct="1">
              <a:spcAft>
                <a:spcPts val="0"/>
              </a:spcAft>
              <a:buFont typeface="Wingdings" pitchFamily="2" charset="2"/>
              <a:buNone/>
              <a:defRPr/>
            </a:pPr>
            <a:endParaRPr lang="en-US" sz="4000" dirty="0" smtClean="0"/>
          </a:p>
        </p:txBody>
      </p:sp>
      <p:sp>
        <p:nvSpPr>
          <p:cNvPr id="593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6497906B-F760-4342-9A19-D9EFC9687147}" type="slidenum">
              <a:rPr lang="en-US" smtClean="0"/>
              <a:pPr eaLnBrk="1" hangingPunct="1"/>
              <a:t>44</a:t>
            </a:fld>
            <a:endParaRPr lang="en-US" smtClean="0"/>
          </a:p>
        </p:txBody>
      </p:sp>
      <p:sp>
        <p:nvSpPr>
          <p:cNvPr id="6" name="Right Arrow 5"/>
          <p:cNvSpPr/>
          <p:nvPr/>
        </p:nvSpPr>
        <p:spPr>
          <a:xfrm>
            <a:off x="0" y="1295400"/>
            <a:ext cx="4495800" cy="1447800"/>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4000" b="1" dirty="0"/>
              <a:t>Step Two:</a:t>
            </a:r>
            <a:endParaRPr lang="en-US" sz="4800" b="1" dirty="0"/>
          </a:p>
        </p:txBody>
      </p:sp>
      <p:pic>
        <p:nvPicPr>
          <p:cNvPr id="59397" name="Picture 18" descr="C:\Documents and Settings\rnilles\Local Settings\Temporary Internet Files\Content.IE5\CELBU5O5\MCj0233126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47900" y="3886200"/>
            <a:ext cx="3276600" cy="2652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8" name="Picture 3" descr="ROADMAP FINAL - WORD.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Down Arrow 2"/>
          <p:cNvSpPr/>
          <p:nvPr/>
        </p:nvSpPr>
        <p:spPr>
          <a:xfrm rot="1225864">
            <a:off x="8504238" y="3406775"/>
            <a:ext cx="484187" cy="977900"/>
          </a:xfrm>
          <a:prstGeom prst="downArrow">
            <a:avLst>
              <a:gd name="adj1" fmla="val 28640"/>
              <a:gd name="adj2" fmla="val 50000"/>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idx="4294967295"/>
          </p:nvPr>
        </p:nvSpPr>
        <p:spPr>
          <a:xfrm>
            <a:off x="457200" y="304800"/>
            <a:ext cx="7924800" cy="685800"/>
          </a:xfrm>
        </p:spPr>
        <p:txBody>
          <a:bodyPr anchor="b"/>
          <a:lstStyle/>
          <a:p>
            <a:pPr algn="ctr"/>
            <a:r>
              <a:rPr lang="en-US" sz="3200" smtClean="0"/>
              <a:t>Present Levels of Academic Achievement and Functional Performance  (PLAAFP)</a:t>
            </a:r>
          </a:p>
        </p:txBody>
      </p:sp>
      <p:sp>
        <p:nvSpPr>
          <p:cNvPr id="61443" name="Rectangle 3"/>
          <p:cNvSpPr>
            <a:spLocks noGrp="1" noChangeArrowheads="1"/>
          </p:cNvSpPr>
          <p:nvPr>
            <p:ph type="body" idx="4294967295"/>
          </p:nvPr>
        </p:nvSpPr>
        <p:spPr>
          <a:xfrm>
            <a:off x="304800" y="2057400"/>
            <a:ext cx="8229600" cy="3200400"/>
          </a:xfrm>
        </p:spPr>
        <p:txBody>
          <a:bodyPr/>
          <a:lstStyle/>
          <a:p>
            <a:pPr>
              <a:buFontTx/>
              <a:buNone/>
            </a:pPr>
            <a:r>
              <a:rPr lang="en-US" smtClean="0">
                <a:solidFill>
                  <a:schemeClr val="tx2"/>
                </a:solidFill>
              </a:rPr>
              <a:t>	</a:t>
            </a:r>
            <a:r>
              <a:rPr lang="en-US" sz="3600" smtClean="0"/>
              <a:t>It is impossible to write clear and measurable goals if you don’t have</a:t>
            </a:r>
            <a:r>
              <a:rPr lang="en-US" sz="3600" smtClean="0">
                <a:solidFill>
                  <a:schemeClr val="tx2"/>
                </a:solidFill>
              </a:rPr>
              <a:t> </a:t>
            </a:r>
            <a:r>
              <a:rPr lang="en-US" sz="3600" i="1" smtClean="0">
                <a:solidFill>
                  <a:srgbClr val="FF0000"/>
                </a:solidFill>
              </a:rPr>
              <a:t>clear</a:t>
            </a:r>
            <a:r>
              <a:rPr lang="en-US" sz="3600" smtClean="0">
                <a:solidFill>
                  <a:srgbClr val="FF0000"/>
                </a:solidFill>
              </a:rPr>
              <a:t> </a:t>
            </a:r>
            <a:r>
              <a:rPr lang="en-US" sz="3600" smtClean="0"/>
              <a:t>and</a:t>
            </a:r>
            <a:r>
              <a:rPr lang="en-US" sz="3600" smtClean="0">
                <a:solidFill>
                  <a:schemeClr val="tx2"/>
                </a:solidFill>
              </a:rPr>
              <a:t> </a:t>
            </a:r>
            <a:r>
              <a:rPr lang="en-US" sz="3600" i="1" smtClean="0">
                <a:solidFill>
                  <a:srgbClr val="FF0000"/>
                </a:solidFill>
              </a:rPr>
              <a:t>measurable</a:t>
            </a:r>
            <a:r>
              <a:rPr lang="en-US" sz="3600" i="1" smtClean="0">
                <a:solidFill>
                  <a:schemeClr val="tx2"/>
                </a:solidFill>
              </a:rPr>
              <a:t> </a:t>
            </a:r>
            <a:r>
              <a:rPr lang="en-US" sz="3600" smtClean="0"/>
              <a:t>present levels of academic achievement and functional performance.</a:t>
            </a:r>
          </a:p>
        </p:txBody>
      </p:sp>
      <p:pic>
        <p:nvPicPr>
          <p:cNvPr id="61444"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58000" y="4876800"/>
            <a:ext cx="1700213" cy="145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45" name="Slide Number Placeholder 5"/>
          <p:cNvSpPr txBox="1">
            <a:spLocks/>
          </p:cNvSpPr>
          <p:nvPr/>
        </p:nvSpPr>
        <p:spPr bwMode="auto">
          <a:xfrm>
            <a:off x="8458200" y="6381750"/>
            <a:ext cx="4572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0371796D-7C07-4E53-8161-434B8B299321}" type="slidenum">
              <a:rPr lang="en-US" sz="1400"/>
              <a:pPr eaLnBrk="1" hangingPunct="1"/>
              <a:t>46</a:t>
            </a:fld>
            <a:endParaRPr lang="en-US"/>
          </a:p>
        </p:txBody>
      </p:sp>
    </p:spTree>
  </p:cSld>
  <p:clrMapOvr>
    <a:masterClrMapping/>
  </p:clrMapOvr>
  <p:transition spd="slow"/>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a:xfrm>
            <a:off x="533400" y="274638"/>
            <a:ext cx="8153400" cy="715962"/>
          </a:xfrm>
        </p:spPr>
        <p:txBody>
          <a:bodyPr/>
          <a:lstStyle/>
          <a:p>
            <a:pPr eaLnBrk="1" hangingPunct="1"/>
            <a:r>
              <a:rPr lang="en-US" sz="2800" b="1" smtClean="0"/>
              <a:t>Address Each Bullet:  </a:t>
            </a:r>
            <a:r>
              <a:rPr lang="en-US" sz="2800" b="1" i="1" smtClean="0">
                <a:solidFill>
                  <a:srgbClr val="C00000"/>
                </a:solidFill>
              </a:rPr>
              <a:t>Leave No Area Blank</a:t>
            </a:r>
            <a:endParaRPr lang="en-US" i="1" smtClean="0">
              <a:solidFill>
                <a:srgbClr val="C00000"/>
              </a:solidFill>
            </a:endParaRPr>
          </a:p>
        </p:txBody>
      </p:sp>
      <p:sp>
        <p:nvSpPr>
          <p:cNvPr id="62467" name="Content Placeholder 2"/>
          <p:cNvSpPr>
            <a:spLocks noGrp="1"/>
          </p:cNvSpPr>
          <p:nvPr>
            <p:ph idx="1"/>
          </p:nvPr>
        </p:nvSpPr>
        <p:spPr>
          <a:xfrm>
            <a:off x="381000" y="1143000"/>
            <a:ext cx="8382000" cy="5715000"/>
          </a:xfrm>
        </p:spPr>
        <p:txBody>
          <a:bodyPr/>
          <a:lstStyle/>
          <a:p>
            <a:pPr eaLnBrk="1" hangingPunct="1"/>
            <a:r>
              <a:rPr lang="en-US" sz="2600" smtClean="0">
                <a:solidFill>
                  <a:srgbClr val="333399"/>
                </a:solidFill>
              </a:rPr>
              <a:t>Present levels of academic performance</a:t>
            </a:r>
          </a:p>
          <a:p>
            <a:pPr eaLnBrk="1" hangingPunct="1"/>
            <a:r>
              <a:rPr lang="en-US" sz="2600" smtClean="0">
                <a:solidFill>
                  <a:srgbClr val="333399"/>
                </a:solidFill>
              </a:rPr>
              <a:t>Present levels of functional performance</a:t>
            </a:r>
          </a:p>
          <a:p>
            <a:pPr eaLnBrk="1" hangingPunct="1"/>
            <a:r>
              <a:rPr lang="en-US" sz="2600" smtClean="0">
                <a:solidFill>
                  <a:srgbClr val="333399"/>
                </a:solidFill>
              </a:rPr>
              <a:t>Present levels related to current post-secondary transition goals (if student is 14, or younger if determined by the IEP team)</a:t>
            </a:r>
          </a:p>
          <a:p>
            <a:pPr eaLnBrk="1" hangingPunct="1"/>
            <a:r>
              <a:rPr lang="en-US" sz="2600" smtClean="0">
                <a:solidFill>
                  <a:srgbClr val="333399"/>
                </a:solidFill>
              </a:rPr>
              <a:t>Parental concerns for enhancing the education of the student</a:t>
            </a:r>
          </a:p>
          <a:p>
            <a:pPr eaLnBrk="1" hangingPunct="1"/>
            <a:r>
              <a:rPr lang="en-US" sz="2600" smtClean="0">
                <a:solidFill>
                  <a:srgbClr val="333399"/>
                </a:solidFill>
              </a:rPr>
              <a:t>How student’s disability affects involvement and progress in general education curriculum</a:t>
            </a:r>
          </a:p>
          <a:p>
            <a:pPr eaLnBrk="1" hangingPunct="1"/>
            <a:r>
              <a:rPr lang="en-US" sz="2600" smtClean="0">
                <a:solidFill>
                  <a:srgbClr val="333399"/>
                </a:solidFill>
              </a:rPr>
              <a:t>Strengths</a:t>
            </a:r>
          </a:p>
          <a:p>
            <a:pPr eaLnBrk="1" hangingPunct="1"/>
            <a:r>
              <a:rPr lang="en-US" sz="2600" smtClean="0">
                <a:solidFill>
                  <a:srgbClr val="333399"/>
                </a:solidFill>
              </a:rPr>
              <a:t>Academic, developmental, and functional needs related to the student’s disability</a:t>
            </a:r>
          </a:p>
          <a:p>
            <a:pPr eaLnBrk="1" hangingPunct="1"/>
            <a:endParaRPr lang="en-US" smtClean="0">
              <a:solidFill>
                <a:srgbClr val="333399"/>
              </a:solidFill>
            </a:endParaRPr>
          </a:p>
        </p:txBody>
      </p:sp>
      <p:sp>
        <p:nvSpPr>
          <p:cNvPr id="62468" name="Rectangle 3"/>
          <p:cNvSpPr>
            <a:spLocks noChangeArrowheads="1"/>
          </p:cNvSpPr>
          <p:nvPr/>
        </p:nvSpPr>
        <p:spPr bwMode="auto">
          <a:xfrm>
            <a:off x="8458200" y="62484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fld id="{395DFE5E-6EE6-4EBA-BD98-1844F3E74CA8}" type="slidenum">
              <a:rPr lang="en-US" sz="1400"/>
              <a:pPr/>
              <a:t>47</a:t>
            </a:fld>
            <a:endParaRPr lang="en-US"/>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ChangeArrowheads="1"/>
          </p:cNvSpPr>
          <p:nvPr>
            <p:ph type="title"/>
          </p:nvPr>
        </p:nvSpPr>
        <p:spPr>
          <a:xfrm>
            <a:off x="914400" y="228600"/>
            <a:ext cx="7239000" cy="685800"/>
          </a:xfrm>
        </p:spPr>
        <p:txBody>
          <a:bodyPr rtlCol="0">
            <a:normAutofit/>
          </a:bodyPr>
          <a:lstStyle/>
          <a:p>
            <a:pPr eaLnBrk="1" fontAlgn="auto" hangingPunct="1">
              <a:spcAft>
                <a:spcPts val="0"/>
              </a:spcAft>
              <a:defRPr/>
            </a:pPr>
            <a:r>
              <a:rPr lang="en-US" dirty="0" smtClean="0"/>
              <a:t>Present Levels Must…</a:t>
            </a:r>
            <a:endParaRPr lang="en-US" b="1" dirty="0" smtClean="0">
              <a:solidFill>
                <a:schemeClr val="tx2">
                  <a:satMod val="130000"/>
                </a:schemeClr>
              </a:solidFill>
            </a:endParaRPr>
          </a:p>
        </p:txBody>
      </p:sp>
      <p:sp>
        <p:nvSpPr>
          <p:cNvPr id="63491" name="Rectangle 3"/>
          <p:cNvSpPr>
            <a:spLocks noGrp="1" noChangeArrowheads="1"/>
          </p:cNvSpPr>
          <p:nvPr>
            <p:ph idx="1"/>
          </p:nvPr>
        </p:nvSpPr>
        <p:spPr>
          <a:xfrm>
            <a:off x="304800" y="1295400"/>
            <a:ext cx="8229600" cy="5181600"/>
          </a:xfrm>
        </p:spPr>
        <p:txBody>
          <a:bodyPr/>
          <a:lstStyle/>
          <a:p>
            <a:pPr marL="533400" indent="-533400" eaLnBrk="1" hangingPunct="1"/>
            <a:r>
              <a:rPr lang="en-US" sz="2400" dirty="0" smtClean="0">
                <a:sym typeface="Wingdings" pitchFamily="2" charset="2"/>
              </a:rPr>
              <a:t>Be data driven (measurable and observable).</a:t>
            </a:r>
          </a:p>
          <a:p>
            <a:pPr marL="533400" indent="-533400" eaLnBrk="1" hangingPunct="1">
              <a:spcBef>
                <a:spcPct val="30000"/>
              </a:spcBef>
            </a:pPr>
            <a:r>
              <a:rPr lang="en-US" sz="2400" dirty="0" smtClean="0">
                <a:sym typeface="Wingdings" pitchFamily="2" charset="2"/>
              </a:rPr>
              <a:t>Provide a starting point (baseline) for development of measurable annual goals.</a:t>
            </a:r>
          </a:p>
          <a:p>
            <a:pPr marL="533400" indent="-533400" eaLnBrk="1" hangingPunct="1">
              <a:spcBef>
                <a:spcPct val="30000"/>
              </a:spcBef>
            </a:pPr>
            <a:r>
              <a:rPr lang="en-US" sz="2400" dirty="0" smtClean="0"/>
              <a:t>Reference  gaps in instructional level vs. grade level standards/expectations.</a:t>
            </a:r>
          </a:p>
          <a:p>
            <a:pPr marL="533400" indent="-533400" eaLnBrk="1" hangingPunct="1">
              <a:spcBef>
                <a:spcPct val="30000"/>
              </a:spcBef>
            </a:pPr>
            <a:r>
              <a:rPr lang="en-US" sz="2400" dirty="0" smtClean="0">
                <a:sym typeface="Wingdings" pitchFamily="2" charset="2"/>
              </a:rPr>
              <a:t>Reference post-secondary transition goals.</a:t>
            </a:r>
          </a:p>
          <a:p>
            <a:pPr marL="533400" indent="-533400" eaLnBrk="1" hangingPunct="1">
              <a:spcBef>
                <a:spcPct val="30000"/>
              </a:spcBef>
            </a:pPr>
            <a:r>
              <a:rPr lang="en-US" sz="2400" dirty="0" smtClean="0">
                <a:sym typeface="Wingdings" pitchFamily="2" charset="2"/>
              </a:rPr>
              <a:t>Be </a:t>
            </a:r>
            <a:r>
              <a:rPr lang="en-US" sz="2400" b="1" dirty="0" smtClean="0">
                <a:solidFill>
                  <a:srgbClr val="000099"/>
                </a:solidFill>
                <a:sym typeface="Wingdings" pitchFamily="2" charset="2"/>
              </a:rPr>
              <a:t>relevant</a:t>
            </a:r>
            <a:r>
              <a:rPr lang="en-US" sz="2400" dirty="0" smtClean="0">
                <a:solidFill>
                  <a:srgbClr val="000099"/>
                </a:solidFill>
                <a:sym typeface="Wingdings" pitchFamily="2" charset="2"/>
              </a:rPr>
              <a:t>, </a:t>
            </a:r>
            <a:r>
              <a:rPr lang="en-US" sz="2400" b="1" dirty="0" smtClean="0">
                <a:solidFill>
                  <a:srgbClr val="000099"/>
                </a:solidFill>
                <a:sym typeface="Wingdings" pitchFamily="2" charset="2"/>
              </a:rPr>
              <a:t>useful</a:t>
            </a:r>
            <a:r>
              <a:rPr lang="en-US" sz="2400" dirty="0" smtClean="0">
                <a:sym typeface="Wingdings" pitchFamily="2" charset="2"/>
              </a:rPr>
              <a:t> and </a:t>
            </a:r>
            <a:r>
              <a:rPr lang="en-US" sz="2400" b="1" dirty="0" smtClean="0">
                <a:solidFill>
                  <a:srgbClr val="000099"/>
                </a:solidFill>
                <a:sym typeface="Wingdings" pitchFamily="2" charset="2"/>
              </a:rPr>
              <a:t>understandable</a:t>
            </a:r>
            <a:r>
              <a:rPr lang="en-US" sz="2400" dirty="0" smtClean="0">
                <a:sym typeface="Wingdings" pitchFamily="2" charset="2"/>
              </a:rPr>
              <a:t>.</a:t>
            </a:r>
          </a:p>
          <a:p>
            <a:pPr marL="533400" indent="-533400" eaLnBrk="1" hangingPunct="1">
              <a:spcBef>
                <a:spcPct val="30000"/>
              </a:spcBef>
            </a:pPr>
            <a:r>
              <a:rPr lang="en-US" sz="2400" dirty="0" smtClean="0">
                <a:sym typeface="Wingdings" pitchFamily="2" charset="2"/>
              </a:rPr>
              <a:t>Incorporate information from all team members.</a:t>
            </a:r>
            <a:endParaRPr lang="en-US" sz="2400" dirty="0" smtClean="0"/>
          </a:p>
          <a:p>
            <a:pPr marL="533400" indent="-533400" eaLnBrk="1" hangingPunct="1">
              <a:spcBef>
                <a:spcPct val="30000"/>
              </a:spcBef>
            </a:pPr>
            <a:r>
              <a:rPr lang="en-US" sz="2400" dirty="0" smtClean="0">
                <a:sym typeface="Wingdings" pitchFamily="2" charset="2"/>
              </a:rPr>
              <a:t>Describe effect of disability on performance.</a:t>
            </a:r>
          </a:p>
          <a:p>
            <a:pPr marL="533400" indent="-533400" eaLnBrk="1" hangingPunct="1"/>
            <a:r>
              <a:rPr lang="en-US" sz="2400" dirty="0" smtClean="0">
                <a:sym typeface="Wingdings" pitchFamily="2" charset="2"/>
              </a:rPr>
              <a:t>Identify strengths and prioritize needs.</a:t>
            </a:r>
          </a:p>
          <a:p>
            <a:pPr marL="533400" indent="-533400" eaLnBrk="1" hangingPunct="1"/>
            <a:r>
              <a:rPr lang="en-US" sz="2400" b="1" dirty="0" smtClean="0">
                <a:solidFill>
                  <a:srgbClr val="000099"/>
                </a:solidFill>
                <a:sym typeface="Wingdings" pitchFamily="2" charset="2"/>
              </a:rPr>
              <a:t>Guide development of other areas of the IEP. </a:t>
            </a:r>
            <a:endParaRPr lang="en-US" sz="2800" b="1" dirty="0" smtClean="0">
              <a:solidFill>
                <a:srgbClr val="000099"/>
              </a:solidFill>
              <a:sym typeface="Wingdings" pitchFamily="2" charset="2"/>
            </a:endParaRPr>
          </a:p>
          <a:p>
            <a:pPr marL="533400" indent="-533400" eaLnBrk="1" hangingPunct="1">
              <a:buFontTx/>
              <a:buAutoNum type="arabicPeriod"/>
            </a:pPr>
            <a:endParaRPr lang="en-US" sz="2800" dirty="0" smtClean="0">
              <a:sym typeface="Wingdings" pitchFamily="2" charset="2"/>
            </a:endParaRPr>
          </a:p>
          <a:p>
            <a:pPr marL="533400" indent="-533400" eaLnBrk="1" hangingPunct="1">
              <a:buFontTx/>
              <a:buAutoNum type="arabicPeriod"/>
            </a:pPr>
            <a:endParaRPr lang="en-US" sz="2800" dirty="0" smtClean="0">
              <a:sym typeface="Wingdings" pitchFamily="2" charset="2"/>
            </a:endParaRPr>
          </a:p>
        </p:txBody>
      </p:sp>
      <p:sp>
        <p:nvSpPr>
          <p:cNvPr id="63492"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641F8F79-7968-4480-93D9-A4A4D59E5E3B}" type="slidenum">
              <a:rPr lang="en-US" smtClean="0"/>
              <a:pPr eaLnBrk="1" hangingPunct="1"/>
              <a:t>48</a:t>
            </a:fld>
            <a:endParaRPr lang="en-US" smtClean="0"/>
          </a:p>
        </p:txBody>
      </p:sp>
      <p:sp>
        <p:nvSpPr>
          <p:cNvPr id="63493" name="Slide Number Placeholder 5"/>
          <p:cNvSpPr txBox="1">
            <a:spLocks/>
          </p:cNvSpPr>
          <p:nvPr/>
        </p:nvSpPr>
        <p:spPr bwMode="auto">
          <a:xfrm>
            <a:off x="228600" y="6381750"/>
            <a:ext cx="990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Tree>
  </p:cSld>
  <p:clrMapOvr>
    <a:masterClrMapping/>
  </p:clrMapOvr>
  <p:transition spd="slow"/>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2" name="Title 1"/>
          <p:cNvSpPr>
            <a:spLocks noGrp="1"/>
          </p:cNvSpPr>
          <p:nvPr>
            <p:ph type="title"/>
          </p:nvPr>
        </p:nvSpPr>
        <p:spPr>
          <a:xfrm>
            <a:off x="228600" y="152400"/>
            <a:ext cx="8915400" cy="563563"/>
          </a:xfrm>
        </p:spPr>
        <p:txBody>
          <a:bodyPr/>
          <a:lstStyle/>
          <a:p>
            <a:r>
              <a:rPr lang="en-US" sz="2400" dirty="0" smtClean="0">
                <a:solidFill>
                  <a:srgbClr val="000099"/>
                </a:solidFill>
              </a:rPr>
              <a:t>Example Present Education Levels:  </a:t>
            </a:r>
            <a:br>
              <a:rPr lang="en-US" sz="2400" dirty="0" smtClean="0">
                <a:solidFill>
                  <a:srgbClr val="000099"/>
                </a:solidFill>
              </a:rPr>
            </a:br>
            <a:r>
              <a:rPr lang="en-US" sz="2400" dirty="0" smtClean="0">
                <a:solidFill>
                  <a:srgbClr val="FF0000"/>
                </a:solidFill>
              </a:rPr>
              <a:t>Phillip’s Post-Secondary Transition Information </a:t>
            </a:r>
            <a:endParaRPr lang="en-US" sz="2400" dirty="0" smtClean="0"/>
          </a:p>
        </p:txBody>
      </p:sp>
      <p:sp>
        <p:nvSpPr>
          <p:cNvPr id="15363" name="Content Placeholder 2"/>
          <p:cNvSpPr>
            <a:spLocks noGrp="1"/>
          </p:cNvSpPr>
          <p:nvPr>
            <p:ph idx="1"/>
          </p:nvPr>
        </p:nvSpPr>
        <p:spPr>
          <a:xfrm>
            <a:off x="0" y="838200"/>
            <a:ext cx="9144000" cy="5867400"/>
          </a:xfrm>
        </p:spPr>
        <p:txBody>
          <a:bodyPr/>
          <a:lstStyle/>
          <a:p>
            <a:r>
              <a:rPr lang="en-US" sz="2000" dirty="0"/>
              <a:t>Phillip’s decision to enroll in the auto body program was based on parent survey information, his student interview in which he expressed an interest in cars, and visits to the career and technology school in 8</a:t>
            </a:r>
            <a:r>
              <a:rPr lang="en-US" sz="2000" baseline="30000" dirty="0"/>
              <a:t>th</a:t>
            </a:r>
            <a:r>
              <a:rPr lang="en-US" sz="2000" dirty="0"/>
              <a:t> and 9</a:t>
            </a:r>
            <a:r>
              <a:rPr lang="en-US" sz="2000" baseline="30000" dirty="0"/>
              <a:t>th</a:t>
            </a:r>
            <a:r>
              <a:rPr lang="en-US" sz="2000" dirty="0"/>
              <a:t> grade.  Over the past </a:t>
            </a:r>
            <a:r>
              <a:rPr lang="en-US" sz="2000" dirty="0" smtClean="0"/>
              <a:t>3 years</a:t>
            </a:r>
            <a:r>
              <a:rPr lang="en-US" sz="2000" dirty="0"/>
              <a:t>, Phillip has been given a variety of assessments that </a:t>
            </a:r>
            <a:r>
              <a:rPr lang="en-US" sz="2000" dirty="0" smtClean="0"/>
              <a:t>include yearly  </a:t>
            </a:r>
            <a:r>
              <a:rPr lang="en-US" sz="2000" dirty="0"/>
              <a:t>student interviews </a:t>
            </a:r>
            <a:r>
              <a:rPr lang="en-US" sz="2000" dirty="0" smtClean="0"/>
              <a:t>, </a:t>
            </a:r>
            <a:r>
              <a:rPr lang="en-US" sz="2000" dirty="0"/>
              <a:t>PA Career Zone Quick Assessment (9</a:t>
            </a:r>
            <a:r>
              <a:rPr lang="en-US" sz="2000" baseline="30000" dirty="0"/>
              <a:t>th</a:t>
            </a:r>
            <a:r>
              <a:rPr lang="en-US" sz="2000" dirty="0"/>
              <a:t> </a:t>
            </a:r>
            <a:r>
              <a:rPr lang="en-US" sz="2000" dirty="0" smtClean="0"/>
              <a:t>gr.) </a:t>
            </a:r>
            <a:r>
              <a:rPr lang="en-US" sz="2000" dirty="0"/>
              <a:t>and Interest Profiler (10</a:t>
            </a:r>
            <a:r>
              <a:rPr lang="en-US" sz="2000" baseline="30000" dirty="0"/>
              <a:t>th</a:t>
            </a:r>
            <a:r>
              <a:rPr lang="en-US" sz="2000" dirty="0"/>
              <a:t> </a:t>
            </a:r>
            <a:r>
              <a:rPr lang="en-US" sz="2000" dirty="0" smtClean="0"/>
              <a:t>gr.), </a:t>
            </a:r>
            <a:r>
              <a:rPr lang="en-US" sz="2000" dirty="0"/>
              <a:t>and the Self Directed Search (</a:t>
            </a:r>
            <a:r>
              <a:rPr lang="en-US" sz="2000" dirty="0" smtClean="0"/>
              <a:t>SDS) in </a:t>
            </a:r>
            <a:r>
              <a:rPr lang="en-US" sz="2000" dirty="0"/>
              <a:t>10</a:t>
            </a:r>
            <a:r>
              <a:rPr lang="en-US" sz="2000" baseline="30000" dirty="0"/>
              <a:t>th</a:t>
            </a:r>
            <a:r>
              <a:rPr lang="en-US" sz="2000" dirty="0"/>
              <a:t> </a:t>
            </a:r>
            <a:r>
              <a:rPr lang="en-US" sz="2000" dirty="0" smtClean="0"/>
              <a:t>gr.  </a:t>
            </a:r>
            <a:r>
              <a:rPr lang="en-US" sz="2000" dirty="0"/>
              <a:t>In September 2011, he was given the Survey of </a:t>
            </a:r>
            <a:r>
              <a:rPr lang="en-US" sz="2000" i="1" dirty="0"/>
              <a:t>Work Styles</a:t>
            </a:r>
            <a:r>
              <a:rPr lang="en-US" sz="2000" b="1" dirty="0"/>
              <a:t> </a:t>
            </a:r>
            <a:r>
              <a:rPr lang="en-US" sz="2000" dirty="0"/>
              <a:t>(SWS) and the following aptitude assessments from the SAGE Vocational Aptitude </a:t>
            </a:r>
            <a:r>
              <a:rPr lang="en-US" sz="2000" dirty="0" smtClean="0"/>
              <a:t>Assessment </a:t>
            </a:r>
            <a:r>
              <a:rPr lang="en-US" sz="2000" dirty="0"/>
              <a:t>(</a:t>
            </a:r>
            <a:r>
              <a:rPr lang="en-US" sz="2000" dirty="0" err="1"/>
              <a:t>Pesco</a:t>
            </a:r>
            <a:r>
              <a:rPr lang="en-US" sz="2000" dirty="0"/>
              <a:t>):  General, Numerical, Spatial Ability, </a:t>
            </a:r>
            <a:r>
              <a:rPr lang="en-US" sz="2000" dirty="0" smtClean="0"/>
              <a:t>Finger </a:t>
            </a:r>
            <a:r>
              <a:rPr lang="en-US" sz="2000" dirty="0"/>
              <a:t>Dexterity, </a:t>
            </a:r>
            <a:r>
              <a:rPr lang="en-US" sz="2000" dirty="0" smtClean="0"/>
              <a:t>and </a:t>
            </a:r>
            <a:r>
              <a:rPr lang="en-US" sz="2000" dirty="0"/>
              <a:t>Manual Dexterity.  Results of these assessments are consistent with previous assessment data and information from the Career Center.  These results suggest that Phillip has the aptitude, dexterity, and interest to pursue a career in auto body repair. As required of all students in the district curriculum, Phillip has maintained a career portfolio which documents his career exploration and preparation. </a:t>
            </a:r>
            <a:endParaRPr lang="en-US" sz="2200" dirty="0" smtClean="0"/>
          </a:p>
          <a:p>
            <a:r>
              <a:rPr lang="en-US" sz="2000" dirty="0" smtClean="0"/>
              <a:t>Although the CTE program will prepare him for employment immediately after high school, Phillip is also considering going on to a local technical school or community college to expand his skills or explore a related area. Phillip and his parents feel that additional education would give him more employment options and increase his earning power.</a:t>
            </a:r>
            <a:endParaRPr lang="en-US" sz="2200" dirty="0" smtClean="0"/>
          </a:p>
        </p:txBody>
      </p:sp>
    </p:spTree>
    <p:extLst>
      <p:ext uri="{BB962C8B-B14F-4D97-AF65-F5344CB8AC3E}">
        <p14:creationId xmlns:p14="http://schemas.microsoft.com/office/powerpoint/2010/main" val="20517065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4"/>
          <p:cNvSpPr>
            <a:spLocks noGrp="1" noChangeArrowheads="1"/>
          </p:cNvSpPr>
          <p:nvPr>
            <p:ph type="ctrTitle"/>
          </p:nvPr>
        </p:nvSpPr>
        <p:spPr>
          <a:xfrm>
            <a:off x="457200" y="228600"/>
            <a:ext cx="8305800" cy="5410200"/>
          </a:xfrm>
        </p:spPr>
        <p:txBody>
          <a:bodyPr/>
          <a:lstStyle/>
          <a:p>
            <a:r>
              <a:rPr lang="en-US" sz="2800" dirty="0"/>
              <a:t>Ensuring Effective Secondary Programs and Post-Secondary Outcomes:</a:t>
            </a:r>
            <a:r>
              <a:rPr lang="en-US" sz="4800" dirty="0"/>
              <a:t> </a:t>
            </a:r>
            <a:r>
              <a:rPr lang="en-US" sz="4800" dirty="0" smtClean="0"/>
              <a:t/>
            </a:r>
            <a:br>
              <a:rPr lang="en-US" sz="4800" dirty="0" smtClean="0"/>
            </a:br>
            <a:r>
              <a:rPr lang="en-US" sz="4800" dirty="0" smtClean="0"/>
              <a:t/>
            </a:r>
            <a:br>
              <a:rPr lang="en-US" sz="4800" dirty="0" smtClean="0"/>
            </a:br>
            <a:r>
              <a:rPr lang="en-US" dirty="0" smtClean="0"/>
              <a:t>Part </a:t>
            </a:r>
            <a:r>
              <a:rPr lang="en-US" dirty="0"/>
              <a:t>I:  Introducing the Indicator 13 Training Process</a:t>
            </a:r>
            <a:r>
              <a:rPr lang="en-US" sz="4800" dirty="0"/>
              <a:t/>
            </a:r>
            <a:br>
              <a:rPr lang="en-US" sz="4800" dirty="0"/>
            </a:br>
            <a:r>
              <a:rPr lang="en-US" sz="4800" dirty="0" smtClean="0"/>
              <a:t/>
            </a:r>
            <a:br>
              <a:rPr lang="en-US" sz="4800" dirty="0" smtClean="0"/>
            </a:br>
            <a:r>
              <a:rPr lang="en-US" sz="2800" dirty="0" smtClean="0"/>
              <a:t>Transition </a:t>
            </a:r>
            <a:r>
              <a:rPr lang="en-US" sz="2800" dirty="0"/>
              <a:t>Background</a:t>
            </a:r>
            <a:br>
              <a:rPr lang="en-US" sz="2800" dirty="0"/>
            </a:br>
            <a:r>
              <a:rPr lang="en-US" sz="2800" dirty="0"/>
              <a:t>State Performance Plan</a:t>
            </a:r>
            <a:br>
              <a:rPr lang="en-US" sz="2800" dirty="0"/>
            </a:br>
            <a:r>
              <a:rPr lang="en-US" sz="2800" dirty="0"/>
              <a:t>Indicator 13 IEP Review Checklist</a:t>
            </a:r>
            <a:endParaRPr lang="en-US" sz="4800" dirty="0" smtClean="0"/>
          </a:p>
        </p:txBody>
      </p:sp>
      <p:sp>
        <p:nvSpPr>
          <p:cNvPr id="10243" name="Slide Number Placeholder 5"/>
          <p:cNvSpPr txBox="1">
            <a:spLocks/>
          </p:cNvSpPr>
          <p:nvPr/>
        </p:nvSpPr>
        <p:spPr bwMode="auto">
          <a:xfrm>
            <a:off x="228600" y="6381750"/>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CBE881A9-6BE1-4C82-B2A7-D48A698436DB}" type="slidenum">
              <a:rPr lang="en-US"/>
              <a:pPr eaLnBrk="1" hangingPunct="1"/>
              <a:t>5</a:t>
            </a:fld>
            <a:endParaRPr lang="en-US"/>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4" name="Title 1"/>
          <p:cNvSpPr>
            <a:spLocks noGrp="1"/>
          </p:cNvSpPr>
          <p:nvPr>
            <p:ph type="title"/>
          </p:nvPr>
        </p:nvSpPr>
        <p:spPr>
          <a:xfrm>
            <a:off x="0" y="152400"/>
            <a:ext cx="8915400" cy="609600"/>
          </a:xfrm>
        </p:spPr>
        <p:txBody>
          <a:bodyPr/>
          <a:lstStyle/>
          <a:p>
            <a:pPr eaLnBrk="1" hangingPunct="1"/>
            <a:r>
              <a:rPr lang="en-US" sz="3200" dirty="0" smtClean="0">
                <a:solidFill>
                  <a:srgbClr val="000099"/>
                </a:solidFill>
              </a:rPr>
              <a:t>Example Present Education Levels:  </a:t>
            </a:r>
            <a:r>
              <a:rPr lang="en-US" sz="3200" dirty="0" smtClean="0">
                <a:solidFill>
                  <a:srgbClr val="FF0000"/>
                </a:solidFill>
              </a:rPr>
              <a:t>Phillip’s Writing</a:t>
            </a:r>
            <a:endParaRPr lang="en-US" sz="2800" dirty="0" smtClean="0">
              <a:solidFill>
                <a:srgbClr val="FF0000"/>
              </a:solidFill>
            </a:endParaRPr>
          </a:p>
        </p:txBody>
      </p:sp>
      <p:sp>
        <p:nvSpPr>
          <p:cNvPr id="3" name="Content Placeholder 2"/>
          <p:cNvSpPr>
            <a:spLocks noGrp="1"/>
          </p:cNvSpPr>
          <p:nvPr>
            <p:ph idx="1"/>
          </p:nvPr>
        </p:nvSpPr>
        <p:spPr>
          <a:xfrm>
            <a:off x="0" y="838200"/>
            <a:ext cx="8915400" cy="5715000"/>
          </a:xfrm>
        </p:spPr>
        <p:txBody>
          <a:bodyPr rtlCol="0">
            <a:noAutofit/>
          </a:bodyPr>
          <a:lstStyle/>
          <a:p>
            <a:pPr eaLnBrk="1" fontAlgn="auto" hangingPunct="1">
              <a:spcAft>
                <a:spcPts val="0"/>
              </a:spcAft>
              <a:defRPr/>
            </a:pPr>
            <a:r>
              <a:rPr lang="en-US" sz="2000" dirty="0" smtClean="0"/>
              <a:t>Phillip’s English teacher describes his writing as “functional.” He  uses word processing for longer writing assignments, and with use of the spelling and grammar check, produces short, concise sentences, although without a great deal of variety. Analysis of assignments completed on word processor indicates that his average sentence length is 8.5 words, with 2 or fewer errors of grammar or omission of words per 100 words.  He met last year’s goal of improving his writing using word processing.</a:t>
            </a:r>
          </a:p>
          <a:p>
            <a:pPr eaLnBrk="1" fontAlgn="auto" hangingPunct="1">
              <a:spcAft>
                <a:spcPts val="0"/>
              </a:spcAft>
              <a:defRPr/>
            </a:pPr>
            <a:r>
              <a:rPr lang="en-US" sz="2000" dirty="0" smtClean="0"/>
              <a:t>Analysis of shorter, pencil and paper writing tasks, from three different classes, indicates the following:  Phillip typically writes </a:t>
            </a:r>
            <a:r>
              <a:rPr lang="en-US" sz="2000" dirty="0"/>
              <a:t>7</a:t>
            </a:r>
            <a:r>
              <a:rPr lang="en-US" sz="2000" dirty="0" smtClean="0"/>
              <a:t>-10 word sentences, with average length of 7.6 words.  On a typical sequence of four sentences (approximately 26 words) , he makes on average 1-2 errors of capitalization, end punctuation, grammatical errors of tense or case, or omitting words without realizing it.  On the same passage he averages 1-2  spelling errors (usually of longer words rather than sight words).  When reminded to read his passage aloud or to himself, or to use a rubric or spelling guide, he is able to correct about 50% of these errors.  He has learned the SCOPE strategy and will continue to use it.</a:t>
            </a:r>
          </a:p>
          <a:p>
            <a:pPr eaLnBrk="1" fontAlgn="auto" hangingPunct="1">
              <a:spcAft>
                <a:spcPts val="0"/>
              </a:spcAft>
              <a:defRPr/>
            </a:pPr>
            <a:r>
              <a:rPr lang="en-US" sz="2000" dirty="0" smtClean="0"/>
              <a:t>Phillip needs to improve the quality and accuracy of his writing in order to meet the expectations of a career in auto body or in a post-secondary program.</a:t>
            </a:r>
          </a:p>
        </p:txBody>
      </p:sp>
      <p:sp>
        <p:nvSpPr>
          <p:cNvPr id="71684" name="Slide Number Placeholder 3"/>
          <p:cNvSpPr>
            <a:spLocks noGrp="1"/>
          </p:cNvSpPr>
          <p:nvPr>
            <p:ph type="sldNum" sz="quarter" idx="12"/>
          </p:nvPr>
        </p:nvSpPr>
        <p:spPr>
          <a:xfrm>
            <a:off x="8305800" y="6381750"/>
            <a:ext cx="457200" cy="476250"/>
          </a:xfrm>
        </p:spPr>
        <p:txBody>
          <a:bodyPr/>
          <a:lstStyle/>
          <a:p>
            <a:pPr>
              <a:defRPr/>
            </a:pPr>
            <a:fld id="{5F9DD80B-1A68-4320-9EE6-BE6C0D1085DF}" type="slidenum">
              <a:rPr lang="en-US">
                <a:latin typeface="Arial" pitchFamily="34" charset="0"/>
              </a:rPr>
              <a:pPr>
                <a:defRPr/>
              </a:pPr>
              <a:t>50</a:t>
            </a:fld>
            <a:endParaRPr lang="en-US">
              <a:latin typeface="Arial" pitchFamily="34" charset="0"/>
            </a:endParaRPr>
          </a:p>
        </p:txBody>
      </p:sp>
    </p:spTree>
    <p:extLst>
      <p:ext uri="{BB962C8B-B14F-4D97-AF65-F5344CB8AC3E}">
        <p14:creationId xmlns:p14="http://schemas.microsoft.com/office/powerpoint/2010/main" val="3155944963"/>
      </p:ext>
    </p:extLst>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p:txBody>
          <a:bodyPr/>
          <a:lstStyle/>
          <a:p>
            <a:r>
              <a:rPr lang="en-US" sz="3600" dirty="0"/>
              <a:t>Indicator 13 </a:t>
            </a:r>
            <a:r>
              <a:rPr lang="en-US" sz="3600" dirty="0" smtClean="0"/>
              <a:t>Checklist  Question </a:t>
            </a:r>
            <a:r>
              <a:rPr lang="en-US" sz="3600" dirty="0"/>
              <a:t>#3</a:t>
            </a:r>
            <a:endParaRPr lang="en-US" sz="3600" dirty="0" smtClean="0"/>
          </a:p>
        </p:txBody>
      </p:sp>
      <p:sp>
        <p:nvSpPr>
          <p:cNvPr id="54275" name="Content Placeholder 2"/>
          <p:cNvSpPr>
            <a:spLocks noGrp="1"/>
          </p:cNvSpPr>
          <p:nvPr>
            <p:ph sz="half" idx="1"/>
          </p:nvPr>
        </p:nvSpPr>
        <p:spPr>
          <a:xfrm>
            <a:off x="6019800" y="1752600"/>
            <a:ext cx="2882352" cy="4373563"/>
          </a:xfrm>
        </p:spPr>
        <p:txBody>
          <a:bodyPr/>
          <a:lstStyle/>
          <a:p>
            <a:r>
              <a:rPr lang="en-US" sz="2400" dirty="0">
                <a:solidFill>
                  <a:srgbClr val="333399"/>
                </a:solidFill>
              </a:rPr>
              <a:t>(File Review Question # </a:t>
            </a:r>
            <a:r>
              <a:rPr lang="en-US" sz="2400" dirty="0" smtClean="0">
                <a:solidFill>
                  <a:srgbClr val="333399"/>
                </a:solidFill>
              </a:rPr>
              <a:t>289)</a:t>
            </a:r>
            <a:endParaRPr lang="en-US" sz="2400" dirty="0"/>
          </a:p>
          <a:p>
            <a:r>
              <a:rPr lang="en-US" sz="2400" dirty="0" smtClean="0"/>
              <a:t>Evidence that the measurable postsecondary goals were based on age appropriate transition assessment</a:t>
            </a:r>
          </a:p>
        </p:txBody>
      </p:sp>
      <p:sp>
        <p:nvSpPr>
          <p:cNvPr id="54276" name="Content Placeholder 3"/>
          <p:cNvSpPr>
            <a:spLocks noGrp="1"/>
          </p:cNvSpPr>
          <p:nvPr>
            <p:ph sz="half" idx="2"/>
          </p:nvPr>
        </p:nvSpPr>
        <p:spPr>
          <a:xfrm>
            <a:off x="381000" y="1371600"/>
            <a:ext cx="5257800" cy="4724400"/>
          </a:xfrm>
          <a:solidFill>
            <a:srgbClr val="FFCCFF"/>
          </a:solidFill>
        </p:spPr>
        <p:txBody>
          <a:bodyPr/>
          <a:lstStyle/>
          <a:p>
            <a:pPr marL="0" indent="0">
              <a:buNone/>
            </a:pPr>
            <a:r>
              <a:rPr lang="en-US" b="1" dirty="0" smtClean="0"/>
              <a:t>Question # 3:</a:t>
            </a:r>
            <a:endParaRPr lang="en-US" dirty="0" smtClean="0"/>
          </a:p>
          <a:p>
            <a:r>
              <a:rPr lang="en-US" dirty="0" smtClean="0"/>
              <a:t>Is there evidence of age-appropriate transition assessment(s)</a:t>
            </a:r>
            <a:r>
              <a:rPr lang="en-US" sz="2400" dirty="0" smtClean="0"/>
              <a:t>?</a:t>
            </a:r>
            <a:r>
              <a:rPr kumimoji="1" lang="en-US" dirty="0" smtClean="0">
                <a:latin typeface="Arial" pitchFamily="34" charset="0"/>
              </a:rPr>
              <a:t> </a:t>
            </a:r>
            <a:r>
              <a:rPr kumimoji="1" lang="en-US" sz="1400" dirty="0" smtClean="0">
                <a:latin typeface="Arial" pitchFamily="34" charset="0"/>
              </a:rPr>
              <a:t>§300.320(b)(1)</a:t>
            </a:r>
          </a:p>
          <a:p>
            <a:endParaRPr kumimoji="1" lang="en-US" sz="1400" dirty="0">
              <a:latin typeface="Arial" pitchFamily="34" charset="0"/>
            </a:endParaRPr>
          </a:p>
          <a:p>
            <a:pPr marL="0" indent="0">
              <a:buNone/>
            </a:pPr>
            <a:endParaRPr lang="en-US" b="1" dirty="0" smtClean="0">
              <a:solidFill>
                <a:srgbClr val="C00000"/>
              </a:solidFill>
            </a:endParaRPr>
          </a:p>
          <a:p>
            <a:pPr marL="0" indent="0">
              <a:buNone/>
            </a:pPr>
            <a:r>
              <a:rPr lang="en-US" b="1" dirty="0" smtClean="0">
                <a:solidFill>
                  <a:srgbClr val="800000"/>
                </a:solidFill>
              </a:rPr>
              <a:t>Review Present </a:t>
            </a:r>
            <a:r>
              <a:rPr lang="en-US" b="1" dirty="0">
                <a:solidFill>
                  <a:srgbClr val="800000"/>
                </a:solidFill>
              </a:rPr>
              <a:t>Levels of </a:t>
            </a:r>
            <a:r>
              <a:rPr lang="en-US" b="1" dirty="0" smtClean="0">
                <a:solidFill>
                  <a:srgbClr val="800000"/>
                </a:solidFill>
              </a:rPr>
              <a:t>IEP</a:t>
            </a:r>
          </a:p>
          <a:p>
            <a:r>
              <a:rPr lang="en-US" sz="2400" dirty="0">
                <a:solidFill>
                  <a:srgbClr val="333399"/>
                </a:solidFill>
              </a:rPr>
              <a:t>Refer to questions on next slide.</a:t>
            </a:r>
            <a:endParaRPr lang="en-US" dirty="0" smtClean="0"/>
          </a:p>
        </p:txBody>
      </p:sp>
      <p:sp>
        <p:nvSpPr>
          <p:cNvPr id="5" name="Rectangle 4"/>
          <p:cNvSpPr>
            <a:spLocks noChangeArrowheads="1"/>
          </p:cNvSpPr>
          <p:nvPr/>
        </p:nvSpPr>
        <p:spPr bwMode="auto">
          <a:xfrm>
            <a:off x="8382000" y="6248400"/>
            <a:ext cx="517525" cy="307975"/>
          </a:xfrm>
          <a:prstGeom prst="rect">
            <a:avLst/>
          </a:prstGeom>
          <a:noFill/>
          <a:ln w="9525">
            <a:noFill/>
            <a:miter lim="800000"/>
            <a:headEnd/>
            <a:tailEnd/>
          </a:ln>
        </p:spPr>
        <p:txBody>
          <a:bodyPr>
            <a:spAutoFit/>
          </a:bodyPr>
          <a:lstStyle/>
          <a:p>
            <a:pPr>
              <a:defRPr/>
            </a:pPr>
            <a:fld id="{D99DFACE-3267-471C-9B6F-70251D1147E1}" type="slidenum">
              <a:rPr lang="en-US" sz="1400">
                <a:latin typeface="+mn-lt"/>
                <a:cs typeface="Arial" charset="0"/>
              </a:rPr>
              <a:pPr>
                <a:defRPr/>
              </a:pPr>
              <a:t>51</a:t>
            </a:fld>
            <a:endParaRPr lang="en-US" dirty="0">
              <a:latin typeface="+mn-lt"/>
              <a:cs typeface="Arial" charset="0"/>
            </a:endParaRPr>
          </a:p>
        </p:txBody>
      </p:sp>
    </p:spTree>
    <p:extLst>
      <p:ext uri="{BB962C8B-B14F-4D97-AF65-F5344CB8AC3E}">
        <p14:creationId xmlns:p14="http://schemas.microsoft.com/office/powerpoint/2010/main" val="397573155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p:txBody>
          <a:bodyPr/>
          <a:lstStyle/>
          <a:p>
            <a:r>
              <a:rPr lang="en-US" dirty="0"/>
              <a:t>Guiding Questions</a:t>
            </a:r>
            <a:r>
              <a:rPr lang="en-US" dirty="0" smtClean="0"/>
              <a:t> - Question 3</a:t>
            </a:r>
          </a:p>
        </p:txBody>
      </p:sp>
      <p:sp>
        <p:nvSpPr>
          <p:cNvPr id="55299" name="Content Placeholder 4"/>
          <p:cNvSpPr>
            <a:spLocks noGrp="1"/>
          </p:cNvSpPr>
          <p:nvPr>
            <p:ph idx="1"/>
          </p:nvPr>
        </p:nvSpPr>
        <p:spPr>
          <a:xfrm>
            <a:off x="304800" y="1219200"/>
            <a:ext cx="8229600" cy="5029200"/>
          </a:xfrm>
        </p:spPr>
        <p:txBody>
          <a:bodyPr/>
          <a:lstStyle/>
          <a:p>
            <a:pPr marL="514350" indent="-514350">
              <a:buFont typeface="+mj-lt"/>
              <a:buAutoNum type="alphaUcPeriod"/>
            </a:pPr>
            <a:r>
              <a:rPr lang="en-US" sz="2600" dirty="0"/>
              <a:t>Were age-appropriate assessments (formal or informal assessments of interests, preferences, aptitudes, achievement) conducted in order to develop postsecondary goals?</a:t>
            </a:r>
            <a:endParaRPr lang="en-US" sz="2600" dirty="0" smtClean="0"/>
          </a:p>
          <a:p>
            <a:pPr marL="514350" indent="-514350">
              <a:buFont typeface="+mj-lt"/>
              <a:buAutoNum type="alphaUcPeriod"/>
            </a:pPr>
            <a:r>
              <a:rPr lang="en-US" sz="2600" dirty="0"/>
              <a:t>Is there evidence that assessments are given and/or updated each year? (refer to Question 4F below</a:t>
            </a:r>
            <a:r>
              <a:rPr lang="en-US" sz="2600" dirty="0" smtClean="0"/>
              <a:t>)</a:t>
            </a:r>
          </a:p>
          <a:p>
            <a:pPr marL="514350" indent="-514350">
              <a:buFont typeface="+mj-lt"/>
              <a:buAutoNum type="alphaUcPeriod"/>
            </a:pPr>
            <a:r>
              <a:rPr lang="en-US" sz="2600" dirty="0"/>
              <a:t>Was all assessment data </a:t>
            </a:r>
            <a:r>
              <a:rPr lang="en-US" sz="2600" b="1" dirty="0"/>
              <a:t>interpreted</a:t>
            </a:r>
            <a:r>
              <a:rPr lang="en-US" sz="2600" dirty="0"/>
              <a:t> and utilized in the development of the present levels, postsecondary goals and transition services and activities</a:t>
            </a:r>
            <a:r>
              <a:rPr lang="en-US" sz="2600" dirty="0" smtClean="0"/>
              <a:t>?</a:t>
            </a:r>
          </a:p>
          <a:p>
            <a:pPr marL="514350" indent="-514350">
              <a:buFont typeface="+mj-lt"/>
              <a:buAutoNum type="alphaUcPeriod"/>
            </a:pPr>
            <a:r>
              <a:rPr lang="en-US" sz="2600" dirty="0"/>
              <a:t>Is there baseline data in the present levels to support the development of the measurable annual goals?</a:t>
            </a:r>
            <a:endParaRPr lang="en-US" sz="2600" dirty="0" smtClean="0"/>
          </a:p>
          <a:p>
            <a:pPr marL="0" indent="0">
              <a:buNone/>
            </a:pPr>
            <a:endParaRPr lang="en-US" dirty="0" smtClean="0"/>
          </a:p>
        </p:txBody>
      </p:sp>
      <p:sp>
        <p:nvSpPr>
          <p:cNvPr id="4" name="Rectangle 4"/>
          <p:cNvSpPr>
            <a:spLocks noChangeArrowheads="1"/>
          </p:cNvSpPr>
          <p:nvPr/>
        </p:nvSpPr>
        <p:spPr bwMode="auto">
          <a:xfrm>
            <a:off x="8382000" y="6248400"/>
            <a:ext cx="517525" cy="369888"/>
          </a:xfrm>
          <a:prstGeom prst="rect">
            <a:avLst/>
          </a:prstGeom>
          <a:noFill/>
          <a:ln w="9525">
            <a:noFill/>
            <a:miter lim="800000"/>
            <a:headEnd/>
            <a:tailEnd/>
          </a:ln>
        </p:spPr>
        <p:txBody>
          <a:bodyPr>
            <a:spAutoFit/>
          </a:bodyPr>
          <a:lstStyle/>
          <a:p>
            <a:pPr>
              <a:defRPr/>
            </a:pPr>
            <a:fld id="{CDAA34BA-59A4-4A94-937F-7094508769B4}" type="slidenum">
              <a:rPr lang="en-US">
                <a:latin typeface="+mn-lt"/>
                <a:cs typeface="Arial" charset="0"/>
              </a:rPr>
              <a:pPr>
                <a:defRPr/>
              </a:pPr>
              <a:t>52</a:t>
            </a:fld>
            <a:endParaRPr lang="en-US" dirty="0">
              <a:latin typeface="+mn-lt"/>
              <a:cs typeface="Arial" charset="0"/>
            </a:endParaRPr>
          </a:p>
        </p:txBody>
      </p:sp>
    </p:spTree>
    <p:extLst>
      <p:ext uri="{BB962C8B-B14F-4D97-AF65-F5344CB8AC3E}">
        <p14:creationId xmlns:p14="http://schemas.microsoft.com/office/powerpoint/2010/main" val="256354172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p:txBody>
          <a:bodyPr/>
          <a:lstStyle/>
          <a:p>
            <a:r>
              <a:rPr lang="en-US" dirty="0" smtClean="0"/>
              <a:t>Additional Considerations- Question # 3</a:t>
            </a:r>
          </a:p>
        </p:txBody>
      </p:sp>
      <p:sp>
        <p:nvSpPr>
          <p:cNvPr id="55299" name="Content Placeholder 4"/>
          <p:cNvSpPr>
            <a:spLocks noGrp="1"/>
          </p:cNvSpPr>
          <p:nvPr>
            <p:ph idx="1"/>
          </p:nvPr>
        </p:nvSpPr>
        <p:spPr>
          <a:xfrm>
            <a:off x="411162" y="1371600"/>
            <a:ext cx="8229600" cy="4525963"/>
          </a:xfrm>
        </p:spPr>
        <p:txBody>
          <a:bodyPr/>
          <a:lstStyle/>
          <a:p>
            <a:r>
              <a:rPr lang="en-US" dirty="0" smtClean="0"/>
              <a:t>Is assessment information compiled from a variety of formal and informal sources and types?</a:t>
            </a:r>
          </a:p>
          <a:p>
            <a:endParaRPr lang="en-US" dirty="0" smtClean="0"/>
          </a:p>
          <a:p>
            <a:r>
              <a:rPr lang="en-US" dirty="0" smtClean="0"/>
              <a:t>Is assessment data gathered over time?</a:t>
            </a:r>
          </a:p>
          <a:p>
            <a:endParaRPr lang="en-US" dirty="0" smtClean="0"/>
          </a:p>
          <a:p>
            <a:r>
              <a:rPr lang="en-US" dirty="0" smtClean="0"/>
              <a:t>Do present </a:t>
            </a:r>
            <a:r>
              <a:rPr lang="en-US" dirty="0"/>
              <a:t>levels </a:t>
            </a:r>
            <a:r>
              <a:rPr lang="en-US" dirty="0" smtClean="0"/>
              <a:t>show that assessments </a:t>
            </a:r>
            <a:r>
              <a:rPr lang="en-US" dirty="0"/>
              <a:t>are given or updated at least </a:t>
            </a:r>
            <a:r>
              <a:rPr lang="en-US" dirty="0" smtClean="0"/>
              <a:t>annually? (Question 4-F)</a:t>
            </a:r>
          </a:p>
          <a:p>
            <a:endParaRPr lang="en-US" dirty="0" smtClean="0"/>
          </a:p>
        </p:txBody>
      </p:sp>
      <p:sp>
        <p:nvSpPr>
          <p:cNvPr id="4" name="Rectangle 4"/>
          <p:cNvSpPr>
            <a:spLocks noChangeArrowheads="1"/>
          </p:cNvSpPr>
          <p:nvPr/>
        </p:nvSpPr>
        <p:spPr bwMode="auto">
          <a:xfrm>
            <a:off x="8382000" y="6248400"/>
            <a:ext cx="517525" cy="369888"/>
          </a:xfrm>
          <a:prstGeom prst="rect">
            <a:avLst/>
          </a:prstGeom>
          <a:noFill/>
          <a:ln w="9525">
            <a:noFill/>
            <a:miter lim="800000"/>
            <a:headEnd/>
            <a:tailEnd/>
          </a:ln>
        </p:spPr>
        <p:txBody>
          <a:bodyPr>
            <a:spAutoFit/>
          </a:bodyPr>
          <a:lstStyle/>
          <a:p>
            <a:pPr>
              <a:defRPr/>
            </a:pPr>
            <a:fld id="{CDAA34BA-59A4-4A94-937F-7094508769B4}" type="slidenum">
              <a:rPr lang="en-US">
                <a:latin typeface="+mn-lt"/>
                <a:cs typeface="Arial" charset="0"/>
              </a:rPr>
              <a:pPr>
                <a:defRPr/>
              </a:pPr>
              <a:t>53</a:t>
            </a:fld>
            <a:endParaRPr lang="en-US" dirty="0">
              <a:latin typeface="+mn-lt"/>
              <a:cs typeface="Arial" charset="0"/>
            </a:endParaRPr>
          </a:p>
        </p:txBody>
      </p:sp>
    </p:spTree>
    <p:extLst>
      <p:ext uri="{BB962C8B-B14F-4D97-AF65-F5344CB8AC3E}">
        <p14:creationId xmlns:p14="http://schemas.microsoft.com/office/powerpoint/2010/main" val="387906639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p:txBody>
          <a:bodyPr/>
          <a:lstStyle/>
          <a:p>
            <a:r>
              <a:rPr lang="en-US" dirty="0" smtClean="0"/>
              <a:t>Indicator13 </a:t>
            </a:r>
            <a:r>
              <a:rPr lang="en-US" dirty="0"/>
              <a:t>Checklist  Question </a:t>
            </a:r>
            <a:r>
              <a:rPr lang="en-US" dirty="0" smtClean="0"/>
              <a:t># 4</a:t>
            </a:r>
          </a:p>
        </p:txBody>
      </p:sp>
      <p:sp>
        <p:nvSpPr>
          <p:cNvPr id="56323" name="Content Placeholder 2"/>
          <p:cNvSpPr>
            <a:spLocks noGrp="1"/>
          </p:cNvSpPr>
          <p:nvPr>
            <p:ph sz="half" idx="1"/>
          </p:nvPr>
        </p:nvSpPr>
        <p:spPr>
          <a:xfrm>
            <a:off x="6095999" y="1295400"/>
            <a:ext cx="2803525" cy="4953000"/>
          </a:xfrm>
        </p:spPr>
        <p:txBody>
          <a:bodyPr/>
          <a:lstStyle/>
          <a:p>
            <a:r>
              <a:rPr lang="en-US" sz="2400" dirty="0">
                <a:solidFill>
                  <a:srgbClr val="333399"/>
                </a:solidFill>
              </a:rPr>
              <a:t>(File Review Question # </a:t>
            </a:r>
            <a:r>
              <a:rPr lang="en-US" sz="2400" dirty="0" smtClean="0">
                <a:solidFill>
                  <a:srgbClr val="333399"/>
                </a:solidFill>
              </a:rPr>
              <a:t>290)</a:t>
            </a:r>
            <a:endParaRPr lang="en-US" sz="2700" dirty="0" smtClean="0"/>
          </a:p>
          <a:p>
            <a:r>
              <a:rPr lang="en-US" sz="2400" dirty="0" smtClean="0"/>
              <a:t>An appropriate measurable postsecondary goal that covers education or training, employment, and, as needed, independent living.</a:t>
            </a:r>
            <a:endParaRPr lang="en-US" sz="2700" dirty="0" smtClean="0"/>
          </a:p>
          <a:p>
            <a:endParaRPr lang="en-US" dirty="0"/>
          </a:p>
          <a:p>
            <a:endParaRPr lang="en-US" b="1" dirty="0" smtClean="0">
              <a:solidFill>
                <a:srgbClr val="C00000"/>
              </a:solidFill>
            </a:endParaRPr>
          </a:p>
        </p:txBody>
      </p:sp>
      <p:sp>
        <p:nvSpPr>
          <p:cNvPr id="56324" name="Content Placeholder 3"/>
          <p:cNvSpPr>
            <a:spLocks noGrp="1"/>
          </p:cNvSpPr>
          <p:nvPr>
            <p:ph sz="half" idx="2"/>
          </p:nvPr>
        </p:nvSpPr>
        <p:spPr>
          <a:xfrm>
            <a:off x="304800" y="1295400"/>
            <a:ext cx="5486400" cy="5291138"/>
          </a:xfrm>
          <a:solidFill>
            <a:srgbClr val="FFCCFF"/>
          </a:solidFill>
        </p:spPr>
        <p:txBody>
          <a:bodyPr/>
          <a:lstStyle/>
          <a:p>
            <a:pPr marL="0" indent="0">
              <a:buNone/>
            </a:pPr>
            <a:r>
              <a:rPr lang="en-US" b="1" dirty="0" smtClean="0"/>
              <a:t>Question # 4</a:t>
            </a:r>
            <a:r>
              <a:rPr lang="en-US" b="1" dirty="0"/>
              <a:t>:</a:t>
            </a:r>
            <a:r>
              <a:rPr lang="en-US" b="1" dirty="0" smtClean="0"/>
              <a:t> </a:t>
            </a:r>
          </a:p>
          <a:p>
            <a:r>
              <a:rPr lang="en-US" dirty="0" smtClean="0"/>
              <a:t>Is (are)there a measurable post-secondary goal or goals that covers education or training, employment, and, as needed, independent living? 	</a:t>
            </a:r>
          </a:p>
          <a:p>
            <a:pPr marL="0" indent="0">
              <a:buNone/>
            </a:pPr>
            <a:r>
              <a:rPr lang="en-US" sz="1400" dirty="0">
                <a:latin typeface="Arial" pitchFamily="34" charset="0"/>
              </a:rPr>
              <a:t>	</a:t>
            </a:r>
            <a:r>
              <a:rPr lang="en-US" sz="1400" dirty="0" smtClean="0">
                <a:latin typeface="Arial" pitchFamily="34" charset="0"/>
              </a:rPr>
              <a:t>20 USC 1414  614(d)(1)(A)(</a:t>
            </a:r>
            <a:r>
              <a:rPr lang="en-US" sz="1400" dirty="0" err="1" smtClean="0">
                <a:latin typeface="Arial" pitchFamily="34" charset="0"/>
              </a:rPr>
              <a:t>i</a:t>
            </a:r>
            <a:r>
              <a:rPr lang="en-US" sz="1400" dirty="0" smtClean="0">
                <a:latin typeface="Arial" pitchFamily="34" charset="0"/>
              </a:rPr>
              <a:t>)(VIII)(</a:t>
            </a:r>
            <a:r>
              <a:rPr lang="en-US" sz="1400" dirty="0" err="1" smtClean="0">
                <a:latin typeface="Arial" pitchFamily="34" charset="0"/>
              </a:rPr>
              <a:t>aa</a:t>
            </a:r>
            <a:r>
              <a:rPr lang="en-US" sz="1400" dirty="0" smtClean="0">
                <a:latin typeface="Arial" pitchFamily="34" charset="0"/>
              </a:rPr>
              <a:t>)</a:t>
            </a:r>
          </a:p>
          <a:p>
            <a:endParaRPr lang="en-US" sz="1400" dirty="0">
              <a:latin typeface="Arial" pitchFamily="34" charset="0"/>
            </a:endParaRPr>
          </a:p>
          <a:p>
            <a:pPr marL="0" indent="0">
              <a:buNone/>
            </a:pPr>
            <a:r>
              <a:rPr lang="en-US" b="1" dirty="0" smtClean="0">
                <a:solidFill>
                  <a:srgbClr val="800000"/>
                </a:solidFill>
              </a:rPr>
              <a:t>Review Present </a:t>
            </a:r>
            <a:r>
              <a:rPr lang="en-US" b="1" dirty="0">
                <a:solidFill>
                  <a:srgbClr val="800000"/>
                </a:solidFill>
              </a:rPr>
              <a:t>Levels AND Part III,  Transition </a:t>
            </a:r>
            <a:r>
              <a:rPr lang="en-US" b="1" dirty="0" smtClean="0">
                <a:solidFill>
                  <a:srgbClr val="800000"/>
                </a:solidFill>
              </a:rPr>
              <a:t>Grid</a:t>
            </a:r>
          </a:p>
          <a:p>
            <a:r>
              <a:rPr lang="en-US" sz="2400" dirty="0">
                <a:solidFill>
                  <a:srgbClr val="333399"/>
                </a:solidFill>
              </a:rPr>
              <a:t>Refer to questions on next slide.</a:t>
            </a:r>
            <a:endParaRPr lang="en-US" dirty="0" smtClean="0"/>
          </a:p>
        </p:txBody>
      </p:sp>
      <p:sp>
        <p:nvSpPr>
          <p:cNvPr id="5" name="Rectangle 4"/>
          <p:cNvSpPr>
            <a:spLocks noChangeArrowheads="1"/>
          </p:cNvSpPr>
          <p:nvPr/>
        </p:nvSpPr>
        <p:spPr bwMode="auto">
          <a:xfrm>
            <a:off x="8382000" y="6248400"/>
            <a:ext cx="517525" cy="338138"/>
          </a:xfrm>
          <a:prstGeom prst="rect">
            <a:avLst/>
          </a:prstGeom>
          <a:noFill/>
          <a:ln w="9525">
            <a:noFill/>
            <a:miter lim="800000"/>
            <a:headEnd/>
            <a:tailEnd/>
          </a:ln>
        </p:spPr>
        <p:txBody>
          <a:bodyPr>
            <a:spAutoFit/>
          </a:bodyPr>
          <a:lstStyle/>
          <a:p>
            <a:pPr>
              <a:defRPr/>
            </a:pPr>
            <a:fld id="{87C3817E-07E3-4FBB-A782-AA949ECD7492}" type="slidenum">
              <a:rPr lang="en-US" sz="1600">
                <a:latin typeface="+mn-lt"/>
                <a:cs typeface="Arial" charset="0"/>
              </a:rPr>
              <a:pPr>
                <a:defRPr/>
              </a:pPr>
              <a:t>54</a:t>
            </a:fld>
            <a:endParaRPr lang="en-US" dirty="0">
              <a:latin typeface="+mn-lt"/>
              <a:cs typeface="Arial" charset="0"/>
            </a:endParaRPr>
          </a:p>
        </p:txBody>
      </p:sp>
    </p:spTree>
    <p:extLst>
      <p:ext uri="{BB962C8B-B14F-4D97-AF65-F5344CB8AC3E}">
        <p14:creationId xmlns:p14="http://schemas.microsoft.com/office/powerpoint/2010/main" val="196645515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p:txBody>
          <a:bodyPr/>
          <a:lstStyle/>
          <a:p>
            <a:r>
              <a:rPr lang="en-US" dirty="0"/>
              <a:t>Guiding Questions - Question </a:t>
            </a:r>
            <a:r>
              <a:rPr lang="en-US" dirty="0" smtClean="0"/>
              <a:t># 4</a:t>
            </a:r>
          </a:p>
        </p:txBody>
      </p:sp>
      <p:sp>
        <p:nvSpPr>
          <p:cNvPr id="57347" name="Content Placeholder 4"/>
          <p:cNvSpPr>
            <a:spLocks noGrp="1"/>
          </p:cNvSpPr>
          <p:nvPr>
            <p:ph idx="1"/>
          </p:nvPr>
        </p:nvSpPr>
        <p:spPr>
          <a:xfrm>
            <a:off x="397308" y="1066800"/>
            <a:ext cx="8229600" cy="4351159"/>
          </a:xfrm>
        </p:spPr>
        <p:txBody>
          <a:bodyPr/>
          <a:lstStyle/>
          <a:p>
            <a:pPr marL="514350" indent="-514350">
              <a:buFont typeface="+mj-lt"/>
              <a:buAutoNum type="alphaUcPeriod"/>
            </a:pPr>
            <a:r>
              <a:rPr lang="en-US" sz="2500" dirty="0"/>
              <a:t>Do present education levels provide evidence that all 3 post-secondary goal areas have been considered?</a:t>
            </a:r>
            <a:endParaRPr lang="en-US" sz="2500" dirty="0" smtClean="0"/>
          </a:p>
          <a:p>
            <a:pPr marL="457200" indent="-457200">
              <a:buFont typeface="+mj-lt"/>
              <a:buAutoNum type="alphaUcPeriod"/>
            </a:pPr>
            <a:r>
              <a:rPr lang="en-US" sz="2500" dirty="0" smtClean="0"/>
              <a:t>Is there a post-secondary goal for Education/Training or a statement that the area was addressed by the IEP team?</a:t>
            </a:r>
          </a:p>
          <a:p>
            <a:pPr marL="457200" indent="-457200">
              <a:buFont typeface="+mj-lt"/>
              <a:buAutoNum type="alphaUcPeriod"/>
            </a:pPr>
            <a:r>
              <a:rPr lang="en-US" sz="2500" dirty="0" smtClean="0"/>
              <a:t>Is there a post-secondary goal for Employment or a statement that the area was addressed by the IEP team?</a:t>
            </a:r>
          </a:p>
          <a:p>
            <a:pPr marL="457200" indent="-457200">
              <a:buFont typeface="+mj-lt"/>
              <a:buAutoNum type="alphaUcPeriod"/>
            </a:pPr>
            <a:r>
              <a:rPr lang="en-US" sz="2500" dirty="0" smtClean="0"/>
              <a:t>Is there a post-secondary goal for Independent living or a statement that the area was addressed by the IEP team?</a:t>
            </a:r>
          </a:p>
          <a:p>
            <a:pPr marL="457200" indent="-457200">
              <a:buFont typeface="+mj-lt"/>
              <a:buAutoNum type="alphaUcPeriod"/>
            </a:pPr>
            <a:r>
              <a:rPr lang="en-US" sz="2500" dirty="0" smtClean="0"/>
              <a:t>Will the goal(s) occur </a:t>
            </a:r>
            <a:r>
              <a:rPr lang="en-US" sz="2500" i="1" dirty="0" smtClean="0"/>
              <a:t>after </a:t>
            </a:r>
            <a:r>
              <a:rPr lang="en-US" sz="2500" dirty="0" smtClean="0"/>
              <a:t>the student graduates from school? </a:t>
            </a:r>
          </a:p>
          <a:p>
            <a:endParaRPr lang="en-US" sz="2500" dirty="0" smtClean="0"/>
          </a:p>
          <a:p>
            <a:endParaRPr lang="en-US" sz="2500" dirty="0" smtClean="0"/>
          </a:p>
          <a:p>
            <a:endParaRPr lang="en-US" dirty="0" smtClean="0"/>
          </a:p>
        </p:txBody>
      </p:sp>
      <p:sp>
        <p:nvSpPr>
          <p:cNvPr id="4" name="Rectangle 4"/>
          <p:cNvSpPr>
            <a:spLocks noChangeArrowheads="1"/>
          </p:cNvSpPr>
          <p:nvPr/>
        </p:nvSpPr>
        <p:spPr bwMode="auto">
          <a:xfrm>
            <a:off x="8382000" y="6248400"/>
            <a:ext cx="517525" cy="369888"/>
          </a:xfrm>
          <a:prstGeom prst="rect">
            <a:avLst/>
          </a:prstGeom>
          <a:noFill/>
          <a:ln w="9525">
            <a:noFill/>
            <a:miter lim="800000"/>
            <a:headEnd/>
            <a:tailEnd/>
          </a:ln>
        </p:spPr>
        <p:txBody>
          <a:bodyPr>
            <a:spAutoFit/>
          </a:bodyPr>
          <a:lstStyle/>
          <a:p>
            <a:pPr>
              <a:defRPr/>
            </a:pPr>
            <a:fld id="{3A09A141-B39A-4274-AEB7-71C14862327F}" type="slidenum">
              <a:rPr lang="en-US">
                <a:latin typeface="+mn-lt"/>
                <a:cs typeface="Arial" charset="0"/>
              </a:rPr>
              <a:pPr>
                <a:defRPr/>
              </a:pPr>
              <a:t>55</a:t>
            </a:fld>
            <a:endParaRPr lang="en-US" dirty="0">
              <a:latin typeface="+mn-lt"/>
              <a:cs typeface="Arial" charset="0"/>
            </a:endParaRPr>
          </a:p>
        </p:txBody>
      </p:sp>
      <p:sp>
        <p:nvSpPr>
          <p:cNvPr id="2" name="TextBox 1"/>
          <p:cNvSpPr txBox="1"/>
          <p:nvPr/>
        </p:nvSpPr>
        <p:spPr>
          <a:xfrm>
            <a:off x="397308" y="5510292"/>
            <a:ext cx="8488362" cy="1107996"/>
          </a:xfrm>
          <a:prstGeom prst="rect">
            <a:avLst/>
          </a:prstGeom>
          <a:solidFill>
            <a:schemeClr val="accent5"/>
          </a:solidFill>
          <a:ln>
            <a:noFill/>
            <a:prstDash val="lgDashDot"/>
          </a:ln>
        </p:spPr>
        <p:txBody>
          <a:bodyPr wrap="square" rtlCol="0">
            <a:spAutoFit/>
          </a:bodyPr>
          <a:lstStyle/>
          <a:p>
            <a:r>
              <a:rPr lang="en-US" sz="2200" b="1" i="1" dirty="0" smtClean="0">
                <a:solidFill>
                  <a:srgbClr val="333399"/>
                </a:solidFill>
                <a:latin typeface="+mn-lt"/>
              </a:rPr>
              <a:t>Reminder: For </a:t>
            </a:r>
            <a:r>
              <a:rPr lang="en-US" sz="2200" b="1" i="1" dirty="0">
                <a:solidFill>
                  <a:srgbClr val="333399"/>
                </a:solidFill>
                <a:latin typeface="+mn-lt"/>
              </a:rPr>
              <a:t>any </a:t>
            </a:r>
            <a:r>
              <a:rPr lang="en-US" sz="2200" b="1" i="1" dirty="0" smtClean="0">
                <a:solidFill>
                  <a:srgbClr val="333399"/>
                </a:solidFill>
                <a:latin typeface="+mn-lt"/>
              </a:rPr>
              <a:t> post-secondary area </a:t>
            </a:r>
            <a:r>
              <a:rPr lang="en-US" sz="2200" b="1" i="1" dirty="0">
                <a:solidFill>
                  <a:srgbClr val="333399"/>
                </a:solidFill>
                <a:latin typeface="+mn-lt"/>
              </a:rPr>
              <a:t>for which a goal was NOT selected, </a:t>
            </a:r>
            <a:r>
              <a:rPr lang="en-US" sz="2200" b="1" i="1" dirty="0" smtClean="0">
                <a:solidFill>
                  <a:srgbClr val="333399"/>
                </a:solidFill>
                <a:latin typeface="+mn-lt"/>
              </a:rPr>
              <a:t>present </a:t>
            </a:r>
            <a:r>
              <a:rPr lang="en-US" sz="2200" b="1" i="1" dirty="0">
                <a:solidFill>
                  <a:srgbClr val="333399"/>
                </a:solidFill>
                <a:latin typeface="+mn-lt"/>
              </a:rPr>
              <a:t>levels </a:t>
            </a:r>
            <a:r>
              <a:rPr lang="en-US" sz="2200" b="1" i="1" dirty="0" smtClean="0">
                <a:solidFill>
                  <a:srgbClr val="333399"/>
                </a:solidFill>
                <a:latin typeface="+mn-lt"/>
              </a:rPr>
              <a:t> must provide </a:t>
            </a:r>
            <a:r>
              <a:rPr lang="en-US" sz="2200" b="1" i="1" dirty="0">
                <a:solidFill>
                  <a:srgbClr val="333399"/>
                </a:solidFill>
                <a:latin typeface="+mn-lt"/>
              </a:rPr>
              <a:t>data and evidence to support that </a:t>
            </a:r>
            <a:r>
              <a:rPr lang="en-US" sz="2200" b="1" i="1" dirty="0" smtClean="0">
                <a:solidFill>
                  <a:srgbClr val="333399"/>
                </a:solidFill>
                <a:latin typeface="+mn-lt"/>
              </a:rPr>
              <a:t>decision.</a:t>
            </a:r>
            <a:endParaRPr lang="en-US" sz="2200" b="1" i="1" dirty="0">
              <a:solidFill>
                <a:srgbClr val="333399"/>
              </a:solidFill>
              <a:latin typeface="+mn-lt"/>
            </a:endParaRPr>
          </a:p>
        </p:txBody>
      </p:sp>
    </p:spTree>
    <p:extLst>
      <p:ext uri="{BB962C8B-B14F-4D97-AF65-F5344CB8AC3E}">
        <p14:creationId xmlns:p14="http://schemas.microsoft.com/office/powerpoint/2010/main" val="400792880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p:txBody>
          <a:bodyPr/>
          <a:lstStyle/>
          <a:p>
            <a:r>
              <a:rPr lang="en-US" dirty="0"/>
              <a:t>Indicator 13 Checklist  Question # </a:t>
            </a:r>
            <a:r>
              <a:rPr lang="en-US" dirty="0" smtClean="0"/>
              <a:t>4F</a:t>
            </a:r>
          </a:p>
        </p:txBody>
      </p:sp>
      <p:sp>
        <p:nvSpPr>
          <p:cNvPr id="58371" name="Content Placeholder 2"/>
          <p:cNvSpPr>
            <a:spLocks noGrp="1"/>
          </p:cNvSpPr>
          <p:nvPr>
            <p:ph sz="half" idx="1"/>
          </p:nvPr>
        </p:nvSpPr>
        <p:spPr>
          <a:xfrm>
            <a:off x="5257799" y="1295400"/>
            <a:ext cx="3641725" cy="5122069"/>
          </a:xfrm>
        </p:spPr>
        <p:txBody>
          <a:bodyPr/>
          <a:lstStyle/>
          <a:p>
            <a:pPr marL="0" indent="0">
              <a:buNone/>
            </a:pPr>
            <a:r>
              <a:rPr lang="en-US" sz="2400" dirty="0">
                <a:solidFill>
                  <a:srgbClr val="333399"/>
                </a:solidFill>
              </a:rPr>
              <a:t>(File Review Question </a:t>
            </a:r>
            <a:r>
              <a:rPr lang="en-US" sz="2400" dirty="0" smtClean="0">
                <a:solidFill>
                  <a:srgbClr val="333399"/>
                </a:solidFill>
              </a:rPr>
              <a:t>#291)</a:t>
            </a:r>
            <a:endParaRPr lang="en-US" sz="2400" b="1" dirty="0" smtClean="0"/>
          </a:p>
          <a:p>
            <a:pPr marL="0" indent="0">
              <a:buNone/>
            </a:pPr>
            <a:r>
              <a:rPr lang="en-US" sz="2400" dirty="0" smtClean="0"/>
              <a:t>Evidence that the postsecondary goal or goals that cover education or training, employment, and, as needed, independent living are updated annually.</a:t>
            </a:r>
          </a:p>
          <a:p>
            <a:pPr marL="0" indent="0">
              <a:buNone/>
            </a:pPr>
            <a:endParaRPr lang="en-US" sz="2400" dirty="0" smtClean="0"/>
          </a:p>
          <a:p>
            <a:pPr marL="0" indent="0">
              <a:buNone/>
            </a:pPr>
            <a:r>
              <a:rPr lang="en-US" sz="2000" b="1" i="1" dirty="0" smtClean="0"/>
              <a:t>Note:</a:t>
            </a:r>
            <a:r>
              <a:rPr lang="en-US" sz="2000" dirty="0" smtClean="0"/>
              <a:t>  This question involves looking at two consecutive IEPs.  It will not be counted for Indicator 13 Checklist Pre and Post Reviews.</a:t>
            </a:r>
            <a:endParaRPr lang="en-US" sz="2600" dirty="0" smtClean="0"/>
          </a:p>
        </p:txBody>
      </p:sp>
      <p:sp>
        <p:nvSpPr>
          <p:cNvPr id="58372" name="Content Placeholder 3"/>
          <p:cNvSpPr>
            <a:spLocks noGrp="1"/>
          </p:cNvSpPr>
          <p:nvPr>
            <p:ph sz="half" idx="2"/>
          </p:nvPr>
        </p:nvSpPr>
        <p:spPr>
          <a:xfrm>
            <a:off x="381000" y="1295400"/>
            <a:ext cx="4572000" cy="5291138"/>
          </a:xfrm>
          <a:solidFill>
            <a:srgbClr val="FFCCFF"/>
          </a:solidFill>
        </p:spPr>
        <p:txBody>
          <a:bodyPr/>
          <a:lstStyle/>
          <a:p>
            <a:pPr marL="0" indent="0">
              <a:buNone/>
            </a:pPr>
            <a:r>
              <a:rPr lang="en-US" sz="2600" b="1" dirty="0" smtClean="0"/>
              <a:t>Question # 4 F:</a:t>
            </a:r>
            <a:r>
              <a:rPr lang="en-US" sz="2600" b="1" i="1" dirty="0" smtClean="0">
                <a:solidFill>
                  <a:srgbClr val="FF0000"/>
                </a:solidFill>
              </a:rPr>
              <a:t> </a:t>
            </a:r>
          </a:p>
          <a:p>
            <a:r>
              <a:rPr lang="en-US" sz="2600" dirty="0" smtClean="0"/>
              <a:t>Is (Are) the post-secondary goal(s) for education or training, employment, and as needed, independent living, updated annually?</a:t>
            </a:r>
          </a:p>
          <a:p>
            <a:r>
              <a:rPr lang="en-US" sz="1400" dirty="0" smtClean="0"/>
              <a:t>     (20 U.S.C. 1416(a)(3)(B))</a:t>
            </a:r>
          </a:p>
          <a:p>
            <a:pPr marL="0" indent="0">
              <a:buNone/>
            </a:pPr>
            <a:endParaRPr lang="en-US" sz="1400" dirty="0" smtClean="0"/>
          </a:p>
          <a:p>
            <a:pPr marL="0" indent="0">
              <a:buNone/>
            </a:pPr>
            <a:r>
              <a:rPr lang="en-US" b="1" dirty="0" smtClean="0">
                <a:solidFill>
                  <a:srgbClr val="800000"/>
                </a:solidFill>
              </a:rPr>
              <a:t>Review Present Levels:</a:t>
            </a:r>
            <a:endParaRPr lang="en-US" sz="1400" dirty="0">
              <a:solidFill>
                <a:srgbClr val="800000"/>
              </a:solidFill>
            </a:endParaRPr>
          </a:p>
          <a:p>
            <a:r>
              <a:rPr lang="en-US" sz="2600" dirty="0" smtClean="0"/>
              <a:t>Look-</a:t>
            </a:r>
            <a:r>
              <a:rPr lang="en-US" sz="2600" dirty="0" err="1"/>
              <a:t>f</a:t>
            </a:r>
            <a:r>
              <a:rPr lang="en-US" sz="2600" dirty="0" err="1" smtClean="0"/>
              <a:t>ors</a:t>
            </a:r>
            <a:r>
              <a:rPr lang="en-US" sz="2600" dirty="0" smtClean="0"/>
              <a:t>:  Evidence that assessments are given or updated at least annually</a:t>
            </a:r>
          </a:p>
        </p:txBody>
      </p:sp>
      <p:sp>
        <p:nvSpPr>
          <p:cNvPr id="5" name="Rectangle 4"/>
          <p:cNvSpPr>
            <a:spLocks noChangeArrowheads="1"/>
          </p:cNvSpPr>
          <p:nvPr/>
        </p:nvSpPr>
        <p:spPr bwMode="auto">
          <a:xfrm>
            <a:off x="8382000" y="6248400"/>
            <a:ext cx="517525" cy="338138"/>
          </a:xfrm>
          <a:prstGeom prst="rect">
            <a:avLst/>
          </a:prstGeom>
          <a:noFill/>
          <a:ln w="9525">
            <a:noFill/>
            <a:miter lim="800000"/>
            <a:headEnd/>
            <a:tailEnd/>
          </a:ln>
        </p:spPr>
        <p:txBody>
          <a:bodyPr>
            <a:spAutoFit/>
          </a:bodyPr>
          <a:lstStyle/>
          <a:p>
            <a:pPr>
              <a:defRPr/>
            </a:pPr>
            <a:fld id="{003FF630-4D98-4CEA-A2FE-E1BE2A9713A3}" type="slidenum">
              <a:rPr lang="en-US" sz="1600">
                <a:latin typeface="+mn-lt"/>
                <a:cs typeface="Arial" charset="0"/>
              </a:rPr>
              <a:pPr>
                <a:defRPr/>
              </a:pPr>
              <a:t>56</a:t>
            </a:fld>
            <a:endParaRPr lang="en-US" dirty="0">
              <a:latin typeface="+mn-lt"/>
              <a:cs typeface="Arial" charset="0"/>
            </a:endParaRPr>
          </a:p>
        </p:txBody>
      </p:sp>
    </p:spTree>
    <p:extLst>
      <p:ext uri="{BB962C8B-B14F-4D97-AF65-F5344CB8AC3E}">
        <p14:creationId xmlns:p14="http://schemas.microsoft.com/office/powerpoint/2010/main" val="144617257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2226" name="Rectangle 3"/>
          <p:cNvSpPr>
            <a:spLocks noGrp="1" noChangeArrowheads="1"/>
          </p:cNvSpPr>
          <p:nvPr>
            <p:ph idx="1"/>
          </p:nvPr>
        </p:nvSpPr>
        <p:spPr>
          <a:xfrm>
            <a:off x="4876800" y="838200"/>
            <a:ext cx="3733800" cy="4191000"/>
          </a:xfrm>
        </p:spPr>
        <p:txBody>
          <a:bodyPr/>
          <a:lstStyle/>
          <a:p>
            <a:pPr indent="-1588" algn="ctr" eaLnBrk="1" hangingPunct="1">
              <a:lnSpc>
                <a:spcPct val="120000"/>
              </a:lnSpc>
              <a:buClr>
                <a:schemeClr val="tx1"/>
              </a:buClr>
              <a:buFont typeface="Wingdings" pitchFamily="2" charset="2"/>
              <a:buNone/>
              <a:defRPr/>
            </a:pPr>
            <a:r>
              <a:rPr lang="en-US" sz="4400" dirty="0" smtClean="0"/>
              <a:t>Establish Transition Team Partnerships</a:t>
            </a:r>
          </a:p>
          <a:p>
            <a:pPr eaLnBrk="1" hangingPunct="1">
              <a:buFont typeface="Wingdings" pitchFamily="2" charset="2"/>
              <a:buNone/>
              <a:defRPr/>
            </a:pPr>
            <a:endParaRPr lang="en-US" sz="4400" dirty="0" smtClean="0"/>
          </a:p>
        </p:txBody>
      </p:sp>
      <p:sp>
        <p:nvSpPr>
          <p:cNvPr id="7782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1D6E5051-84CB-41D9-9BBA-8625EA6C5557}" type="slidenum">
              <a:rPr lang="en-US" smtClean="0"/>
              <a:pPr eaLnBrk="1" hangingPunct="1"/>
              <a:t>57</a:t>
            </a:fld>
            <a:endParaRPr lang="en-US" smtClean="0"/>
          </a:p>
        </p:txBody>
      </p:sp>
      <p:sp>
        <p:nvSpPr>
          <p:cNvPr id="4" name="Right Arrow 3"/>
          <p:cNvSpPr/>
          <p:nvPr/>
        </p:nvSpPr>
        <p:spPr>
          <a:xfrm>
            <a:off x="0" y="1219200"/>
            <a:ext cx="4495800" cy="1447800"/>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4000" b="1" dirty="0">
                <a:solidFill>
                  <a:schemeClr val="bg1"/>
                </a:solidFill>
              </a:rPr>
              <a:t>Step Three:</a:t>
            </a:r>
            <a:endParaRPr lang="en-US" sz="5400" b="1" dirty="0">
              <a:solidFill>
                <a:schemeClr val="bg1"/>
              </a:solidFill>
            </a:endParaRPr>
          </a:p>
        </p:txBody>
      </p:sp>
      <p:pic>
        <p:nvPicPr>
          <p:cNvPr id="77829" name="Picture 5" descr="C:\Documents and Settings\rnilles\Local Settings\Temporary Internet Files\Content.IE5\CNVWJWHT\MCBD19970_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47800" y="4038600"/>
            <a:ext cx="3538538" cy="238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2306" name="Rectangle 2"/>
          <p:cNvSpPr>
            <a:spLocks noGrp="1" noChangeArrowheads="1"/>
          </p:cNvSpPr>
          <p:nvPr>
            <p:ph type="title"/>
          </p:nvPr>
        </p:nvSpPr>
        <p:spPr>
          <a:xfrm>
            <a:off x="381000" y="304800"/>
            <a:ext cx="8229600" cy="609600"/>
          </a:xfrm>
        </p:spPr>
        <p:txBody>
          <a:bodyPr rtlCol="0">
            <a:normAutofit fontScale="90000"/>
          </a:bodyPr>
          <a:lstStyle/>
          <a:p>
            <a:pPr eaLnBrk="1" fontAlgn="auto" hangingPunct="1">
              <a:spcAft>
                <a:spcPts val="0"/>
              </a:spcAft>
              <a:defRPr/>
            </a:pPr>
            <a:r>
              <a:rPr lang="en-US" b="1" dirty="0" smtClean="0"/>
              <a:t/>
            </a:r>
            <a:br>
              <a:rPr lang="en-US" b="1" dirty="0" smtClean="0"/>
            </a:br>
            <a:r>
              <a:rPr lang="en-US" sz="3600" dirty="0" smtClean="0"/>
              <a:t>IEP Team Participants for Transition Planning</a:t>
            </a:r>
            <a:r>
              <a:rPr lang="en-US" sz="2800" dirty="0" smtClean="0"/>
              <a:t/>
            </a:r>
            <a:br>
              <a:rPr lang="en-US" sz="2800" dirty="0" smtClean="0"/>
            </a:br>
            <a:r>
              <a:rPr lang="en-US" sz="2800" dirty="0" smtClean="0"/>
              <a:t/>
            </a:r>
            <a:br>
              <a:rPr lang="en-US" sz="2800" dirty="0" smtClean="0"/>
            </a:br>
            <a:endParaRPr lang="en-US" sz="2800" dirty="0" smtClean="0"/>
          </a:p>
        </p:txBody>
      </p:sp>
      <p:sp>
        <p:nvSpPr>
          <p:cNvPr id="79875" name="Rectangle 3"/>
          <p:cNvSpPr>
            <a:spLocks noGrp="1" noChangeArrowheads="1"/>
          </p:cNvSpPr>
          <p:nvPr>
            <p:ph sz="half" idx="1"/>
          </p:nvPr>
        </p:nvSpPr>
        <p:spPr>
          <a:xfrm>
            <a:off x="152400" y="1524000"/>
            <a:ext cx="4033838" cy="4495800"/>
          </a:xfrm>
        </p:spPr>
        <p:txBody>
          <a:bodyPr/>
          <a:lstStyle/>
          <a:p>
            <a:pPr algn="ctr" eaLnBrk="1" hangingPunct="1">
              <a:lnSpc>
                <a:spcPct val="90000"/>
              </a:lnSpc>
              <a:buFont typeface="Wingdings" pitchFamily="2" charset="2"/>
              <a:buNone/>
            </a:pPr>
            <a:r>
              <a:rPr lang="en-US" sz="3200" u="sng" smtClean="0">
                <a:solidFill>
                  <a:srgbClr val="C00000"/>
                </a:solidFill>
              </a:rPr>
              <a:t>Required Members</a:t>
            </a:r>
            <a:endParaRPr lang="en-US" sz="2000" smtClean="0">
              <a:solidFill>
                <a:srgbClr val="C00000"/>
              </a:solidFill>
            </a:endParaRPr>
          </a:p>
          <a:p>
            <a:pPr eaLnBrk="1" hangingPunct="1">
              <a:lnSpc>
                <a:spcPct val="90000"/>
              </a:lnSpc>
            </a:pPr>
            <a:r>
              <a:rPr lang="en-US" sz="2400" b="1" smtClean="0">
                <a:solidFill>
                  <a:srgbClr val="C00000"/>
                </a:solidFill>
              </a:rPr>
              <a:t>Student (Indicator 13 requirement!)</a:t>
            </a:r>
          </a:p>
          <a:p>
            <a:pPr eaLnBrk="1" hangingPunct="1">
              <a:lnSpc>
                <a:spcPct val="90000"/>
              </a:lnSpc>
            </a:pPr>
            <a:r>
              <a:rPr lang="en-US" sz="2400" smtClean="0">
                <a:solidFill>
                  <a:srgbClr val="333399"/>
                </a:solidFill>
              </a:rPr>
              <a:t>parents/guardians</a:t>
            </a:r>
          </a:p>
          <a:p>
            <a:pPr eaLnBrk="1" hangingPunct="1">
              <a:lnSpc>
                <a:spcPct val="90000"/>
              </a:lnSpc>
            </a:pPr>
            <a:r>
              <a:rPr lang="en-US" sz="2400" smtClean="0"/>
              <a:t>local education agency representative (LEA)</a:t>
            </a:r>
          </a:p>
          <a:p>
            <a:pPr eaLnBrk="1" hangingPunct="1">
              <a:lnSpc>
                <a:spcPct val="90000"/>
              </a:lnSpc>
            </a:pPr>
            <a:r>
              <a:rPr lang="en-US" sz="2400" smtClean="0"/>
              <a:t>general education teacher</a:t>
            </a:r>
          </a:p>
          <a:p>
            <a:pPr eaLnBrk="1" hangingPunct="1">
              <a:lnSpc>
                <a:spcPct val="90000"/>
              </a:lnSpc>
            </a:pPr>
            <a:r>
              <a:rPr lang="en-US" sz="2400" smtClean="0"/>
              <a:t>special education teacher</a:t>
            </a:r>
          </a:p>
          <a:p>
            <a:pPr eaLnBrk="1" hangingPunct="1">
              <a:lnSpc>
                <a:spcPct val="90000"/>
              </a:lnSpc>
            </a:pPr>
            <a:r>
              <a:rPr lang="en-US" sz="2400" smtClean="0"/>
              <a:t>career-technical education representative </a:t>
            </a:r>
          </a:p>
          <a:p>
            <a:pPr eaLnBrk="1" hangingPunct="1">
              <a:lnSpc>
                <a:spcPct val="90000"/>
              </a:lnSpc>
              <a:buFont typeface="Wingdings" pitchFamily="2" charset="2"/>
              <a:buNone/>
            </a:pPr>
            <a:r>
              <a:rPr lang="en-US" sz="2400" smtClean="0"/>
              <a:t>	(if being considered)</a:t>
            </a:r>
            <a:endParaRPr lang="en-US" sz="2000" smtClean="0"/>
          </a:p>
        </p:txBody>
      </p:sp>
      <p:sp>
        <p:nvSpPr>
          <p:cNvPr id="79876" name="Rectangle 4"/>
          <p:cNvSpPr>
            <a:spLocks noGrp="1" noChangeArrowheads="1"/>
          </p:cNvSpPr>
          <p:nvPr>
            <p:ph sz="half" idx="2"/>
          </p:nvPr>
        </p:nvSpPr>
        <p:spPr>
          <a:xfrm>
            <a:off x="4495800" y="1524000"/>
            <a:ext cx="4033838" cy="4495800"/>
          </a:xfrm>
        </p:spPr>
        <p:txBody>
          <a:bodyPr/>
          <a:lstStyle/>
          <a:p>
            <a:pPr algn="ctr" eaLnBrk="1" hangingPunct="1">
              <a:lnSpc>
                <a:spcPct val="90000"/>
              </a:lnSpc>
              <a:buFont typeface="Wingdings" pitchFamily="2" charset="2"/>
              <a:buNone/>
            </a:pPr>
            <a:r>
              <a:rPr lang="en-US" sz="3600" u="sng" dirty="0" smtClean="0">
                <a:solidFill>
                  <a:srgbClr val="C00000"/>
                </a:solidFill>
              </a:rPr>
              <a:t>Other Members</a:t>
            </a:r>
            <a:endParaRPr lang="en-US" sz="2000" u="sng" dirty="0" smtClean="0">
              <a:solidFill>
                <a:srgbClr val="C00000"/>
              </a:solidFill>
            </a:endParaRPr>
          </a:p>
          <a:p>
            <a:pPr eaLnBrk="1" hangingPunct="1">
              <a:lnSpc>
                <a:spcPct val="90000"/>
              </a:lnSpc>
            </a:pPr>
            <a:r>
              <a:rPr lang="en-US" sz="2400" dirty="0" smtClean="0"/>
              <a:t>SD transition coordinator</a:t>
            </a:r>
          </a:p>
          <a:p>
            <a:pPr eaLnBrk="1" hangingPunct="1">
              <a:lnSpc>
                <a:spcPct val="90000"/>
              </a:lnSpc>
            </a:pPr>
            <a:r>
              <a:rPr lang="en-US" sz="2400" dirty="0" smtClean="0"/>
              <a:t>psychologist</a:t>
            </a:r>
          </a:p>
          <a:p>
            <a:pPr eaLnBrk="1" hangingPunct="1">
              <a:lnSpc>
                <a:spcPct val="90000"/>
              </a:lnSpc>
            </a:pPr>
            <a:r>
              <a:rPr lang="en-US" sz="2400" dirty="0" smtClean="0"/>
              <a:t>guidance counselor</a:t>
            </a:r>
          </a:p>
          <a:p>
            <a:pPr eaLnBrk="1" hangingPunct="1">
              <a:lnSpc>
                <a:spcPct val="90000"/>
              </a:lnSpc>
            </a:pPr>
            <a:r>
              <a:rPr lang="en-US" sz="2400" dirty="0" smtClean="0"/>
              <a:t>instructional support staff</a:t>
            </a:r>
          </a:p>
          <a:p>
            <a:pPr eaLnBrk="1" hangingPunct="1">
              <a:lnSpc>
                <a:spcPct val="90000"/>
              </a:lnSpc>
            </a:pPr>
            <a:r>
              <a:rPr lang="en-US" sz="2400" dirty="0" smtClean="0"/>
              <a:t>job coach (if considered)</a:t>
            </a:r>
          </a:p>
          <a:p>
            <a:pPr eaLnBrk="1" hangingPunct="1">
              <a:lnSpc>
                <a:spcPct val="90000"/>
              </a:lnSpc>
            </a:pPr>
            <a:r>
              <a:rPr lang="en-US" sz="2400" dirty="0" smtClean="0"/>
              <a:t>employer representative</a:t>
            </a:r>
          </a:p>
          <a:p>
            <a:pPr eaLnBrk="1" hangingPunct="1">
              <a:lnSpc>
                <a:spcPct val="90000"/>
              </a:lnSpc>
            </a:pPr>
            <a:r>
              <a:rPr lang="en-US" sz="2400" b="1" dirty="0" smtClean="0">
                <a:solidFill>
                  <a:srgbClr val="C00000"/>
                </a:solidFill>
              </a:rPr>
              <a:t>community/agency representatives IF likely to provide or pay for services</a:t>
            </a:r>
          </a:p>
          <a:p>
            <a:pPr eaLnBrk="1" hangingPunct="1">
              <a:lnSpc>
                <a:spcPct val="90000"/>
              </a:lnSpc>
            </a:pPr>
            <a:r>
              <a:rPr lang="en-US" sz="2400" dirty="0" smtClean="0"/>
              <a:t>relatives/friends/advocate</a:t>
            </a:r>
            <a:endParaRPr lang="en-US" sz="2000" dirty="0" smtClean="0"/>
          </a:p>
        </p:txBody>
      </p:sp>
      <p:sp>
        <p:nvSpPr>
          <p:cNvPr id="79877" name="Slide Number Placeholder 6"/>
          <p:cNvSpPr>
            <a:spLocks noGrp="1"/>
          </p:cNvSpPr>
          <p:nvPr>
            <p:ph type="sldNum" sz="quarter" idx="12"/>
          </p:nvPr>
        </p:nvSpPr>
        <p:spPr>
          <a:xfrm>
            <a:off x="8382000" y="6324600"/>
            <a:ext cx="381000" cy="3968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A4BCA718-6695-4827-B668-BF888A7C5C41}" type="slidenum">
              <a:rPr lang="en-US" smtClean="0"/>
              <a:pPr eaLnBrk="1" hangingPunct="1"/>
              <a:t>58</a:t>
            </a:fld>
            <a:endParaRPr lang="en-US" smtClean="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Invitation to the IEP Meeting</a:t>
            </a:r>
            <a:endParaRPr lang="en-US" dirty="0"/>
          </a:p>
        </p:txBody>
      </p:sp>
      <p:sp>
        <p:nvSpPr>
          <p:cNvPr id="6" name="Content Placeholder 5"/>
          <p:cNvSpPr>
            <a:spLocks noGrp="1"/>
          </p:cNvSpPr>
          <p:nvPr>
            <p:ph idx="1"/>
          </p:nvPr>
        </p:nvSpPr>
        <p:spPr/>
        <p:txBody>
          <a:bodyPr/>
          <a:lstStyle/>
          <a:p>
            <a:r>
              <a:rPr lang="en-US" dirty="0" smtClean="0"/>
              <a:t>Invite must reflect that student is invited</a:t>
            </a:r>
          </a:p>
          <a:p>
            <a:pPr lvl="1"/>
            <a:r>
              <a:rPr lang="en-US" dirty="0" smtClean="0"/>
              <a:t>Use a separate Invite for student and parent</a:t>
            </a:r>
          </a:p>
          <a:p>
            <a:pPr lvl="1"/>
            <a:endParaRPr lang="en-US" dirty="0" smtClean="0"/>
          </a:p>
          <a:p>
            <a:r>
              <a:rPr lang="en-US" dirty="0" smtClean="0"/>
              <a:t>Invites must include agencies when it is appropriate for them to be invited </a:t>
            </a:r>
          </a:p>
          <a:p>
            <a:pPr lvl="1"/>
            <a:r>
              <a:rPr lang="en-US" dirty="0" smtClean="0"/>
              <a:t>If agency is likely to provide or pay for services</a:t>
            </a:r>
          </a:p>
          <a:p>
            <a:pPr lvl="1"/>
            <a:r>
              <a:rPr lang="en-US" dirty="0" smtClean="0"/>
              <a:t>With parent permission</a:t>
            </a:r>
            <a:endParaRPr lang="en-US" dirty="0"/>
          </a:p>
        </p:txBody>
      </p:sp>
      <p:sp>
        <p:nvSpPr>
          <p:cNvPr id="4" name="Slide Number Placeholder 5"/>
          <p:cNvSpPr>
            <a:spLocks noGrp="1"/>
          </p:cNvSpPr>
          <p:nvPr>
            <p:ph type="sldNum" sz="quarter" idx="12"/>
          </p:nvPr>
        </p:nvSpPr>
        <p:spPr>
          <a:xfrm>
            <a:off x="7772400" y="6245225"/>
            <a:ext cx="9144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2FF5D891-E7B7-41F8-9630-4A879995B22E}" type="slidenum">
              <a:rPr lang="en-US" smtClean="0"/>
              <a:pPr eaLnBrk="1" hangingPunct="1"/>
              <a:t>59</a:t>
            </a:fld>
            <a:endParaRPr lang="en-US" dirty="0" smtClean="0"/>
          </a:p>
        </p:txBody>
      </p:sp>
    </p:spTree>
    <p:extLst>
      <p:ext uri="{BB962C8B-B14F-4D97-AF65-F5344CB8AC3E}">
        <p14:creationId xmlns:p14="http://schemas.microsoft.com/office/powerpoint/2010/main" val="40973878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3"/>
          <p:cNvSpPr>
            <a:spLocks noGrp="1" noChangeArrowheads="1"/>
          </p:cNvSpPr>
          <p:nvPr>
            <p:ph type="body" idx="1"/>
          </p:nvPr>
        </p:nvSpPr>
        <p:spPr>
          <a:xfrm>
            <a:off x="315819" y="1447800"/>
            <a:ext cx="6858000" cy="5105400"/>
          </a:xfrm>
        </p:spPr>
        <p:txBody>
          <a:bodyPr/>
          <a:lstStyle/>
          <a:p>
            <a:pPr eaLnBrk="1" hangingPunct="1">
              <a:buFont typeface="Wingdings" pitchFamily="2" charset="2"/>
              <a:buNone/>
            </a:pPr>
            <a:r>
              <a:rPr lang="en-US" dirty="0" smtClean="0">
                <a:solidFill>
                  <a:srgbClr val="000099"/>
                </a:solidFill>
              </a:rPr>
              <a:t>We strive to ensure that each student in Pennsylvania:</a:t>
            </a:r>
          </a:p>
          <a:p>
            <a:pPr eaLnBrk="1" hangingPunct="1">
              <a:lnSpc>
                <a:spcPct val="150000"/>
              </a:lnSpc>
            </a:pPr>
            <a:r>
              <a:rPr lang="en-US" dirty="0" smtClean="0"/>
              <a:t>Is proficient in core subjects</a:t>
            </a:r>
          </a:p>
          <a:p>
            <a:pPr eaLnBrk="1" hangingPunct="1"/>
            <a:r>
              <a:rPr lang="en-US" b="1" dirty="0" smtClean="0">
                <a:solidFill>
                  <a:srgbClr val="000099"/>
                </a:solidFill>
              </a:rPr>
              <a:t>Graduates from high school, ready for post-secondary education &amp; career</a:t>
            </a:r>
          </a:p>
          <a:p>
            <a:pPr eaLnBrk="1" hangingPunct="1"/>
            <a:r>
              <a:rPr lang="en-US" dirty="0" smtClean="0"/>
              <a:t>Achieves equitable outcomes, regardless of background, condition or circumstances</a:t>
            </a:r>
          </a:p>
        </p:txBody>
      </p:sp>
      <p:sp>
        <p:nvSpPr>
          <p:cNvPr id="11267" name="Rectangle 4"/>
          <p:cNvSpPr>
            <a:spLocks/>
          </p:cNvSpPr>
          <p:nvPr/>
        </p:nvSpPr>
        <p:spPr bwMode="auto">
          <a:xfrm>
            <a:off x="622300" y="425450"/>
            <a:ext cx="8229600" cy="1143000"/>
          </a:xfrm>
          <a:prstGeom prst="rect">
            <a:avLst/>
          </a:prstGeom>
          <a:noFill/>
          <a:ln w="9525">
            <a:noFill/>
            <a:miter lim="800000"/>
            <a:headEnd/>
            <a:tailEnd/>
          </a:ln>
        </p:spPr>
        <p:txBody>
          <a:bodyPr anchor="ctr"/>
          <a:lstStyle/>
          <a:p>
            <a:pPr algn="ctr"/>
            <a:endParaRPr lang="en-US" sz="4400">
              <a:solidFill>
                <a:schemeClr val="tx2"/>
              </a:solidFill>
            </a:endParaRPr>
          </a:p>
        </p:txBody>
      </p:sp>
      <p:sp>
        <p:nvSpPr>
          <p:cNvPr id="11268" name="Rectangle 5"/>
          <p:cNvSpPr>
            <a:spLocks noGrp="1" noChangeArrowheads="1"/>
          </p:cNvSpPr>
          <p:nvPr>
            <p:ph type="title"/>
          </p:nvPr>
        </p:nvSpPr>
        <p:spPr>
          <a:xfrm>
            <a:off x="685800" y="152400"/>
            <a:ext cx="8077200" cy="809625"/>
          </a:xfrm>
        </p:spPr>
        <p:txBody>
          <a:bodyPr/>
          <a:lstStyle/>
          <a:p>
            <a:pPr eaLnBrk="1" hangingPunct="1"/>
            <a:r>
              <a:rPr lang="en-US" dirty="0" smtClean="0">
                <a:solidFill>
                  <a:srgbClr val="000099"/>
                </a:solidFill>
              </a:rPr>
              <a:t>Beginning with the end in mind…</a:t>
            </a:r>
          </a:p>
        </p:txBody>
      </p:sp>
      <p:pic>
        <p:nvPicPr>
          <p:cNvPr id="11269" name="Picture 7" descr="C:\Documents and Settings\rnilles\Local Settings\Temporary Internet Files\Content.IE5\EMBSQDN6\MCj03357360000[1].wmf"/>
          <p:cNvPicPr>
            <a:picLocks noChangeAspect="1" noChangeArrowheads="1"/>
          </p:cNvPicPr>
          <p:nvPr/>
        </p:nvPicPr>
        <p:blipFill>
          <a:blip r:embed="rId3" cstate="print"/>
          <a:srcRect/>
          <a:stretch>
            <a:fillRect/>
          </a:stretch>
        </p:blipFill>
        <p:spPr bwMode="auto">
          <a:xfrm>
            <a:off x="7151334" y="3048000"/>
            <a:ext cx="1992665" cy="3046413"/>
          </a:xfrm>
          <a:prstGeom prst="rect">
            <a:avLst/>
          </a:prstGeom>
          <a:noFill/>
          <a:ln w="9525">
            <a:noFill/>
            <a:miter lim="800000"/>
            <a:headEnd/>
            <a:tailEnd/>
          </a:ln>
        </p:spPr>
      </p:pic>
      <p:sp>
        <p:nvSpPr>
          <p:cNvPr id="2" name="Slide Number Placeholder 1"/>
          <p:cNvSpPr>
            <a:spLocks noGrp="1"/>
          </p:cNvSpPr>
          <p:nvPr>
            <p:ph type="sldNum" sz="quarter" idx="12"/>
          </p:nvPr>
        </p:nvSpPr>
        <p:spPr/>
        <p:txBody>
          <a:bodyPr/>
          <a:lstStyle/>
          <a:p>
            <a:pPr>
              <a:defRPr/>
            </a:pPr>
            <a:fld id="{24762E47-8A23-4CDB-9419-5366886DF6BC}" type="slidenum">
              <a:rPr lang="en-US" smtClean="0"/>
              <a:pPr>
                <a:defRPr/>
              </a:pPr>
              <a:t>6</a:t>
            </a:fld>
            <a:endParaRPr lang="en-US"/>
          </a:p>
        </p:txBody>
      </p:sp>
    </p:spTree>
    <p:extLst>
      <p:ext uri="{BB962C8B-B14F-4D97-AF65-F5344CB8AC3E}">
        <p14:creationId xmlns:p14="http://schemas.microsoft.com/office/powerpoint/2010/main" val="787774471"/>
      </p:ext>
    </p:extLst>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Title 1"/>
          <p:cNvSpPr>
            <a:spLocks noGrp="1"/>
          </p:cNvSpPr>
          <p:nvPr>
            <p:ph type="title"/>
          </p:nvPr>
        </p:nvSpPr>
        <p:spPr>
          <a:xfrm>
            <a:off x="762000" y="274638"/>
            <a:ext cx="7924800" cy="563562"/>
          </a:xfrm>
        </p:spPr>
        <p:txBody>
          <a:bodyPr/>
          <a:lstStyle/>
          <a:p>
            <a:r>
              <a:rPr lang="en-US" dirty="0"/>
              <a:t>Agency Involvement in Transition</a:t>
            </a:r>
            <a:endParaRPr lang="en-US" dirty="0" smtClean="0"/>
          </a:p>
        </p:txBody>
      </p:sp>
      <p:sp>
        <p:nvSpPr>
          <p:cNvPr id="120835" name="Content Placeholder 2"/>
          <p:cNvSpPr>
            <a:spLocks noGrp="1"/>
          </p:cNvSpPr>
          <p:nvPr>
            <p:ph idx="1"/>
          </p:nvPr>
        </p:nvSpPr>
        <p:spPr>
          <a:xfrm>
            <a:off x="304800" y="1447800"/>
            <a:ext cx="8153400" cy="5181600"/>
          </a:xfrm>
        </p:spPr>
        <p:txBody>
          <a:bodyPr/>
          <a:lstStyle/>
          <a:p>
            <a:r>
              <a:rPr lang="en-US" dirty="0" smtClean="0"/>
              <a:t>Agency involvement is based on </a:t>
            </a:r>
            <a:r>
              <a:rPr lang="en-US" i="1" dirty="0" smtClean="0"/>
              <a:t>individual</a:t>
            </a:r>
            <a:r>
              <a:rPr lang="en-US" dirty="0" smtClean="0"/>
              <a:t> needs</a:t>
            </a:r>
            <a:endParaRPr lang="en-US" sz="2800" dirty="0" smtClean="0"/>
          </a:p>
          <a:p>
            <a:pPr lvl="1"/>
            <a:r>
              <a:rPr lang="en-US" dirty="0" smtClean="0"/>
              <a:t>Younger students may not require agency unless have MH-MR supports or foster care, disability-related need (e.g., autism services, epilepsy).</a:t>
            </a:r>
          </a:p>
          <a:p>
            <a:pPr lvl="1"/>
            <a:r>
              <a:rPr lang="en-US" dirty="0" smtClean="0"/>
              <a:t>OVR may be not be involved till 11</a:t>
            </a:r>
            <a:r>
              <a:rPr lang="en-US" baseline="30000" dirty="0" smtClean="0"/>
              <a:t>th</a:t>
            </a:r>
            <a:r>
              <a:rPr lang="en-US" dirty="0" smtClean="0"/>
              <a:t> or 12</a:t>
            </a:r>
            <a:r>
              <a:rPr lang="en-US" baseline="30000" dirty="0" smtClean="0"/>
              <a:t>th</a:t>
            </a:r>
            <a:r>
              <a:rPr lang="en-US" dirty="0" smtClean="0"/>
              <a:t> grade.</a:t>
            </a:r>
          </a:p>
          <a:p>
            <a:pPr lvl="1"/>
            <a:r>
              <a:rPr lang="en-US" dirty="0" smtClean="0"/>
              <a:t>Agency involvement may vary by region.</a:t>
            </a:r>
          </a:p>
          <a:p>
            <a:endParaRPr lang="en-US" sz="2800" b="1" dirty="0" smtClean="0">
              <a:solidFill>
                <a:srgbClr val="C00000"/>
              </a:solidFill>
            </a:endParaRPr>
          </a:p>
          <a:p>
            <a:r>
              <a:rPr lang="en-US" sz="2800" b="1" dirty="0" smtClean="0">
                <a:solidFill>
                  <a:srgbClr val="C00000"/>
                </a:solidFill>
              </a:rPr>
              <a:t>Document </a:t>
            </a:r>
            <a:r>
              <a:rPr lang="en-US" sz="2800" b="1" dirty="0">
                <a:solidFill>
                  <a:srgbClr val="C00000"/>
                </a:solidFill>
              </a:rPr>
              <a:t>agency invitation on IEP Invite!</a:t>
            </a:r>
            <a:endParaRPr lang="en-US" b="1" dirty="0">
              <a:solidFill>
                <a:srgbClr val="C00000"/>
              </a:solidFill>
            </a:endParaRPr>
          </a:p>
          <a:p>
            <a:endParaRPr lang="en-US" dirty="0" smtClean="0"/>
          </a:p>
          <a:p>
            <a:endParaRPr lang="en-US" sz="2800" dirty="0" smtClean="0"/>
          </a:p>
          <a:p>
            <a:endParaRPr lang="en-US" sz="2800" dirty="0" smtClean="0"/>
          </a:p>
          <a:p>
            <a:endParaRPr lang="en-US" sz="2800" dirty="0" smtClean="0"/>
          </a:p>
          <a:p>
            <a:endParaRPr lang="en-US" dirty="0" smtClean="0"/>
          </a:p>
        </p:txBody>
      </p:sp>
      <p:sp>
        <p:nvSpPr>
          <p:cNvPr id="120836" name="Slide Number Placeholder 3"/>
          <p:cNvSpPr>
            <a:spLocks noGrp="1"/>
          </p:cNvSpPr>
          <p:nvPr>
            <p:ph type="sldNum" sz="quarter" idx="12"/>
          </p:nvPr>
        </p:nvSpPr>
        <p:spPr>
          <a:xfrm>
            <a:off x="8458200" y="6172200"/>
            <a:ext cx="4572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1FB41F93-22C8-47A4-BA94-148FC53248B8}" type="slidenum">
              <a:rPr lang="en-US" smtClean="0"/>
              <a:pPr eaLnBrk="1" hangingPunct="1"/>
              <a:t>60</a:t>
            </a:fld>
            <a:endParaRPr lang="en-US" smtClean="0"/>
          </a:p>
        </p:txBody>
      </p:sp>
    </p:spTree>
    <p:extLst>
      <p:ext uri="{BB962C8B-B14F-4D97-AF65-F5344CB8AC3E}">
        <p14:creationId xmlns:p14="http://schemas.microsoft.com/office/powerpoint/2010/main" val="2850591608"/>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itle 1"/>
          <p:cNvSpPr>
            <a:spLocks noGrp="1"/>
          </p:cNvSpPr>
          <p:nvPr>
            <p:ph type="title"/>
          </p:nvPr>
        </p:nvSpPr>
        <p:spPr>
          <a:xfrm>
            <a:off x="762000" y="274638"/>
            <a:ext cx="7924800" cy="563562"/>
          </a:xfrm>
        </p:spPr>
        <p:txBody>
          <a:bodyPr/>
          <a:lstStyle/>
          <a:p>
            <a:r>
              <a:rPr lang="en-US" dirty="0" smtClean="0"/>
              <a:t>Agency Involvement in Transition</a:t>
            </a:r>
          </a:p>
        </p:txBody>
      </p:sp>
      <p:sp>
        <p:nvSpPr>
          <p:cNvPr id="80899" name="Content Placeholder 2"/>
          <p:cNvSpPr>
            <a:spLocks noGrp="1"/>
          </p:cNvSpPr>
          <p:nvPr>
            <p:ph idx="1"/>
          </p:nvPr>
        </p:nvSpPr>
        <p:spPr>
          <a:xfrm>
            <a:off x="228600" y="1219200"/>
            <a:ext cx="8305800" cy="5334000"/>
          </a:xfrm>
        </p:spPr>
        <p:txBody>
          <a:bodyPr/>
          <a:lstStyle/>
          <a:p>
            <a:r>
              <a:rPr lang="en-US" sz="2800" dirty="0" smtClean="0"/>
              <a:t>Use Transition or Parent section of Present Levels to describe any special circumstances regarding agency participation, for example:</a:t>
            </a:r>
          </a:p>
          <a:p>
            <a:pPr lvl="1"/>
            <a:r>
              <a:rPr lang="en-US" dirty="0" smtClean="0"/>
              <a:t>An agency is working with the family and will be invited </a:t>
            </a:r>
          </a:p>
          <a:p>
            <a:pPr lvl="1"/>
            <a:r>
              <a:rPr lang="en-US" dirty="0"/>
              <a:t>S</a:t>
            </a:r>
            <a:r>
              <a:rPr lang="en-US" dirty="0" smtClean="0"/>
              <a:t>tudent is too young to initiate services but agency involvement will be discussed at meeting</a:t>
            </a:r>
          </a:p>
          <a:p>
            <a:pPr lvl="1"/>
            <a:r>
              <a:rPr lang="en-US" dirty="0" smtClean="0"/>
              <a:t>Parents refused agency participation</a:t>
            </a:r>
            <a:endParaRPr lang="en-US" sz="2800" dirty="0" smtClean="0"/>
          </a:p>
          <a:p>
            <a:r>
              <a:rPr lang="en-US" sz="2800" dirty="0" smtClean="0"/>
              <a:t>Parents are more likely to consent to agency involvement if they understand the reasons </a:t>
            </a:r>
          </a:p>
          <a:p>
            <a:r>
              <a:rPr lang="en-US" sz="2800" dirty="0" smtClean="0"/>
              <a:t>Get to know your local agencies!</a:t>
            </a:r>
          </a:p>
          <a:p>
            <a:pPr lvl="1"/>
            <a:endParaRPr lang="en-US" sz="2300" dirty="0"/>
          </a:p>
          <a:p>
            <a:pPr lvl="1"/>
            <a:endParaRPr lang="en-US" sz="2300" dirty="0" smtClean="0"/>
          </a:p>
          <a:p>
            <a:endParaRPr lang="en-US" sz="2700" dirty="0" smtClean="0"/>
          </a:p>
          <a:p>
            <a:endParaRPr lang="en-US" sz="2800" dirty="0" smtClean="0"/>
          </a:p>
          <a:p>
            <a:endParaRPr lang="en-US" dirty="0" smtClean="0"/>
          </a:p>
        </p:txBody>
      </p:sp>
      <p:sp>
        <p:nvSpPr>
          <p:cNvPr id="80900" name="Slide Number Placeholder 3"/>
          <p:cNvSpPr>
            <a:spLocks noGrp="1"/>
          </p:cNvSpPr>
          <p:nvPr>
            <p:ph type="sldNum" sz="quarter" idx="12"/>
          </p:nvPr>
        </p:nvSpPr>
        <p:spPr>
          <a:xfrm>
            <a:off x="8458200" y="6172200"/>
            <a:ext cx="4572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87A34470-9990-428E-B96D-9101E9577691}" type="slidenum">
              <a:rPr lang="en-US" smtClean="0"/>
              <a:pPr eaLnBrk="1" hangingPunct="1"/>
              <a:t>61</a:t>
            </a:fld>
            <a:endParaRPr lang="en-US" smtClean="0"/>
          </a:p>
        </p:txBody>
      </p:sp>
    </p:spTree>
    <p:extLst>
      <p:ext uri="{BB962C8B-B14F-4D97-AF65-F5344CB8AC3E}">
        <p14:creationId xmlns:p14="http://schemas.microsoft.com/office/powerpoint/2010/main" val="35685612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itle 1"/>
          <p:cNvSpPr>
            <a:spLocks noGrp="1"/>
          </p:cNvSpPr>
          <p:nvPr>
            <p:ph type="title"/>
          </p:nvPr>
        </p:nvSpPr>
        <p:spPr/>
        <p:txBody>
          <a:bodyPr/>
          <a:lstStyle/>
          <a:p>
            <a:pPr>
              <a:defRPr/>
            </a:pPr>
            <a:r>
              <a:rPr lang="en-US" dirty="0"/>
              <a:t>Indicator 13 </a:t>
            </a:r>
            <a:r>
              <a:rPr lang="en-US" dirty="0" smtClean="0"/>
              <a:t>Checklist </a:t>
            </a:r>
            <a:r>
              <a:rPr lang="en-US" dirty="0" smtClean="0">
                <a:solidFill>
                  <a:srgbClr val="333399"/>
                </a:solidFill>
              </a:rPr>
              <a:t>Question </a:t>
            </a:r>
            <a:r>
              <a:rPr lang="en-US" dirty="0">
                <a:solidFill>
                  <a:srgbClr val="333399"/>
                </a:solidFill>
              </a:rPr>
              <a:t># </a:t>
            </a:r>
            <a:r>
              <a:rPr lang="en-US" dirty="0" smtClean="0">
                <a:solidFill>
                  <a:srgbClr val="333399"/>
                </a:solidFill>
              </a:rPr>
              <a:t>1</a:t>
            </a:r>
            <a:endParaRPr lang="en-US" dirty="0" smtClean="0"/>
          </a:p>
        </p:txBody>
      </p:sp>
      <p:sp>
        <p:nvSpPr>
          <p:cNvPr id="81923" name="Content Placeholder 2"/>
          <p:cNvSpPr>
            <a:spLocks noGrp="1"/>
          </p:cNvSpPr>
          <p:nvPr>
            <p:ph sz="half" idx="1"/>
          </p:nvPr>
        </p:nvSpPr>
        <p:spPr>
          <a:xfrm>
            <a:off x="6324599" y="1371600"/>
            <a:ext cx="2574925" cy="4876800"/>
          </a:xfrm>
        </p:spPr>
        <p:txBody>
          <a:bodyPr/>
          <a:lstStyle/>
          <a:p>
            <a:pPr marL="0" indent="0">
              <a:buNone/>
            </a:pPr>
            <a:r>
              <a:rPr lang="en-US" sz="2400" dirty="0" smtClean="0">
                <a:solidFill>
                  <a:srgbClr val="333399"/>
                </a:solidFill>
              </a:rPr>
              <a:t>(File </a:t>
            </a:r>
            <a:r>
              <a:rPr lang="en-US" sz="2400" dirty="0">
                <a:solidFill>
                  <a:srgbClr val="333399"/>
                </a:solidFill>
              </a:rPr>
              <a:t>Review Question # </a:t>
            </a:r>
            <a:r>
              <a:rPr lang="en-US" sz="2400" dirty="0" smtClean="0">
                <a:solidFill>
                  <a:srgbClr val="333399"/>
                </a:solidFill>
              </a:rPr>
              <a:t>247)</a:t>
            </a:r>
            <a:endParaRPr lang="en-US" sz="2400" b="1" dirty="0" smtClean="0">
              <a:solidFill>
                <a:srgbClr val="333399"/>
              </a:solidFill>
            </a:endParaRPr>
          </a:p>
          <a:p>
            <a:r>
              <a:rPr lang="en-US" sz="2400" dirty="0" smtClean="0">
                <a:solidFill>
                  <a:srgbClr val="333399"/>
                </a:solidFill>
              </a:rPr>
              <a:t>Transition planning and services – Invitation to Student is evident, (age 14, or younger if determined appropriate).</a:t>
            </a:r>
            <a:endParaRPr lang="en-US" dirty="0" smtClean="0">
              <a:solidFill>
                <a:srgbClr val="333399"/>
              </a:solidFill>
            </a:endParaRPr>
          </a:p>
          <a:p>
            <a:endParaRPr lang="en-US" dirty="0" smtClean="0"/>
          </a:p>
        </p:txBody>
      </p:sp>
      <p:sp>
        <p:nvSpPr>
          <p:cNvPr id="4" name="Content Placeholder 3"/>
          <p:cNvSpPr>
            <a:spLocks noGrp="1"/>
          </p:cNvSpPr>
          <p:nvPr>
            <p:ph sz="half" idx="2"/>
          </p:nvPr>
        </p:nvSpPr>
        <p:spPr>
          <a:xfrm>
            <a:off x="228600" y="1219200"/>
            <a:ext cx="6019800" cy="5367338"/>
          </a:xfrm>
          <a:solidFill>
            <a:srgbClr val="FFCCFF"/>
          </a:solidFill>
        </p:spPr>
        <p:txBody>
          <a:bodyPr/>
          <a:lstStyle/>
          <a:p>
            <a:pPr marL="0" indent="0">
              <a:buNone/>
              <a:defRPr/>
            </a:pPr>
            <a:r>
              <a:rPr lang="en-US" b="1" dirty="0" smtClean="0">
                <a:solidFill>
                  <a:srgbClr val="333399"/>
                </a:solidFill>
              </a:rPr>
              <a:t>Question # </a:t>
            </a:r>
            <a:r>
              <a:rPr lang="en-US" b="1" dirty="0">
                <a:solidFill>
                  <a:srgbClr val="333399"/>
                </a:solidFill>
              </a:rPr>
              <a:t>1</a:t>
            </a:r>
            <a:r>
              <a:rPr lang="en-US" b="1" dirty="0" smtClean="0">
                <a:solidFill>
                  <a:srgbClr val="333399"/>
                </a:solidFill>
              </a:rPr>
              <a:t>:</a:t>
            </a:r>
            <a:r>
              <a:rPr lang="en-US" dirty="0" smtClean="0">
                <a:solidFill>
                  <a:srgbClr val="FF0000"/>
                </a:solidFill>
              </a:rPr>
              <a:t> </a:t>
            </a:r>
          </a:p>
          <a:p>
            <a:pPr>
              <a:defRPr/>
            </a:pPr>
            <a:r>
              <a:rPr lang="en-US" dirty="0" smtClean="0">
                <a:solidFill>
                  <a:srgbClr val="333399"/>
                </a:solidFill>
                <a:cs typeface="Arial" pitchFamily="34" charset="0"/>
              </a:rPr>
              <a:t>Is there evidence that the student was invited  to the IEP meeting? </a:t>
            </a:r>
          </a:p>
          <a:p>
            <a:pPr marL="111125" indent="-23813" fontAlgn="auto">
              <a:lnSpc>
                <a:spcPct val="120000"/>
              </a:lnSpc>
              <a:spcAft>
                <a:spcPts val="0"/>
              </a:spcAft>
              <a:buFont typeface="Wingdings" pitchFamily="2" charset="2"/>
              <a:buNone/>
              <a:defRPr/>
            </a:pPr>
            <a:r>
              <a:rPr lang="en-US" sz="1600" dirty="0" smtClean="0"/>
              <a:t>		20 U.S.C. 1416(a)(3)(B)</a:t>
            </a:r>
            <a:endParaRPr lang="en-US" dirty="0" smtClean="0"/>
          </a:p>
          <a:p>
            <a:pPr marL="111125" indent="-23813" fontAlgn="auto">
              <a:spcBef>
                <a:spcPts val="0"/>
              </a:spcBef>
              <a:spcAft>
                <a:spcPts val="0"/>
              </a:spcAft>
              <a:buFont typeface="Wingdings" pitchFamily="2" charset="2"/>
              <a:buNone/>
              <a:defRPr/>
            </a:pPr>
            <a:endParaRPr lang="en-US" b="1" dirty="0" smtClean="0">
              <a:solidFill>
                <a:srgbClr val="C00000"/>
              </a:solidFill>
            </a:endParaRPr>
          </a:p>
          <a:p>
            <a:pPr marL="111125" indent="-23813" fontAlgn="auto">
              <a:spcBef>
                <a:spcPts val="0"/>
              </a:spcBef>
              <a:spcAft>
                <a:spcPts val="0"/>
              </a:spcAft>
              <a:buFont typeface="Wingdings" pitchFamily="2" charset="2"/>
              <a:buNone/>
              <a:defRPr/>
            </a:pPr>
            <a:endParaRPr lang="en-US" b="1" dirty="0" smtClean="0">
              <a:solidFill>
                <a:srgbClr val="C00000"/>
              </a:solidFill>
            </a:endParaRPr>
          </a:p>
          <a:p>
            <a:pPr marL="111125" indent="-23813" fontAlgn="auto">
              <a:spcBef>
                <a:spcPts val="0"/>
              </a:spcBef>
              <a:spcAft>
                <a:spcPts val="0"/>
              </a:spcAft>
              <a:buFont typeface="Wingdings" pitchFamily="2" charset="2"/>
              <a:buNone/>
              <a:defRPr/>
            </a:pPr>
            <a:r>
              <a:rPr lang="en-US" b="1" dirty="0" smtClean="0">
                <a:solidFill>
                  <a:srgbClr val="800000"/>
                </a:solidFill>
              </a:rPr>
              <a:t>Review IEP Invitation:</a:t>
            </a:r>
          </a:p>
          <a:p>
            <a:pPr marL="111125" indent="-23813" fontAlgn="auto">
              <a:lnSpc>
                <a:spcPct val="120000"/>
              </a:lnSpc>
              <a:spcBef>
                <a:spcPts val="0"/>
              </a:spcBef>
              <a:spcAft>
                <a:spcPts val="0"/>
              </a:spcAft>
              <a:buFont typeface="Wingdings" pitchFamily="2" charset="2"/>
              <a:buNone/>
              <a:defRPr/>
            </a:pPr>
            <a:endParaRPr lang="en-US" b="1" dirty="0">
              <a:solidFill>
                <a:srgbClr val="C00000"/>
              </a:solidFill>
            </a:endParaRPr>
          </a:p>
          <a:p>
            <a:pPr marL="544512" indent="-457200" fontAlgn="auto">
              <a:spcBef>
                <a:spcPts val="0"/>
              </a:spcBef>
              <a:spcAft>
                <a:spcPts val="0"/>
              </a:spcAft>
              <a:defRPr/>
            </a:pPr>
            <a:r>
              <a:rPr lang="en-US" dirty="0" smtClean="0">
                <a:solidFill>
                  <a:srgbClr val="333399"/>
                </a:solidFill>
              </a:rPr>
              <a:t>Is </a:t>
            </a:r>
            <a:r>
              <a:rPr lang="en-US" dirty="0">
                <a:solidFill>
                  <a:srgbClr val="333399"/>
                </a:solidFill>
              </a:rPr>
              <a:t>there an IEP Invitation Letter specifically addressed to the student?</a:t>
            </a:r>
          </a:p>
        </p:txBody>
      </p:sp>
      <p:sp>
        <p:nvSpPr>
          <p:cNvPr id="5" name="Rectangle 4"/>
          <p:cNvSpPr>
            <a:spLocks noChangeArrowheads="1"/>
          </p:cNvSpPr>
          <p:nvPr/>
        </p:nvSpPr>
        <p:spPr bwMode="auto">
          <a:xfrm>
            <a:off x="8382000" y="6248400"/>
            <a:ext cx="517525" cy="338138"/>
          </a:xfrm>
          <a:prstGeom prst="rect">
            <a:avLst/>
          </a:prstGeom>
          <a:noFill/>
          <a:ln w="9525">
            <a:noFill/>
            <a:miter lim="800000"/>
            <a:headEnd/>
            <a:tailEnd/>
          </a:ln>
        </p:spPr>
        <p:txBody>
          <a:bodyPr>
            <a:spAutoFit/>
          </a:bodyPr>
          <a:lstStyle/>
          <a:p>
            <a:pPr>
              <a:defRPr/>
            </a:pPr>
            <a:fld id="{CC7F7564-108A-4C05-AADA-5B77A0321B9B}" type="slidenum">
              <a:rPr lang="en-US" sz="1600">
                <a:latin typeface="+mn-lt"/>
                <a:cs typeface="Arial" charset="0"/>
              </a:rPr>
              <a:pPr>
                <a:defRPr/>
              </a:pPr>
              <a:t>62</a:t>
            </a:fld>
            <a:endParaRPr lang="en-US" dirty="0">
              <a:latin typeface="+mn-lt"/>
              <a:cs typeface="Arial" charset="0"/>
            </a:endParaRPr>
          </a:p>
        </p:txBody>
      </p:sp>
    </p:spTree>
    <p:extLst>
      <p:ext uri="{BB962C8B-B14F-4D97-AF65-F5344CB8AC3E}">
        <p14:creationId xmlns:p14="http://schemas.microsoft.com/office/powerpoint/2010/main" val="3073860798"/>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itle 1"/>
          <p:cNvSpPr>
            <a:spLocks noGrp="1"/>
          </p:cNvSpPr>
          <p:nvPr>
            <p:ph type="title"/>
          </p:nvPr>
        </p:nvSpPr>
        <p:spPr>
          <a:xfrm>
            <a:off x="457200" y="274638"/>
            <a:ext cx="8686800" cy="563562"/>
          </a:xfrm>
        </p:spPr>
        <p:txBody>
          <a:bodyPr/>
          <a:lstStyle/>
          <a:p>
            <a:pPr algn="ctr"/>
            <a:r>
              <a:rPr lang="en-US" sz="3600" dirty="0"/>
              <a:t>I</a:t>
            </a:r>
            <a:r>
              <a:rPr lang="en-US" sz="3600" dirty="0">
                <a:solidFill>
                  <a:srgbClr val="333399"/>
                </a:solidFill>
              </a:rPr>
              <a:t>ndicator 13 </a:t>
            </a:r>
            <a:r>
              <a:rPr lang="en-US" sz="3600" dirty="0" smtClean="0">
                <a:solidFill>
                  <a:srgbClr val="333399"/>
                </a:solidFill>
              </a:rPr>
              <a:t>Checklist Question </a:t>
            </a:r>
            <a:r>
              <a:rPr lang="en-US" sz="3600" dirty="0">
                <a:solidFill>
                  <a:srgbClr val="333399"/>
                </a:solidFill>
              </a:rPr>
              <a:t># </a:t>
            </a:r>
            <a:r>
              <a:rPr lang="en-US" sz="3600" dirty="0" smtClean="0">
                <a:solidFill>
                  <a:srgbClr val="333399"/>
                </a:solidFill>
              </a:rPr>
              <a:t>2</a:t>
            </a:r>
          </a:p>
        </p:txBody>
      </p:sp>
      <p:sp>
        <p:nvSpPr>
          <p:cNvPr id="82947" name="Content Placeholder 2"/>
          <p:cNvSpPr>
            <a:spLocks noGrp="1"/>
          </p:cNvSpPr>
          <p:nvPr>
            <p:ph sz="half" idx="1"/>
          </p:nvPr>
        </p:nvSpPr>
        <p:spPr>
          <a:xfrm>
            <a:off x="6172200" y="1219200"/>
            <a:ext cx="2727325" cy="5007429"/>
          </a:xfrm>
        </p:spPr>
        <p:txBody>
          <a:bodyPr/>
          <a:lstStyle/>
          <a:p>
            <a:pPr marL="0" indent="0">
              <a:buNone/>
            </a:pPr>
            <a:r>
              <a:rPr lang="en-US" sz="2400" dirty="0">
                <a:solidFill>
                  <a:srgbClr val="333399"/>
                </a:solidFill>
              </a:rPr>
              <a:t>(File Review Question # </a:t>
            </a:r>
            <a:r>
              <a:rPr lang="en-US" sz="2400" dirty="0" smtClean="0">
                <a:solidFill>
                  <a:srgbClr val="333399"/>
                </a:solidFill>
              </a:rPr>
              <a:t>246)</a:t>
            </a:r>
            <a:endParaRPr lang="en-US" sz="2400" dirty="0" smtClean="0"/>
          </a:p>
          <a:p>
            <a:pPr marL="0" indent="0">
              <a:buNone/>
            </a:pPr>
            <a:r>
              <a:rPr lang="en-US" sz="2400" dirty="0" smtClean="0"/>
              <a:t>Transition planning and services – if appropriate, evidence that a representative of any participating agency was invited to the IEP meeting with the prior consent of the parent or student.</a:t>
            </a:r>
            <a:endParaRPr lang="en-US" sz="2500" dirty="0" smtClean="0"/>
          </a:p>
        </p:txBody>
      </p:sp>
      <p:sp>
        <p:nvSpPr>
          <p:cNvPr id="82948" name="Content Placeholder 3"/>
          <p:cNvSpPr>
            <a:spLocks noGrp="1"/>
          </p:cNvSpPr>
          <p:nvPr>
            <p:ph sz="half" idx="2"/>
          </p:nvPr>
        </p:nvSpPr>
        <p:spPr>
          <a:xfrm>
            <a:off x="304800" y="1246557"/>
            <a:ext cx="5410200" cy="5170912"/>
          </a:xfrm>
          <a:solidFill>
            <a:srgbClr val="FFCCFF"/>
          </a:solidFill>
        </p:spPr>
        <p:txBody>
          <a:bodyPr/>
          <a:lstStyle/>
          <a:p>
            <a:pPr marL="0" indent="0">
              <a:buNone/>
            </a:pPr>
            <a:r>
              <a:rPr lang="en-US" sz="2600" b="1" dirty="0" smtClean="0"/>
              <a:t>Question # 2:</a:t>
            </a:r>
            <a:r>
              <a:rPr lang="en-US" sz="2600" dirty="0" smtClean="0"/>
              <a:t>  </a:t>
            </a:r>
          </a:p>
          <a:p>
            <a:r>
              <a:rPr lang="en-US" sz="2600" dirty="0" smtClean="0">
                <a:cs typeface="Arial" pitchFamily="34" charset="0"/>
              </a:rPr>
              <a:t>For transition services that are likely to be </a:t>
            </a:r>
            <a:r>
              <a:rPr lang="en-US" sz="2600" dirty="0" smtClean="0">
                <a:solidFill>
                  <a:srgbClr val="333399"/>
                </a:solidFill>
                <a:cs typeface="Arial" pitchFamily="34" charset="0"/>
              </a:rPr>
              <a:t>provided</a:t>
            </a:r>
            <a:r>
              <a:rPr lang="en-US" sz="2600" dirty="0" smtClean="0">
                <a:cs typeface="Arial" pitchFamily="34" charset="0"/>
              </a:rPr>
              <a:t> or paid for by other agencies, i</a:t>
            </a:r>
            <a:r>
              <a:rPr lang="en-US" sz="2600" dirty="0" smtClean="0">
                <a:solidFill>
                  <a:srgbClr val="333399"/>
                </a:solidFill>
                <a:cs typeface="Arial" pitchFamily="34" charset="0"/>
              </a:rPr>
              <a:t>s there evidence that </a:t>
            </a:r>
            <a:r>
              <a:rPr lang="en-US" sz="2600" u="sng" dirty="0" smtClean="0">
                <a:solidFill>
                  <a:srgbClr val="333399"/>
                </a:solidFill>
                <a:cs typeface="Arial" pitchFamily="34" charset="0"/>
              </a:rPr>
              <a:t>representatives of the a</a:t>
            </a:r>
            <a:r>
              <a:rPr lang="en-US" sz="2600" u="sng" dirty="0" smtClean="0">
                <a:cs typeface="Arial" pitchFamily="34" charset="0"/>
              </a:rPr>
              <a:t>gency(</a:t>
            </a:r>
            <a:r>
              <a:rPr lang="en-US" sz="2600" u="sng" dirty="0" err="1" smtClean="0">
                <a:cs typeface="Arial" pitchFamily="34" charset="0"/>
              </a:rPr>
              <a:t>ies</a:t>
            </a:r>
            <a:r>
              <a:rPr lang="en-US" sz="2600" u="sng" dirty="0" smtClean="0">
                <a:cs typeface="Arial" pitchFamily="34" charset="0"/>
              </a:rPr>
              <a:t>)</a:t>
            </a:r>
            <a:r>
              <a:rPr lang="en-US" sz="2600" dirty="0" smtClean="0">
                <a:cs typeface="Arial" pitchFamily="34" charset="0"/>
              </a:rPr>
              <a:t>  were invited with </a:t>
            </a:r>
            <a:r>
              <a:rPr lang="en-US" sz="2600" u="sng" dirty="0" smtClean="0">
                <a:cs typeface="Arial" pitchFamily="34" charset="0"/>
              </a:rPr>
              <a:t>parent consent</a:t>
            </a:r>
            <a:r>
              <a:rPr lang="en-US" sz="2600" dirty="0" smtClean="0">
                <a:cs typeface="Arial" pitchFamily="34" charset="0"/>
              </a:rPr>
              <a:t>  to the IEP meeting?</a:t>
            </a:r>
            <a:r>
              <a:rPr kumimoji="1" lang="en-US" dirty="0" smtClean="0">
                <a:latin typeface="Arial" pitchFamily="34" charset="0"/>
              </a:rPr>
              <a:t> </a:t>
            </a:r>
            <a:r>
              <a:rPr kumimoji="1" lang="en-US" sz="1400" dirty="0" smtClean="0"/>
              <a:t>§300.321(b)(3)</a:t>
            </a:r>
          </a:p>
          <a:p>
            <a:endParaRPr kumimoji="1" lang="en-US" sz="2400" dirty="0"/>
          </a:p>
          <a:p>
            <a:pPr marL="0" indent="0">
              <a:buNone/>
            </a:pPr>
            <a:r>
              <a:rPr lang="en-US" sz="2600" b="1" dirty="0" smtClean="0">
                <a:solidFill>
                  <a:srgbClr val="800000"/>
                </a:solidFill>
              </a:rPr>
              <a:t>Review IEP Invitation</a:t>
            </a:r>
          </a:p>
          <a:p>
            <a:r>
              <a:rPr lang="en-US" sz="2400" dirty="0" smtClean="0">
                <a:solidFill>
                  <a:srgbClr val="333399"/>
                </a:solidFill>
              </a:rPr>
              <a:t>Refer to questions on next slide.</a:t>
            </a:r>
            <a:endParaRPr lang="en-US" dirty="0" smtClean="0">
              <a:solidFill>
                <a:srgbClr val="333399"/>
              </a:solidFill>
            </a:endParaRPr>
          </a:p>
        </p:txBody>
      </p:sp>
      <p:sp>
        <p:nvSpPr>
          <p:cNvPr id="5" name="Rectangle 4"/>
          <p:cNvSpPr>
            <a:spLocks noChangeArrowheads="1"/>
          </p:cNvSpPr>
          <p:nvPr/>
        </p:nvSpPr>
        <p:spPr bwMode="auto">
          <a:xfrm>
            <a:off x="8382000" y="6248400"/>
            <a:ext cx="517525" cy="338138"/>
          </a:xfrm>
          <a:prstGeom prst="rect">
            <a:avLst/>
          </a:prstGeom>
          <a:noFill/>
          <a:ln w="9525">
            <a:noFill/>
            <a:miter lim="800000"/>
            <a:headEnd/>
            <a:tailEnd/>
          </a:ln>
        </p:spPr>
        <p:txBody>
          <a:bodyPr>
            <a:spAutoFit/>
          </a:bodyPr>
          <a:lstStyle/>
          <a:p>
            <a:pPr>
              <a:defRPr/>
            </a:pPr>
            <a:fld id="{6AD09090-5EA1-433F-9B92-0CF70AFB521A}" type="slidenum">
              <a:rPr lang="en-US" sz="1600">
                <a:latin typeface="+mn-lt"/>
                <a:cs typeface="Arial" charset="0"/>
              </a:rPr>
              <a:pPr>
                <a:defRPr/>
              </a:pPr>
              <a:t>63</a:t>
            </a:fld>
            <a:endParaRPr lang="en-US" dirty="0">
              <a:latin typeface="+mn-lt"/>
              <a:cs typeface="Arial" charset="0"/>
            </a:endParaRPr>
          </a:p>
        </p:txBody>
      </p:sp>
    </p:spTree>
    <p:extLst>
      <p:ext uri="{BB962C8B-B14F-4D97-AF65-F5344CB8AC3E}">
        <p14:creationId xmlns:p14="http://schemas.microsoft.com/office/powerpoint/2010/main" val="1512088484"/>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Guiding Questions - Question  # 2</a:t>
            </a:r>
            <a:endParaRPr lang="en-US" dirty="0"/>
          </a:p>
        </p:txBody>
      </p:sp>
      <p:sp>
        <p:nvSpPr>
          <p:cNvPr id="3" name="Content Placeholder 2"/>
          <p:cNvSpPr>
            <a:spLocks noGrp="1"/>
          </p:cNvSpPr>
          <p:nvPr>
            <p:ph idx="1"/>
          </p:nvPr>
        </p:nvSpPr>
        <p:spPr>
          <a:xfrm>
            <a:off x="228600" y="1143000"/>
            <a:ext cx="8458200" cy="4983163"/>
          </a:xfrm>
        </p:spPr>
        <p:txBody>
          <a:bodyPr/>
          <a:lstStyle/>
          <a:p>
            <a:pPr marL="514350" indent="-514350">
              <a:buFont typeface="+mj-lt"/>
              <a:buAutoNum type="alphaUcPeriod"/>
            </a:pPr>
            <a:r>
              <a:rPr lang="en-US" sz="2600" dirty="0">
                <a:solidFill>
                  <a:srgbClr val="333399"/>
                </a:solidFill>
              </a:rPr>
              <a:t>Does the IEP (Present Levels) include information regarding agency involvement</a:t>
            </a:r>
            <a:r>
              <a:rPr lang="en-US" sz="2600" dirty="0" smtClean="0">
                <a:solidFill>
                  <a:srgbClr val="333399"/>
                </a:solidFill>
              </a:rPr>
              <a:t>?</a:t>
            </a:r>
          </a:p>
          <a:p>
            <a:pPr marL="514350" indent="-514350">
              <a:buFont typeface="+mj-lt"/>
              <a:buAutoNum type="alphaUcPeriod"/>
            </a:pPr>
            <a:r>
              <a:rPr lang="en-US" sz="2600" dirty="0">
                <a:solidFill>
                  <a:srgbClr val="333399"/>
                </a:solidFill>
              </a:rPr>
              <a:t>Were representatives from other agencies invited to the IEP meeting with parental consent? If YES, skip the remaining items in this section and record the summary rating</a:t>
            </a:r>
            <a:r>
              <a:rPr lang="en-US" sz="2600" dirty="0" smtClean="0">
                <a:solidFill>
                  <a:srgbClr val="333399"/>
                </a:solidFill>
              </a:rPr>
              <a:t>.</a:t>
            </a:r>
          </a:p>
          <a:p>
            <a:pPr marL="0" indent="0">
              <a:buNone/>
            </a:pPr>
            <a:r>
              <a:rPr lang="en-US" sz="2600" dirty="0">
                <a:solidFill>
                  <a:srgbClr val="333399"/>
                </a:solidFill>
              </a:rPr>
              <a:t>If agencies were NOT invited</a:t>
            </a:r>
            <a:r>
              <a:rPr lang="en-US" sz="2600" dirty="0" smtClean="0">
                <a:solidFill>
                  <a:srgbClr val="333399"/>
                </a:solidFill>
              </a:rPr>
              <a:t>…</a:t>
            </a:r>
          </a:p>
          <a:p>
            <a:pPr marL="914400" lvl="1" indent="-457200">
              <a:buFont typeface="+mj-lt"/>
              <a:buAutoNum type="arabicPeriod"/>
            </a:pPr>
            <a:r>
              <a:rPr lang="en-US" sz="2400" dirty="0">
                <a:solidFill>
                  <a:srgbClr val="333399"/>
                </a:solidFill>
              </a:rPr>
              <a:t>Was it too early to determine that outside agency involvement was needed? </a:t>
            </a:r>
            <a:endParaRPr lang="en-US" sz="2400" dirty="0" smtClean="0">
              <a:solidFill>
                <a:srgbClr val="333399"/>
              </a:solidFill>
            </a:endParaRPr>
          </a:p>
          <a:p>
            <a:pPr marL="914400" lvl="1" indent="-457200">
              <a:buFont typeface="+mj-lt"/>
              <a:buAutoNum type="arabicPeriod"/>
            </a:pPr>
            <a:r>
              <a:rPr lang="en-US" sz="2400" dirty="0">
                <a:solidFill>
                  <a:srgbClr val="333399"/>
                </a:solidFill>
              </a:rPr>
              <a:t> Was it unlikely that an outside agency would be providing or paying for services</a:t>
            </a:r>
            <a:r>
              <a:rPr lang="en-US" sz="2400" dirty="0" smtClean="0">
                <a:solidFill>
                  <a:srgbClr val="333399"/>
                </a:solidFill>
              </a:rPr>
              <a:t>?</a:t>
            </a:r>
          </a:p>
          <a:p>
            <a:pPr marL="914400" lvl="1" indent="-457200">
              <a:buFont typeface="+mj-lt"/>
              <a:buAutoNum type="arabicPeriod"/>
            </a:pPr>
            <a:r>
              <a:rPr lang="en-US" sz="2400" dirty="0">
                <a:solidFill>
                  <a:srgbClr val="333399"/>
                </a:solidFill>
              </a:rPr>
              <a:t>Did parents refuse to consent to inviting outside agency personnel?</a:t>
            </a:r>
            <a:endParaRPr lang="en-US" sz="2200" dirty="0">
              <a:solidFill>
                <a:srgbClr val="333399"/>
              </a:solidFill>
            </a:endParaRPr>
          </a:p>
        </p:txBody>
      </p:sp>
      <p:sp>
        <p:nvSpPr>
          <p:cNvPr id="4" name="Slide Number Placeholder 5"/>
          <p:cNvSpPr>
            <a:spLocks noGrp="1"/>
          </p:cNvSpPr>
          <p:nvPr>
            <p:ph type="sldNum" sz="quarter" idx="12"/>
          </p:nvPr>
        </p:nvSpPr>
        <p:spPr>
          <a:xfrm>
            <a:off x="7772400" y="6245225"/>
            <a:ext cx="9144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2FF5D891-E7B7-41F8-9630-4A879995B22E}" type="slidenum">
              <a:rPr lang="en-US" smtClean="0"/>
              <a:pPr eaLnBrk="1" hangingPunct="1"/>
              <a:t>64</a:t>
            </a:fld>
            <a:endParaRPr lang="en-US" dirty="0" smtClean="0"/>
          </a:p>
        </p:txBody>
      </p:sp>
    </p:spTree>
    <p:extLst>
      <p:ext uri="{BB962C8B-B14F-4D97-AF65-F5344CB8AC3E}">
        <p14:creationId xmlns:p14="http://schemas.microsoft.com/office/powerpoint/2010/main" val="962497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9202" name="Rectangle 3"/>
          <p:cNvSpPr>
            <a:spLocks noGrp="1" noChangeArrowheads="1"/>
          </p:cNvSpPr>
          <p:nvPr>
            <p:ph idx="1"/>
          </p:nvPr>
        </p:nvSpPr>
        <p:spPr>
          <a:xfrm>
            <a:off x="4800600" y="762000"/>
            <a:ext cx="4191000" cy="3810000"/>
          </a:xfrm>
        </p:spPr>
        <p:txBody>
          <a:bodyPr rtlCol="0">
            <a:normAutofit fontScale="55000" lnSpcReduction="20000"/>
          </a:bodyPr>
          <a:lstStyle/>
          <a:p>
            <a:pPr marL="57150" indent="0" algn="ctr" eaLnBrk="1" fontAlgn="auto" hangingPunct="1">
              <a:lnSpc>
                <a:spcPct val="120000"/>
              </a:lnSpc>
              <a:spcAft>
                <a:spcPts val="0"/>
              </a:spcAft>
              <a:buClr>
                <a:schemeClr val="tx1"/>
              </a:buClr>
              <a:buFont typeface="Wingdings" pitchFamily="2" charset="2"/>
              <a:buNone/>
              <a:defRPr/>
            </a:pPr>
            <a:r>
              <a:rPr lang="en-US" sz="4600" dirty="0" smtClean="0"/>
              <a:t>Design a Transition Plan that includes: </a:t>
            </a:r>
          </a:p>
          <a:p>
            <a:pPr marL="57150" indent="0" algn="ctr" eaLnBrk="1" fontAlgn="auto" hangingPunct="1">
              <a:lnSpc>
                <a:spcPct val="120000"/>
              </a:lnSpc>
              <a:spcAft>
                <a:spcPts val="0"/>
              </a:spcAft>
              <a:buClr>
                <a:schemeClr val="tx1"/>
              </a:buClr>
              <a:buFont typeface="Arial" pitchFamily="34" charset="0"/>
              <a:buNone/>
              <a:defRPr/>
            </a:pPr>
            <a:r>
              <a:rPr lang="en-US" sz="4600" dirty="0" smtClean="0"/>
              <a:t>Courses of Study and </a:t>
            </a:r>
          </a:p>
          <a:p>
            <a:pPr marL="57150" indent="0" algn="ctr" eaLnBrk="1" fontAlgn="auto" hangingPunct="1">
              <a:lnSpc>
                <a:spcPct val="120000"/>
              </a:lnSpc>
              <a:spcAft>
                <a:spcPts val="0"/>
              </a:spcAft>
              <a:buClr>
                <a:schemeClr val="tx1"/>
              </a:buClr>
              <a:buFont typeface="Arial" pitchFamily="34" charset="0"/>
              <a:buNone/>
              <a:defRPr/>
            </a:pPr>
            <a:r>
              <a:rPr lang="en-US" sz="4600" dirty="0" smtClean="0"/>
              <a:t>Services/Activities</a:t>
            </a:r>
          </a:p>
          <a:p>
            <a:pPr marL="57150" indent="0" algn="ctr" eaLnBrk="1" fontAlgn="auto" hangingPunct="1">
              <a:lnSpc>
                <a:spcPct val="120000"/>
              </a:lnSpc>
              <a:spcAft>
                <a:spcPts val="0"/>
              </a:spcAft>
              <a:buClr>
                <a:schemeClr val="tx1"/>
              </a:buClr>
              <a:buFont typeface="Arial" pitchFamily="34" charset="0"/>
              <a:buNone/>
              <a:defRPr/>
            </a:pPr>
            <a:r>
              <a:rPr lang="en-US" sz="5800" dirty="0" smtClean="0"/>
              <a:t>Section III of the IEP</a:t>
            </a:r>
          </a:p>
          <a:p>
            <a:pPr marL="57150" indent="0" algn="ctr" eaLnBrk="1" fontAlgn="auto" hangingPunct="1">
              <a:lnSpc>
                <a:spcPct val="120000"/>
              </a:lnSpc>
              <a:spcAft>
                <a:spcPts val="0"/>
              </a:spcAft>
              <a:buClr>
                <a:schemeClr val="tx1"/>
              </a:buClr>
              <a:buFont typeface="Arial" pitchFamily="34" charset="0"/>
              <a:buNone/>
              <a:defRPr/>
            </a:pPr>
            <a:r>
              <a:rPr lang="en-US" sz="5800" b="1" i="1" dirty="0" smtClean="0">
                <a:solidFill>
                  <a:srgbClr val="000099"/>
                </a:solidFill>
              </a:rPr>
              <a:t>“The Transition Grid”</a:t>
            </a:r>
            <a:endParaRPr lang="en-US" sz="4000" b="1" i="1" dirty="0" smtClean="0">
              <a:solidFill>
                <a:srgbClr val="000099"/>
              </a:solidFill>
            </a:endParaRPr>
          </a:p>
          <a:p>
            <a:pPr algn="ctr" eaLnBrk="1" fontAlgn="auto" hangingPunct="1">
              <a:spcAft>
                <a:spcPts val="0"/>
              </a:spcAft>
              <a:buFont typeface="Wingdings" pitchFamily="2" charset="2"/>
              <a:buNone/>
              <a:defRPr/>
            </a:pPr>
            <a:endParaRPr lang="en-US" sz="4000" dirty="0" smtClean="0"/>
          </a:p>
        </p:txBody>
      </p:sp>
      <p:sp>
        <p:nvSpPr>
          <p:cNvPr id="84995" name="Slide Number Placeholder 5"/>
          <p:cNvSpPr>
            <a:spLocks noGrp="1"/>
          </p:cNvSpPr>
          <p:nvPr>
            <p:ph type="sldNum" sz="quarter" idx="12"/>
          </p:nvPr>
        </p:nvSpPr>
        <p:spPr>
          <a:xfrm>
            <a:off x="8305800" y="6172200"/>
            <a:ext cx="4572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BE99909B-2D3C-4F4E-8E84-EA0FFF2832C5}" type="slidenum">
              <a:rPr lang="en-US" smtClean="0"/>
              <a:pPr eaLnBrk="1" hangingPunct="1"/>
              <a:t>65</a:t>
            </a:fld>
            <a:endParaRPr lang="en-US" smtClean="0"/>
          </a:p>
        </p:txBody>
      </p:sp>
      <p:sp>
        <p:nvSpPr>
          <p:cNvPr id="4" name="Right Arrow 3"/>
          <p:cNvSpPr/>
          <p:nvPr/>
        </p:nvSpPr>
        <p:spPr>
          <a:xfrm>
            <a:off x="0" y="838200"/>
            <a:ext cx="4648200" cy="1524000"/>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4000" b="1" dirty="0"/>
              <a:t>Step Four:</a:t>
            </a:r>
            <a:endParaRPr lang="en-US" sz="5400" b="1" dirty="0"/>
          </a:p>
        </p:txBody>
      </p:sp>
      <p:graphicFrame>
        <p:nvGraphicFramePr>
          <p:cNvPr id="5" name="Group 50"/>
          <p:cNvGraphicFramePr>
            <a:graphicFrameLocks noGrp="1"/>
          </p:cNvGraphicFramePr>
          <p:nvPr/>
        </p:nvGraphicFramePr>
        <p:xfrm>
          <a:off x="228600" y="3200400"/>
          <a:ext cx="4751388" cy="3113088"/>
        </p:xfrm>
        <a:graphic>
          <a:graphicData uri="http://schemas.openxmlformats.org/drawingml/2006/table">
            <a:tbl>
              <a:tblPr/>
              <a:tblGrid>
                <a:gridCol w="990622"/>
                <a:gridCol w="609614"/>
                <a:gridCol w="685815"/>
                <a:gridCol w="685815"/>
                <a:gridCol w="560733"/>
                <a:gridCol w="201285"/>
                <a:gridCol w="1017504"/>
              </a:tblGrid>
              <a:tr h="1244022">
                <a:tc gridSpan="5">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mn-lt"/>
                          <a:cs typeface="Times New Roman" pitchFamily="18" charset="0"/>
                        </a:rPr>
                        <a:t>Employment Goal: </a:t>
                      </a:r>
                      <a:endParaRPr kumimoji="0" lang="en-US" sz="2400" b="1" i="0" u="none" strike="noStrike" cap="none" normalizeH="0" baseline="0" dirty="0" smtClean="0">
                        <a:ln>
                          <a:noFill/>
                        </a:ln>
                        <a:solidFill>
                          <a:schemeClr val="tx1"/>
                        </a:solidFill>
                        <a:effectLst/>
                        <a:latin typeface="+mn-lt"/>
                        <a:cs typeface="Times New Roman" pitchFamily="18" charset="0"/>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050" b="1" i="0" u="none" strike="noStrike" cap="none" normalizeH="0" baseline="0" dirty="0" smtClean="0">
                          <a:ln>
                            <a:noFill/>
                          </a:ln>
                          <a:solidFill>
                            <a:schemeClr val="tx1"/>
                          </a:solidFill>
                          <a:effectLst/>
                          <a:latin typeface="Calibri" pitchFamily="34" charset="0"/>
                          <a:cs typeface="Times New Roman" pitchFamily="18" charset="0"/>
                        </a:rPr>
                        <a:t>Measurable Annual Goal</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050" b="1" i="0" u="sng" strike="noStrike" cap="none" normalizeH="0" baseline="0" dirty="0" smtClean="0">
                          <a:ln>
                            <a:noFill/>
                          </a:ln>
                          <a:solidFill>
                            <a:schemeClr val="tx1"/>
                          </a:solidFill>
                          <a:effectLst/>
                          <a:latin typeface="Calibri" pitchFamily="34" charset="0"/>
                          <a:cs typeface="Times New Roman" pitchFamily="18" charset="0"/>
                        </a:rPr>
                        <a:t>Yes/</a:t>
                      </a:r>
                      <a:r>
                        <a:rPr kumimoji="0" lang="en-US" sz="1050" b="1" i="0" u="none" strike="noStrike" cap="none" normalizeH="0" baseline="0" dirty="0" smtClean="0">
                          <a:ln>
                            <a:noFill/>
                          </a:ln>
                          <a:solidFill>
                            <a:schemeClr val="tx1"/>
                          </a:solidFill>
                          <a:effectLst/>
                          <a:latin typeface="Calibri" pitchFamily="34" charset="0"/>
                          <a:cs typeface="Times New Roman" pitchFamily="18" charset="0"/>
                        </a:rPr>
                        <a:t>No</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050" b="1" i="0" u="none" strike="noStrike" cap="none" normalizeH="0" baseline="0" dirty="0" smtClean="0">
                        <a:ln>
                          <a:noFill/>
                        </a:ln>
                        <a:solidFill>
                          <a:schemeClr val="tx1"/>
                        </a:solidFill>
                        <a:effectLst/>
                        <a:latin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050" b="1" i="0" u="none" strike="noStrike" cap="none" normalizeH="0" baseline="0" dirty="0" smtClean="0">
                          <a:ln>
                            <a:noFill/>
                          </a:ln>
                          <a:solidFill>
                            <a:schemeClr val="tx1"/>
                          </a:solidFill>
                          <a:effectLst/>
                          <a:latin typeface="Calibri" pitchFamily="34" charset="0"/>
                          <a:cs typeface="Times New Roman" pitchFamily="18" charset="0"/>
                        </a:rPr>
                        <a:t>(Document in Section V)</a:t>
                      </a:r>
                      <a:endParaRPr kumimoji="0" lang="en-US" sz="4000" b="1" i="0" u="none" strike="noStrike" cap="none" normalizeH="0" baseline="0" dirty="0" smtClean="0">
                        <a:ln>
                          <a:noFill/>
                        </a:ln>
                        <a:solidFill>
                          <a:schemeClr val="tx1"/>
                        </a:solidFill>
                        <a:effectLst/>
                        <a:latin typeface="Calibri" pitchFamily="34" charset="0"/>
                        <a:cs typeface="Arial" charset="0"/>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r>
              <a:tr h="430125">
                <a:tc gridSpan="7">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Calibri" pitchFamily="34" charset="0"/>
                          <a:cs typeface="Times New Roman" pitchFamily="18" charset="0"/>
                        </a:rPr>
                        <a:t>Courses of Study</a:t>
                      </a:r>
                      <a:r>
                        <a:rPr kumimoji="0" lang="en-US" sz="1100" b="1" i="0" u="none" strike="noStrike" cap="none" normalizeH="0" baseline="0" dirty="0" smtClean="0">
                          <a:ln>
                            <a:noFill/>
                          </a:ln>
                          <a:solidFill>
                            <a:schemeClr val="tx1"/>
                          </a:solidFill>
                          <a:effectLst/>
                          <a:latin typeface="Calibri" pitchFamily="34" charset="0"/>
                          <a:cs typeface="Times New Roman" pitchFamily="18" charset="0"/>
                        </a:rPr>
                        <a:t> : </a:t>
                      </a:r>
                      <a:endParaRPr kumimoji="0" lang="en-US" sz="1800" b="1" i="0" u="none" strike="noStrike" cap="none" normalizeH="0" baseline="0" dirty="0" smtClean="0">
                        <a:ln>
                          <a:noFill/>
                        </a:ln>
                        <a:solidFill>
                          <a:schemeClr val="tx1"/>
                        </a:solidFill>
                        <a:effectLst/>
                        <a:latin typeface="+mn-lt"/>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Calibri" pitchFamily="34" charset="0"/>
                          <a:cs typeface="Times New Roman" pitchFamily="18" charset="0"/>
                        </a:rPr>
                        <a:t>                                                                                 </a:t>
                      </a:r>
                    </a:p>
                  </a:txBody>
                  <a:tcPr marL="91442" marR="9144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40137">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900" b="1" i="0" u="none" strike="noStrike" cap="none" normalizeH="0" baseline="0" dirty="0" smtClean="0">
                          <a:ln>
                            <a:noFill/>
                          </a:ln>
                          <a:solidFill>
                            <a:schemeClr val="tx1"/>
                          </a:solidFill>
                          <a:effectLst/>
                          <a:latin typeface="Calibri" pitchFamily="34" charset="0"/>
                          <a:cs typeface="Times New Roman" pitchFamily="18" charset="0"/>
                        </a:rPr>
                        <a:t>Service/Activity</a:t>
                      </a:r>
                      <a:endParaRPr kumimoji="0" lang="en-US" sz="900" b="1" i="0" u="none" strike="noStrike" cap="none" normalizeH="0" baseline="0" dirty="0" smtClean="0">
                        <a:ln>
                          <a:noFill/>
                        </a:ln>
                        <a:solidFill>
                          <a:schemeClr val="tx1"/>
                        </a:solidFill>
                        <a:effectLst/>
                        <a:latin typeface="Calibri" pitchFamily="34" charset="0"/>
                        <a:cs typeface="Arial" charset="0"/>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900" b="1" i="0" u="none" strike="noStrike" cap="none" normalizeH="0" baseline="0" dirty="0" smtClean="0">
                          <a:ln>
                            <a:noFill/>
                          </a:ln>
                          <a:solidFill>
                            <a:schemeClr val="tx1"/>
                          </a:solidFill>
                          <a:effectLst/>
                          <a:latin typeface="Calibri" pitchFamily="34" charset="0"/>
                          <a:cs typeface="Times New Roman" pitchFamily="18" charset="0"/>
                        </a:rPr>
                        <a:t>Location</a:t>
                      </a:r>
                      <a:endParaRPr kumimoji="0" lang="en-US" sz="900" b="1" i="0" u="none" strike="noStrike" cap="none" normalizeH="0" baseline="0" dirty="0" smtClean="0">
                        <a:ln>
                          <a:noFill/>
                        </a:ln>
                        <a:solidFill>
                          <a:schemeClr val="tx1"/>
                        </a:solidFill>
                        <a:effectLst/>
                        <a:latin typeface="Calibri" pitchFamily="34" charset="0"/>
                        <a:cs typeface="Arial" charset="0"/>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900" b="1" i="0" u="none" strike="noStrike" cap="none" normalizeH="0" baseline="0" dirty="0" smtClean="0">
                          <a:ln>
                            <a:noFill/>
                          </a:ln>
                          <a:solidFill>
                            <a:schemeClr val="tx1"/>
                          </a:solidFill>
                          <a:effectLst/>
                          <a:latin typeface="Calibri" pitchFamily="34" charset="0"/>
                          <a:cs typeface="Times New Roman" pitchFamily="18" charset="0"/>
                        </a:rPr>
                        <a:t>Frequency</a:t>
                      </a:r>
                      <a:endParaRPr kumimoji="0" lang="en-US" sz="900" b="1" i="0" u="none" strike="noStrike" cap="none" normalizeH="0" baseline="0" dirty="0" smtClean="0">
                        <a:ln>
                          <a:noFill/>
                        </a:ln>
                        <a:solidFill>
                          <a:schemeClr val="tx1"/>
                        </a:solidFill>
                        <a:effectLst/>
                        <a:latin typeface="Calibri" pitchFamily="34" charset="0"/>
                        <a:cs typeface="Arial" charset="0"/>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Calibri" pitchFamily="34" charset="0"/>
                          <a:cs typeface="Times New Roman" pitchFamily="18" charset="0"/>
                        </a:rPr>
                        <a:t>Projected</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Calibri" pitchFamily="34" charset="0"/>
                          <a:cs typeface="Times New Roman" pitchFamily="18" charset="0"/>
                        </a:rPr>
                        <a:t>Beginning</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Calibri" pitchFamily="34" charset="0"/>
                          <a:cs typeface="Times New Roman" pitchFamily="18" charset="0"/>
                        </a:rPr>
                        <a:t>Date</a:t>
                      </a:r>
                      <a:endParaRPr kumimoji="0" lang="en-US" sz="800" b="1" i="0" u="none" strike="noStrike" cap="none" normalizeH="0" baseline="0" dirty="0" smtClean="0">
                        <a:ln>
                          <a:noFill/>
                        </a:ln>
                        <a:solidFill>
                          <a:schemeClr val="tx1"/>
                        </a:solidFill>
                        <a:effectLst/>
                        <a:latin typeface="Calibri" pitchFamily="34" charset="0"/>
                        <a:cs typeface="Arial" charset="0"/>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900" b="1" i="0" u="none" strike="noStrike" cap="none" normalizeH="0" baseline="0" dirty="0" smtClean="0">
                          <a:ln>
                            <a:noFill/>
                          </a:ln>
                          <a:solidFill>
                            <a:schemeClr val="tx1"/>
                          </a:solidFill>
                          <a:effectLst/>
                          <a:latin typeface="Calibri" pitchFamily="34" charset="0"/>
                          <a:cs typeface="Times New Roman" pitchFamily="18" charset="0"/>
                        </a:rPr>
                        <a:t>Anticipated</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900" b="1" i="0" u="none" strike="noStrike" cap="none" normalizeH="0" baseline="0" dirty="0" smtClean="0">
                          <a:ln>
                            <a:noFill/>
                          </a:ln>
                          <a:solidFill>
                            <a:schemeClr val="tx1"/>
                          </a:solidFill>
                          <a:effectLst/>
                          <a:latin typeface="Calibri" pitchFamily="34" charset="0"/>
                          <a:cs typeface="Times New Roman" pitchFamily="18" charset="0"/>
                        </a:rPr>
                        <a:t>Duration</a:t>
                      </a: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900" b="1" i="0" u="none" strike="noStrike" cap="none" normalizeH="0" baseline="0" dirty="0" smtClean="0">
                        <a:ln>
                          <a:noFill/>
                        </a:ln>
                        <a:solidFill>
                          <a:schemeClr val="tx1"/>
                        </a:solidFill>
                        <a:effectLst/>
                        <a:latin typeface="Calibri"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900" b="1" i="0" u="none" strike="noStrike" cap="none" normalizeH="0" baseline="0" dirty="0" smtClean="0">
                          <a:ln>
                            <a:noFill/>
                          </a:ln>
                          <a:solidFill>
                            <a:schemeClr val="tx1"/>
                          </a:solidFill>
                          <a:effectLst/>
                          <a:latin typeface="Calibri" pitchFamily="34" charset="0"/>
                          <a:cs typeface="Times New Roman" pitchFamily="18" charset="0"/>
                        </a:rPr>
                        <a:t>Person(s)/ Agency </a:t>
                      </a:r>
                      <a:br>
                        <a:rPr kumimoji="0" lang="en-US" sz="900" b="1" i="0" u="none" strike="noStrike" cap="none" normalizeH="0" baseline="0" dirty="0" smtClean="0">
                          <a:ln>
                            <a:noFill/>
                          </a:ln>
                          <a:solidFill>
                            <a:schemeClr val="tx1"/>
                          </a:solidFill>
                          <a:effectLst/>
                          <a:latin typeface="Calibri" pitchFamily="34" charset="0"/>
                          <a:cs typeface="Times New Roman" pitchFamily="18" charset="0"/>
                        </a:rPr>
                      </a:br>
                      <a:r>
                        <a:rPr kumimoji="0" lang="en-US" sz="900" b="1" i="0" u="none" strike="noStrike" cap="none" normalizeH="0" baseline="0" dirty="0" smtClean="0">
                          <a:ln>
                            <a:noFill/>
                          </a:ln>
                          <a:solidFill>
                            <a:schemeClr val="tx1"/>
                          </a:solidFill>
                          <a:effectLst/>
                          <a:latin typeface="Calibri" pitchFamily="34" charset="0"/>
                          <a:cs typeface="Times New Roman" pitchFamily="18" charset="0"/>
                        </a:rPr>
                        <a:t>Responsible</a:t>
                      </a:r>
                      <a:endParaRPr kumimoji="0" lang="en-US" sz="900" b="1" i="0" u="none" strike="noStrike" cap="none" normalizeH="0" baseline="0" dirty="0" smtClean="0">
                        <a:ln>
                          <a:noFill/>
                        </a:ln>
                        <a:solidFill>
                          <a:schemeClr val="tx1"/>
                        </a:solidFill>
                        <a:effectLst/>
                        <a:latin typeface="Calibri" pitchFamily="34" charset="0"/>
                        <a:cs typeface="Arial" charset="0"/>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9402">
                <a:tc>
                  <a:txBody>
                    <a:bodyPr/>
                    <a:lstStyle/>
                    <a:p>
                      <a:pPr marL="0" marR="0" lvl="0" indent="0" algn="l" defTabSz="914400" rtl="0" eaLnBrk="1" fontAlgn="base" latinLnBrk="0" hangingPunct="1">
                        <a:lnSpc>
                          <a:spcPct val="100000"/>
                        </a:lnSpc>
                        <a:spcBef>
                          <a:spcPct val="20000"/>
                        </a:spcBef>
                        <a:spcAft>
                          <a:spcPct val="0"/>
                        </a:spcAft>
                        <a:buClr>
                          <a:srgbClr val="00668A"/>
                        </a:buClr>
                        <a:buSzTx/>
                        <a:buFontTx/>
                        <a:buNone/>
                        <a:tabLst/>
                      </a:pPr>
                      <a:endParaRPr kumimoji="0" lang="en-US" sz="2000" b="0" i="0" u="none" strike="noStrike" cap="none" normalizeH="0" baseline="0" dirty="0" smtClean="0">
                        <a:ln>
                          <a:noFill/>
                        </a:ln>
                        <a:solidFill>
                          <a:schemeClr val="tx1"/>
                        </a:solidFill>
                        <a:effectLst/>
                        <a:latin typeface="+mn-lt"/>
                        <a:cs typeface="Arial" charset="0"/>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endParaRPr lang="en-US"/>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9402">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2000" b="1" i="0" u="none" strike="noStrike" cap="none" normalizeH="0" baseline="0" dirty="0" smtClean="0">
                        <a:ln>
                          <a:noFill/>
                        </a:ln>
                        <a:solidFill>
                          <a:schemeClr val="tx1"/>
                        </a:solidFill>
                        <a:effectLst/>
                        <a:latin typeface="+mn-lt"/>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hMerge="1">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endParaRPr lang="en-US" dirty="0"/>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8" name="Picture 3" descr="ROADMAP FINAL - WORD.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Down Arrow 2"/>
          <p:cNvSpPr/>
          <p:nvPr/>
        </p:nvSpPr>
        <p:spPr>
          <a:xfrm rot="1225864">
            <a:off x="8504238" y="4702175"/>
            <a:ext cx="484187" cy="977900"/>
          </a:xfrm>
          <a:prstGeom prst="downArrow">
            <a:avLst>
              <a:gd name="adj1" fmla="val 28640"/>
              <a:gd name="adj2" fmla="val 50000"/>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Title 1"/>
          <p:cNvSpPr>
            <a:spLocks noGrp="1"/>
          </p:cNvSpPr>
          <p:nvPr>
            <p:ph type="title"/>
          </p:nvPr>
        </p:nvSpPr>
        <p:spPr>
          <a:xfrm>
            <a:off x="304800" y="353219"/>
            <a:ext cx="8229600" cy="563562"/>
          </a:xfrm>
        </p:spPr>
        <p:txBody>
          <a:bodyPr>
            <a:normAutofit fontScale="90000"/>
          </a:bodyPr>
          <a:lstStyle/>
          <a:p>
            <a:r>
              <a:rPr lang="en-US" dirty="0" smtClean="0"/>
              <a:t>What are </a:t>
            </a:r>
            <a:r>
              <a:rPr lang="en-US" b="1" i="1" dirty="0" smtClean="0"/>
              <a:t>Courses of Study</a:t>
            </a:r>
            <a:r>
              <a:rPr lang="en-US" dirty="0" smtClean="0"/>
              <a:t>?</a:t>
            </a:r>
          </a:p>
        </p:txBody>
      </p:sp>
      <p:sp>
        <p:nvSpPr>
          <p:cNvPr id="87043" name="Content Placeholder 2"/>
          <p:cNvSpPr>
            <a:spLocks noGrp="1"/>
          </p:cNvSpPr>
          <p:nvPr>
            <p:ph idx="1"/>
          </p:nvPr>
        </p:nvSpPr>
        <p:spPr>
          <a:xfrm>
            <a:off x="304800" y="1219200"/>
            <a:ext cx="8382000" cy="5638800"/>
          </a:xfrm>
        </p:spPr>
        <p:txBody>
          <a:bodyPr>
            <a:normAutofit/>
          </a:bodyPr>
          <a:lstStyle/>
          <a:p>
            <a:r>
              <a:rPr lang="en-US" sz="2700" dirty="0" smtClean="0">
                <a:cs typeface="Arial" pitchFamily="34" charset="0"/>
              </a:rPr>
              <a:t>Part of the “coordinated set of activities”  that help student move from high school to identified post-secondary goals</a:t>
            </a:r>
          </a:p>
          <a:p>
            <a:r>
              <a:rPr lang="en-US" sz="2700" dirty="0" smtClean="0">
                <a:cs typeface="Arial" pitchFamily="34" charset="0"/>
              </a:rPr>
              <a:t>Support academic and functional achievement</a:t>
            </a:r>
          </a:p>
          <a:p>
            <a:r>
              <a:rPr lang="en-US" sz="2700" dirty="0" smtClean="0">
                <a:cs typeface="Arial" pitchFamily="34" charset="0"/>
              </a:rPr>
              <a:t>Should promote graduation by meeting district standards</a:t>
            </a:r>
          </a:p>
          <a:p>
            <a:r>
              <a:rPr lang="en-US" sz="2700" dirty="0" smtClean="0">
                <a:cs typeface="Arial" pitchFamily="34" charset="0"/>
              </a:rPr>
              <a:t>Include “Programs  of Study” at Career Tech Centers, whether Exploratory or Laboratory program</a:t>
            </a:r>
          </a:p>
          <a:p>
            <a:r>
              <a:rPr lang="en-US" sz="2700" dirty="0">
                <a:cs typeface="Arial" pitchFamily="34" charset="0"/>
              </a:rPr>
              <a:t>C</a:t>
            </a:r>
            <a:r>
              <a:rPr lang="en-US" sz="2700" dirty="0" smtClean="0">
                <a:cs typeface="Arial" pitchFamily="34" charset="0"/>
              </a:rPr>
              <a:t>ourses  should be listed by course name- not “functional curriculum” or “college prep”</a:t>
            </a:r>
          </a:p>
          <a:p>
            <a:r>
              <a:rPr lang="en-US" sz="2700" dirty="0" smtClean="0">
                <a:cs typeface="Arial" pitchFamily="34" charset="0"/>
              </a:rPr>
              <a:t>Course of Study must reflect </a:t>
            </a:r>
            <a:r>
              <a:rPr lang="en-US" sz="2700" b="1" i="1" dirty="0" smtClean="0">
                <a:cs typeface="Arial" pitchFamily="34" charset="0"/>
              </a:rPr>
              <a:t>current year’s</a:t>
            </a:r>
            <a:r>
              <a:rPr lang="en-US" sz="2700" dirty="0" smtClean="0">
                <a:cs typeface="Arial" pitchFamily="34" charset="0"/>
              </a:rPr>
              <a:t> courses.</a:t>
            </a:r>
          </a:p>
          <a:p>
            <a:endParaRPr lang="en-US" sz="2800" i="1" dirty="0" smtClean="0">
              <a:cs typeface="Arial" pitchFamily="34" charset="0"/>
            </a:endParaRPr>
          </a:p>
          <a:p>
            <a:endParaRPr lang="en-US" dirty="0" smtClean="0"/>
          </a:p>
        </p:txBody>
      </p:sp>
      <p:pic>
        <p:nvPicPr>
          <p:cNvPr id="87044" name="Picture 8" descr="C:\Documents and Settings\rnilles\Local Settings\Temporary Internet Files\Content.IE5\QIVFW9VE\MC900233972[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96200" y="0"/>
            <a:ext cx="12192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5"/>
          <p:cNvSpPr>
            <a:spLocks noGrp="1"/>
          </p:cNvSpPr>
          <p:nvPr>
            <p:ph type="sldNum" sz="quarter" idx="12"/>
          </p:nvPr>
        </p:nvSpPr>
        <p:spPr>
          <a:xfrm>
            <a:off x="7772400" y="6245225"/>
            <a:ext cx="9144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2FF5D891-E7B7-41F8-9630-4A879995B22E}" type="slidenum">
              <a:rPr lang="en-US" smtClean="0"/>
              <a:pPr eaLnBrk="1" hangingPunct="1"/>
              <a:t>67</a:t>
            </a:fld>
            <a:endParaRPr lang="en-US" dirty="0" smtClean="0"/>
          </a:p>
        </p:txBody>
      </p:sp>
    </p:spTree>
    <p:extLst>
      <p:ext uri="{BB962C8B-B14F-4D97-AF65-F5344CB8AC3E}">
        <p14:creationId xmlns:p14="http://schemas.microsoft.com/office/powerpoint/2010/main" val="1869092991"/>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Courses of Study</a:t>
            </a:r>
            <a:endParaRPr lang="en-US" dirty="0"/>
          </a:p>
        </p:txBody>
      </p:sp>
      <p:graphicFrame>
        <p:nvGraphicFramePr>
          <p:cNvPr id="4" name="Group 50"/>
          <p:cNvGraphicFramePr>
            <a:graphicFrameLocks noGrp="1"/>
          </p:cNvGraphicFramePr>
          <p:nvPr>
            <p:extLst>
              <p:ext uri="{D42A27DB-BD31-4B8C-83A1-F6EECF244321}">
                <p14:modId xmlns:p14="http://schemas.microsoft.com/office/powerpoint/2010/main" val="134612527"/>
              </p:ext>
            </p:extLst>
          </p:nvPr>
        </p:nvGraphicFramePr>
        <p:xfrm>
          <a:off x="228600" y="1371600"/>
          <a:ext cx="8610600" cy="4391081"/>
        </p:xfrm>
        <a:graphic>
          <a:graphicData uri="http://schemas.openxmlformats.org/drawingml/2006/table">
            <a:tbl>
              <a:tblPr/>
              <a:tblGrid>
                <a:gridCol w="1795233"/>
                <a:gridCol w="1104760"/>
                <a:gridCol w="1242853"/>
                <a:gridCol w="1242853"/>
                <a:gridCol w="1016177"/>
                <a:gridCol w="364774"/>
                <a:gridCol w="1843950"/>
              </a:tblGrid>
              <a:tr h="1371600">
                <a:tc gridSpan="5">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mn-lt"/>
                          <a:cs typeface="Times New Roman" pitchFamily="18" charset="0"/>
                        </a:rPr>
                        <a:t>Employment Goal: </a:t>
                      </a:r>
                      <a:endParaRPr kumimoji="0" lang="en-US" sz="2400" b="1" i="0" u="none" strike="noStrike" cap="none" normalizeH="0" baseline="0" dirty="0" smtClean="0">
                        <a:ln>
                          <a:noFill/>
                        </a:ln>
                        <a:solidFill>
                          <a:schemeClr val="tx1"/>
                        </a:solidFill>
                        <a:effectLst/>
                        <a:latin typeface="+mn-lt"/>
                        <a:cs typeface="Times New Roman" pitchFamily="18" charset="0"/>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Calibri" pitchFamily="34" charset="0"/>
                          <a:cs typeface="Times New Roman" pitchFamily="18" charset="0"/>
                        </a:rPr>
                        <a:t>Measurable Annual Goal</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sng" strike="noStrike" cap="none" normalizeH="0" baseline="0" dirty="0" smtClean="0">
                          <a:ln>
                            <a:noFill/>
                          </a:ln>
                          <a:solidFill>
                            <a:schemeClr val="tx1"/>
                          </a:solidFill>
                          <a:effectLst/>
                          <a:latin typeface="Calibri" pitchFamily="34" charset="0"/>
                          <a:cs typeface="Times New Roman" pitchFamily="18" charset="0"/>
                        </a:rPr>
                        <a:t>Yes/</a:t>
                      </a:r>
                      <a:r>
                        <a:rPr kumimoji="0" lang="en-US" sz="1400" b="1" i="0" u="none" strike="noStrike" cap="none" normalizeH="0" baseline="0" dirty="0" smtClean="0">
                          <a:ln>
                            <a:noFill/>
                          </a:ln>
                          <a:solidFill>
                            <a:schemeClr val="tx1"/>
                          </a:solidFill>
                          <a:effectLst/>
                          <a:latin typeface="Calibri" pitchFamily="34" charset="0"/>
                          <a:cs typeface="Times New Roman" pitchFamily="18" charset="0"/>
                        </a:rPr>
                        <a:t>No</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Calibri" pitchFamily="34" charset="0"/>
                          <a:cs typeface="Times New Roman" pitchFamily="18" charset="0"/>
                        </a:rPr>
                        <a:t>(Document in Section V)</a:t>
                      </a:r>
                      <a:endParaRPr kumimoji="0" lang="en-US" sz="4000" b="1" i="0" u="none" strike="noStrike" cap="none" normalizeH="0" baseline="0" dirty="0" smtClean="0">
                        <a:ln>
                          <a:noFill/>
                        </a:ln>
                        <a:solidFill>
                          <a:schemeClr val="tx1"/>
                        </a:solidFill>
                        <a:effectLst/>
                        <a:latin typeface="Calibri" pitchFamily="34" charset="0"/>
                        <a:cs typeface="Arial" charset="0"/>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r>
              <a:tr h="694868">
                <a:tc gridSpan="7">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pitchFamily="34" charset="0"/>
                          <a:cs typeface="Times New Roman" pitchFamily="18" charset="0"/>
                        </a:rPr>
                        <a:t>Courses of Study:                List current courses by name here</a:t>
                      </a:r>
                      <a:endParaRPr kumimoji="0" lang="en-US" sz="2400" b="1" i="0" u="none" strike="noStrike" cap="none" normalizeH="0" baseline="0" dirty="0" smtClean="0">
                        <a:ln>
                          <a:noFill/>
                        </a:ln>
                        <a:solidFill>
                          <a:schemeClr val="tx1"/>
                        </a:solidFill>
                        <a:effectLst/>
                        <a:latin typeface="+mn-lt"/>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Calibri" pitchFamily="34" charset="0"/>
                          <a:cs typeface="Times New Roman" pitchFamily="18" charset="0"/>
                        </a:rPr>
                        <a:t>                                                                                 </a:t>
                      </a:r>
                    </a:p>
                  </a:txBody>
                  <a:tcPr marL="91442" marR="9144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03414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cs typeface="Times New Roman" pitchFamily="18" charset="0"/>
                        </a:rPr>
                        <a:t>Service/Activity</a:t>
                      </a:r>
                      <a:endParaRPr kumimoji="0" lang="en-US" sz="1800" b="1" i="0" u="none" strike="noStrike" cap="none" normalizeH="0" baseline="0" dirty="0" smtClean="0">
                        <a:ln>
                          <a:noFill/>
                        </a:ln>
                        <a:solidFill>
                          <a:schemeClr val="tx1"/>
                        </a:solidFill>
                        <a:effectLst/>
                        <a:latin typeface="Calibri" pitchFamily="34" charset="0"/>
                        <a:cs typeface="Arial" charset="0"/>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cs typeface="Times New Roman" pitchFamily="18" charset="0"/>
                        </a:rPr>
                        <a:t>Location</a:t>
                      </a:r>
                      <a:endParaRPr kumimoji="0" lang="en-US" sz="1800" b="1" i="0" u="none" strike="noStrike" cap="none" normalizeH="0" baseline="0" dirty="0" smtClean="0">
                        <a:ln>
                          <a:noFill/>
                        </a:ln>
                        <a:solidFill>
                          <a:schemeClr val="tx1"/>
                        </a:solidFill>
                        <a:effectLst/>
                        <a:latin typeface="Calibri" pitchFamily="34" charset="0"/>
                        <a:cs typeface="Arial" charset="0"/>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cs typeface="Times New Roman" pitchFamily="18" charset="0"/>
                        </a:rPr>
                        <a:t>Frequency</a:t>
                      </a:r>
                      <a:endParaRPr kumimoji="0" lang="en-US" sz="1800" b="1" i="0" u="none" strike="noStrike" cap="none" normalizeH="0" baseline="0" dirty="0" smtClean="0">
                        <a:ln>
                          <a:noFill/>
                        </a:ln>
                        <a:solidFill>
                          <a:schemeClr val="tx1"/>
                        </a:solidFill>
                        <a:effectLst/>
                        <a:latin typeface="Calibri" pitchFamily="34" charset="0"/>
                        <a:cs typeface="Arial" charset="0"/>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cs typeface="Times New Roman" pitchFamily="18" charset="0"/>
                        </a:rPr>
                        <a:t>Projected</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cs typeface="Times New Roman" pitchFamily="18" charset="0"/>
                        </a:rPr>
                        <a:t>Beginning</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cs typeface="Times New Roman" pitchFamily="18" charset="0"/>
                        </a:rPr>
                        <a:t>Date</a:t>
                      </a:r>
                      <a:endParaRPr kumimoji="0" lang="en-US" sz="1800" b="1" i="0" u="none" strike="noStrike" cap="none" normalizeH="0" baseline="0" dirty="0" smtClean="0">
                        <a:ln>
                          <a:noFill/>
                        </a:ln>
                        <a:solidFill>
                          <a:schemeClr val="tx1"/>
                        </a:solidFill>
                        <a:effectLst/>
                        <a:latin typeface="Calibri" pitchFamily="34" charset="0"/>
                        <a:cs typeface="Arial" charset="0"/>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cs typeface="Times New Roman" pitchFamily="18" charset="0"/>
                        </a:rPr>
                        <a:t>Anticipated</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cs typeface="Times New Roman" pitchFamily="18" charset="0"/>
                        </a:rPr>
                        <a:t>Duration</a:t>
                      </a: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900" b="1" i="0" u="none" strike="noStrike" cap="none" normalizeH="0" baseline="0" dirty="0" smtClean="0">
                        <a:ln>
                          <a:noFill/>
                        </a:ln>
                        <a:solidFill>
                          <a:schemeClr val="tx1"/>
                        </a:solidFill>
                        <a:effectLst/>
                        <a:latin typeface="Calibri"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cs typeface="Times New Roman" pitchFamily="18" charset="0"/>
                        </a:rPr>
                        <a:t>Person(s)/ Agency </a:t>
                      </a:r>
                      <a:br>
                        <a:rPr kumimoji="0" lang="en-US" sz="1800" b="1" i="0" u="none" strike="noStrike" cap="none" normalizeH="0" baseline="0" dirty="0" smtClean="0">
                          <a:ln>
                            <a:noFill/>
                          </a:ln>
                          <a:solidFill>
                            <a:schemeClr val="tx1"/>
                          </a:solidFill>
                          <a:effectLst/>
                          <a:latin typeface="Calibri" pitchFamily="34" charset="0"/>
                          <a:cs typeface="Times New Roman" pitchFamily="18" charset="0"/>
                        </a:rPr>
                      </a:br>
                      <a:r>
                        <a:rPr kumimoji="0" lang="en-US" sz="1800" b="1" i="0" u="none" strike="noStrike" cap="none" normalizeH="0" baseline="0" dirty="0" smtClean="0">
                          <a:ln>
                            <a:noFill/>
                          </a:ln>
                          <a:solidFill>
                            <a:schemeClr val="tx1"/>
                          </a:solidFill>
                          <a:effectLst/>
                          <a:latin typeface="Calibri" pitchFamily="34" charset="0"/>
                          <a:cs typeface="Times New Roman" pitchFamily="18" charset="0"/>
                        </a:rPr>
                        <a:t>Responsible</a:t>
                      </a:r>
                      <a:endParaRPr kumimoji="0" lang="en-US" sz="1800" b="1" i="0" u="none" strike="noStrike" cap="none" normalizeH="0" baseline="0" dirty="0" smtClean="0">
                        <a:ln>
                          <a:noFill/>
                        </a:ln>
                        <a:solidFill>
                          <a:schemeClr val="tx1"/>
                        </a:solidFill>
                        <a:effectLst/>
                        <a:latin typeface="Calibri" pitchFamily="34" charset="0"/>
                        <a:cs typeface="Arial" charset="0"/>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45235">
                <a:tc>
                  <a:txBody>
                    <a:bodyPr/>
                    <a:lstStyle/>
                    <a:p>
                      <a:pPr marL="0" marR="0" lvl="0" indent="0" algn="l" defTabSz="914400" rtl="0" eaLnBrk="1" fontAlgn="base" latinLnBrk="0" hangingPunct="1">
                        <a:lnSpc>
                          <a:spcPct val="100000"/>
                        </a:lnSpc>
                        <a:spcBef>
                          <a:spcPct val="20000"/>
                        </a:spcBef>
                        <a:spcAft>
                          <a:spcPct val="0"/>
                        </a:spcAft>
                        <a:buClr>
                          <a:srgbClr val="00668A"/>
                        </a:buClr>
                        <a:buSzTx/>
                        <a:buFontTx/>
                        <a:buNone/>
                        <a:tabLst/>
                      </a:pPr>
                      <a:endParaRPr kumimoji="0" lang="en-US" sz="2000" b="0" i="0" u="none" strike="noStrike" cap="none" normalizeH="0" baseline="0" dirty="0" smtClean="0">
                        <a:ln>
                          <a:noFill/>
                        </a:ln>
                        <a:solidFill>
                          <a:schemeClr val="tx1"/>
                        </a:solidFill>
                        <a:effectLst/>
                        <a:latin typeface="+mn-lt"/>
                        <a:cs typeface="Arial" charset="0"/>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endParaRPr lang="en-US"/>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45235">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2000" b="1" i="0" u="none" strike="noStrike" cap="none" normalizeH="0" baseline="0" dirty="0" smtClean="0">
                        <a:ln>
                          <a:noFill/>
                        </a:ln>
                        <a:solidFill>
                          <a:schemeClr val="tx1"/>
                        </a:solidFill>
                        <a:effectLst/>
                        <a:latin typeface="+mn-lt"/>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hMerge="1">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endParaRPr lang="en-US" dirty="0"/>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5" name="Down Arrow 4"/>
          <p:cNvSpPr/>
          <p:nvPr/>
        </p:nvSpPr>
        <p:spPr>
          <a:xfrm rot="17744892">
            <a:off x="2721265" y="2429222"/>
            <a:ext cx="484187" cy="977900"/>
          </a:xfrm>
          <a:prstGeom prst="downArrow">
            <a:avLst>
              <a:gd name="adj1" fmla="val 28640"/>
              <a:gd name="adj2" fmla="val 50000"/>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Slide Number Placeholder 5"/>
          <p:cNvSpPr>
            <a:spLocks noGrp="1"/>
          </p:cNvSpPr>
          <p:nvPr>
            <p:ph type="sldNum" sz="quarter" idx="12"/>
          </p:nvPr>
        </p:nvSpPr>
        <p:spPr>
          <a:xfrm>
            <a:off x="7772400" y="6245225"/>
            <a:ext cx="9144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2FF5D891-E7B7-41F8-9630-4A879995B22E}" type="slidenum">
              <a:rPr lang="en-US" smtClean="0"/>
              <a:pPr eaLnBrk="1" hangingPunct="1"/>
              <a:t>68</a:t>
            </a:fld>
            <a:endParaRPr lang="en-US" dirty="0" smtClean="0"/>
          </a:p>
        </p:txBody>
      </p:sp>
    </p:spTree>
    <p:extLst>
      <p:ext uri="{BB962C8B-B14F-4D97-AF65-F5344CB8AC3E}">
        <p14:creationId xmlns:p14="http://schemas.microsoft.com/office/powerpoint/2010/main" val="1342099284"/>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a:xfrm>
            <a:off x="304800" y="228600"/>
            <a:ext cx="8305800" cy="762000"/>
          </a:xfrm>
        </p:spPr>
        <p:txBody>
          <a:bodyPr anchor="b"/>
          <a:lstStyle/>
          <a:p>
            <a:pPr eaLnBrk="1" hangingPunct="1"/>
            <a:r>
              <a:rPr lang="en-US" b="1" dirty="0" smtClean="0"/>
              <a:t> </a:t>
            </a:r>
            <a:r>
              <a:rPr lang="en-US" i="1" dirty="0" smtClean="0"/>
              <a:t>What are </a:t>
            </a:r>
            <a:r>
              <a:rPr lang="en-US" b="1" i="1" dirty="0" smtClean="0"/>
              <a:t>Transition Services / Activities?</a:t>
            </a:r>
          </a:p>
        </p:txBody>
      </p:sp>
      <p:sp>
        <p:nvSpPr>
          <p:cNvPr id="88067" name="Rectangle 3"/>
          <p:cNvSpPr>
            <a:spLocks noGrp="1" noChangeArrowheads="1"/>
          </p:cNvSpPr>
          <p:nvPr>
            <p:ph idx="1"/>
          </p:nvPr>
        </p:nvSpPr>
        <p:spPr>
          <a:xfrm>
            <a:off x="381000" y="1371600"/>
            <a:ext cx="7924800" cy="4876800"/>
          </a:xfrm>
        </p:spPr>
        <p:txBody>
          <a:bodyPr/>
          <a:lstStyle/>
          <a:p>
            <a:pPr marL="514350" lvl="1" indent="-457200" eaLnBrk="1" hangingPunct="1">
              <a:buFont typeface="Arial" pitchFamily="34" charset="0"/>
              <a:buChar char="•"/>
            </a:pPr>
            <a:r>
              <a:rPr lang="en-US" dirty="0"/>
              <a:t>Action steps</a:t>
            </a:r>
            <a:r>
              <a:rPr lang="en-US" dirty="0" smtClean="0"/>
              <a:t> that support the student’s movement towards post-secondary goal areas</a:t>
            </a:r>
          </a:p>
          <a:p>
            <a:pPr marL="514350" lvl="1" indent="-457200" eaLnBrk="1" hangingPunct="1">
              <a:buFont typeface="Arial" pitchFamily="34" charset="0"/>
              <a:buChar char="•"/>
            </a:pPr>
            <a:r>
              <a:rPr lang="en-US" dirty="0"/>
              <a:t>Slated to occur during current </a:t>
            </a:r>
            <a:r>
              <a:rPr lang="en-US" dirty="0" smtClean="0"/>
              <a:t>IEP</a:t>
            </a:r>
            <a:endParaRPr lang="en-US" dirty="0"/>
          </a:p>
          <a:p>
            <a:pPr marL="514350" lvl="1" indent="-457200" eaLnBrk="1" hangingPunct="1">
              <a:buFont typeface="Arial" pitchFamily="34" charset="0"/>
              <a:buChar char="•"/>
            </a:pPr>
            <a:r>
              <a:rPr lang="en-US" dirty="0" smtClean="0"/>
              <a:t>Each post-secondary goal area must have:</a:t>
            </a:r>
          </a:p>
          <a:p>
            <a:pPr marL="914400" lvl="2" indent="-457200" eaLnBrk="1" hangingPunct="1">
              <a:buFont typeface="Arial" pitchFamily="34" charset="0"/>
              <a:buChar char="•"/>
            </a:pPr>
            <a:r>
              <a:rPr lang="en-US" sz="2800" dirty="0"/>
              <a:t>A</a:t>
            </a:r>
            <a:r>
              <a:rPr lang="en-US" sz="2800" dirty="0" smtClean="0"/>
              <a:t>t least one SERVICE- Measurable Annual Goal to address skill </a:t>
            </a:r>
            <a:r>
              <a:rPr lang="en-US" sz="2800" dirty="0"/>
              <a:t>deficit (e.g., reading, writing, behavior, organization, etc</a:t>
            </a:r>
            <a:r>
              <a:rPr lang="en-US" sz="2800" dirty="0" smtClean="0"/>
              <a:t>.)</a:t>
            </a:r>
          </a:p>
          <a:p>
            <a:pPr marL="914400" lvl="2" indent="-457200" eaLnBrk="1" hangingPunct="1">
              <a:buFont typeface="Arial" pitchFamily="34" charset="0"/>
              <a:buChar char="•"/>
            </a:pPr>
            <a:r>
              <a:rPr lang="en-US" sz="2800" dirty="0" smtClean="0"/>
              <a:t>At least one ACTIVITY- other activities that help the student reach his/her goal </a:t>
            </a:r>
            <a:r>
              <a:rPr lang="en-US" sz="1800" i="1" dirty="0" smtClean="0"/>
              <a:t>(next slide)</a:t>
            </a:r>
            <a:endParaRPr lang="en-US" i="1" dirty="0" smtClean="0"/>
          </a:p>
          <a:p>
            <a:pPr marL="628650" lvl="1" indent="-571500" eaLnBrk="1" hangingPunct="1">
              <a:buFont typeface="Arial" pitchFamily="34" charset="0"/>
              <a:buChar char="•"/>
            </a:pPr>
            <a:r>
              <a:rPr lang="en-US" dirty="0" smtClean="0"/>
              <a:t>Put all together from 1</a:t>
            </a:r>
            <a:r>
              <a:rPr lang="en-US" baseline="30000" dirty="0" smtClean="0"/>
              <a:t>st</a:t>
            </a:r>
            <a:r>
              <a:rPr lang="en-US" dirty="0" smtClean="0"/>
              <a:t> year to final year of transition planning = coordinated set of activities</a:t>
            </a:r>
          </a:p>
        </p:txBody>
      </p:sp>
      <p:sp>
        <p:nvSpPr>
          <p:cNvPr id="88068" name="Slide Number Placeholder 4"/>
          <p:cNvSpPr>
            <a:spLocks noGrp="1"/>
          </p:cNvSpPr>
          <p:nvPr>
            <p:ph type="sldNum" sz="quarter" idx="12"/>
          </p:nvPr>
        </p:nvSpPr>
        <p:spPr>
          <a:xfrm>
            <a:off x="6781800" y="6248400"/>
            <a:ext cx="2133600" cy="365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A9B9F389-A7BC-453F-AD84-77259DDA24D3}" type="slidenum">
              <a:rPr lang="en-US" smtClean="0"/>
              <a:pPr eaLnBrk="1" hangingPunct="1"/>
              <a:t>69</a:t>
            </a:fld>
            <a:endParaRPr lang="en-US" smtClean="0"/>
          </a:p>
        </p:txBody>
      </p:sp>
      <p:sp>
        <p:nvSpPr>
          <p:cNvPr id="88069" name="Slide Number Placeholder 5"/>
          <p:cNvSpPr txBox="1">
            <a:spLocks/>
          </p:cNvSpPr>
          <p:nvPr/>
        </p:nvSpPr>
        <p:spPr bwMode="auto">
          <a:xfrm>
            <a:off x="7239000" y="6172200"/>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endParaRPr lang="en-US"/>
          </a:p>
        </p:txBody>
      </p:sp>
      <p:pic>
        <p:nvPicPr>
          <p:cNvPr id="88070" name="Picture 10" descr="C:\Documents and Settings\rnilles\Local Settings\Temporary Internet Files\Content.IE5\UQSXZE31\MC90029586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991600" y="4876800"/>
            <a:ext cx="1594888" cy="220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8754" name="Rectangle 2"/>
          <p:cNvSpPr>
            <a:spLocks noGrp="1" noChangeArrowheads="1"/>
          </p:cNvSpPr>
          <p:nvPr>
            <p:ph idx="1"/>
          </p:nvPr>
        </p:nvSpPr>
        <p:spPr>
          <a:xfrm>
            <a:off x="457200" y="1600200"/>
            <a:ext cx="8153400" cy="4953000"/>
          </a:xfrm>
        </p:spPr>
        <p:txBody>
          <a:bodyPr/>
          <a:lstStyle/>
          <a:p>
            <a:pPr marL="571500" indent="-571500" eaLnBrk="1" hangingPunct="1">
              <a:buFont typeface="Wingdings" pitchFamily="2" charset="2"/>
              <a:buNone/>
            </a:pPr>
            <a:r>
              <a:rPr lang="en-US" smtClean="0">
                <a:solidFill>
                  <a:srgbClr val="000099"/>
                </a:solidFill>
              </a:rPr>
              <a:t>Primary Purpose</a:t>
            </a:r>
          </a:p>
          <a:p>
            <a:pPr marL="571500" indent="-571500" eaLnBrk="1" hangingPunct="1"/>
            <a:r>
              <a:rPr lang="en-US" smtClean="0"/>
              <a:t>To ensure that all children with disabilities have available to them a free appropriate public education that emphasizes special education and related services designed to meet their unique needs and prepare them </a:t>
            </a:r>
            <a:r>
              <a:rPr lang="en-US" b="1" i="1" smtClean="0">
                <a:solidFill>
                  <a:srgbClr val="000099"/>
                </a:solidFill>
              </a:rPr>
              <a:t>for further education, employment, and independent living</a:t>
            </a:r>
            <a:r>
              <a:rPr lang="en-US" i="1" smtClean="0">
                <a:solidFill>
                  <a:srgbClr val="333399"/>
                </a:solidFill>
              </a:rPr>
              <a:t> </a:t>
            </a:r>
            <a:r>
              <a:rPr lang="en-US" smtClean="0"/>
              <a:t>H.R.1350 (IDEA 2004</a:t>
            </a:r>
            <a:r>
              <a:rPr lang="en-US" sz="2400" smtClean="0"/>
              <a:t>)</a:t>
            </a:r>
            <a:endParaRPr lang="en-US" smtClean="0"/>
          </a:p>
        </p:txBody>
      </p:sp>
      <p:sp>
        <p:nvSpPr>
          <p:cNvPr id="20484" name="Text Box 3"/>
          <p:cNvSpPr txBox="1">
            <a:spLocks noChangeArrowheads="1"/>
          </p:cNvSpPr>
          <p:nvPr/>
        </p:nvSpPr>
        <p:spPr bwMode="auto">
          <a:xfrm>
            <a:off x="457200" y="0"/>
            <a:ext cx="8534400" cy="1446213"/>
          </a:xfrm>
          <a:prstGeom prst="rect">
            <a:avLst/>
          </a:prstGeom>
          <a:noFill/>
          <a:ln w="9525">
            <a:noFill/>
            <a:miter lim="800000"/>
            <a:headEnd/>
            <a:tailEnd/>
          </a:ln>
        </p:spPr>
        <p:txBody>
          <a:bodyPr>
            <a:spAutoFit/>
          </a:bodyPr>
          <a:lstStyle/>
          <a:p>
            <a:pPr algn="ctr">
              <a:defRPr/>
            </a:pPr>
            <a:r>
              <a:rPr lang="en-US" sz="3200" dirty="0">
                <a:solidFill>
                  <a:srgbClr val="000099"/>
                </a:solidFill>
                <a:latin typeface="+mj-lt"/>
                <a:cs typeface="Arial" charset="0"/>
              </a:rPr>
              <a:t>Individuals with Disabilities Education Act</a:t>
            </a:r>
          </a:p>
          <a:p>
            <a:pPr algn="ctr">
              <a:defRPr/>
            </a:pPr>
            <a:r>
              <a:rPr lang="en-US" sz="3200" dirty="0">
                <a:solidFill>
                  <a:srgbClr val="000099"/>
                </a:solidFill>
                <a:latin typeface="+mj-lt"/>
                <a:cs typeface="Arial" charset="0"/>
              </a:rPr>
              <a:t>IDEA 2004</a:t>
            </a:r>
          </a:p>
          <a:p>
            <a:pPr algn="ctr">
              <a:defRPr/>
            </a:pPr>
            <a:endParaRPr lang="en-US" sz="2400" dirty="0">
              <a:latin typeface="Times New Roman" pitchFamily="18" charset="0"/>
              <a:cs typeface="Arial" charset="0"/>
            </a:endParaRPr>
          </a:p>
        </p:txBody>
      </p:sp>
      <p:sp>
        <p:nvSpPr>
          <p:cNvPr id="12292" name="Rectangle 4"/>
          <p:cNvSpPr>
            <a:spLocks noChangeArrowheads="1"/>
          </p:cNvSpPr>
          <p:nvPr/>
        </p:nvSpPr>
        <p:spPr bwMode="auto">
          <a:xfrm>
            <a:off x="8534400" y="6248400"/>
            <a:ext cx="457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fld id="{E5224E2A-7B0E-4EAE-B12F-A3FCE201796A}" type="slidenum">
              <a:rPr lang="en-US"/>
              <a:pPr/>
              <a:t>7</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58754">
                                            <p:txEl>
                                              <p:pRg st="0" end="0"/>
                                            </p:txEl>
                                          </p:spTgt>
                                        </p:tgtEl>
                                        <p:attrNameLst>
                                          <p:attrName>style.visibility</p:attrName>
                                        </p:attrNameLst>
                                      </p:cBhvr>
                                      <p:to>
                                        <p:strVal val="visible"/>
                                      </p:to>
                                    </p:set>
                                  </p:childTnLst>
                                </p:cTn>
                              </p:par>
                            </p:childTnLst>
                          </p:cTn>
                        </p:par>
                        <p:par>
                          <p:cTn id="7" fill="hold" nodeType="afterGroup">
                            <p:stCondLst>
                              <p:cond delay="0"/>
                            </p:stCondLst>
                            <p:childTnLst>
                              <p:par>
                                <p:cTn id="8" presetID="1" presetClass="entr" presetSubtype="0" fill="hold" grpId="0" nodeType="afterEffect">
                                  <p:stCondLst>
                                    <p:cond delay="500"/>
                                  </p:stCondLst>
                                  <p:childTnLst>
                                    <p:set>
                                      <p:cBhvr>
                                        <p:cTn id="9" dur="1" fill="hold">
                                          <p:stCondLst>
                                            <p:cond delay="0"/>
                                          </p:stCondLst>
                                        </p:cTn>
                                        <p:tgtEl>
                                          <p:spTgt spid="45875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8754" grpId="0" build="p"/>
    </p:bldLst>
  </p:timing>
</p:sld>
</file>

<file path=ppt/slides/slide7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Transition Services and Activities</a:t>
            </a:r>
            <a:endParaRPr lang="en-US" dirty="0"/>
          </a:p>
        </p:txBody>
      </p:sp>
      <p:graphicFrame>
        <p:nvGraphicFramePr>
          <p:cNvPr id="4" name="Group 50"/>
          <p:cNvGraphicFramePr>
            <a:graphicFrameLocks noGrp="1"/>
          </p:cNvGraphicFramePr>
          <p:nvPr>
            <p:extLst>
              <p:ext uri="{D42A27DB-BD31-4B8C-83A1-F6EECF244321}">
                <p14:modId xmlns:p14="http://schemas.microsoft.com/office/powerpoint/2010/main" val="443362140"/>
              </p:ext>
            </p:extLst>
          </p:nvPr>
        </p:nvGraphicFramePr>
        <p:xfrm>
          <a:off x="228600" y="914401"/>
          <a:ext cx="8610600" cy="6280756"/>
        </p:xfrm>
        <a:graphic>
          <a:graphicData uri="http://schemas.openxmlformats.org/drawingml/2006/table">
            <a:tbl>
              <a:tblPr/>
              <a:tblGrid>
                <a:gridCol w="2514600"/>
                <a:gridCol w="1066800"/>
                <a:gridCol w="1143000"/>
                <a:gridCol w="1219200"/>
                <a:gridCol w="458276"/>
                <a:gridCol w="760924"/>
                <a:gridCol w="1447800"/>
              </a:tblGrid>
              <a:tr h="892689">
                <a:tc gridSpan="5">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mn-lt"/>
                          <a:cs typeface="Times New Roman" pitchFamily="18" charset="0"/>
                        </a:rPr>
                        <a:t>Post-Secondary Education Goal: </a:t>
                      </a: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Calibri" pitchFamily="34" charset="0"/>
                          <a:cs typeface="Times New Roman" pitchFamily="18" charset="0"/>
                        </a:rPr>
                        <a:t>Measurable Annual Goal</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sng" strike="noStrike" cap="none" normalizeH="0" baseline="0" dirty="0" smtClean="0">
                          <a:ln>
                            <a:noFill/>
                          </a:ln>
                          <a:solidFill>
                            <a:schemeClr val="tx1"/>
                          </a:solidFill>
                          <a:effectLst/>
                          <a:latin typeface="Calibri" pitchFamily="34" charset="0"/>
                          <a:cs typeface="Times New Roman" pitchFamily="18" charset="0"/>
                        </a:rPr>
                        <a:t>Yes/</a:t>
                      </a:r>
                      <a:r>
                        <a:rPr kumimoji="0" lang="en-US" sz="1400" b="1" i="0" u="none" strike="noStrike" cap="none" normalizeH="0" baseline="0" dirty="0" smtClean="0">
                          <a:ln>
                            <a:noFill/>
                          </a:ln>
                          <a:solidFill>
                            <a:schemeClr val="tx1"/>
                          </a:solidFill>
                          <a:effectLst/>
                          <a:latin typeface="Calibri" pitchFamily="34" charset="0"/>
                          <a:cs typeface="Times New Roman" pitchFamily="18" charset="0"/>
                        </a:rPr>
                        <a:t>No</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Calibri" pitchFamily="34" charset="0"/>
                          <a:cs typeface="Times New Roman" pitchFamily="18" charset="0"/>
                        </a:rPr>
                        <a:t>(Document in Section V)</a:t>
                      </a:r>
                      <a:endParaRPr kumimoji="0" lang="en-US" sz="4000" b="1" i="0" u="none" strike="noStrike" cap="none" normalizeH="0" baseline="0" dirty="0" smtClean="0">
                        <a:ln>
                          <a:noFill/>
                        </a:ln>
                        <a:solidFill>
                          <a:schemeClr val="tx1"/>
                        </a:solidFill>
                        <a:effectLst/>
                        <a:latin typeface="Calibri" pitchFamily="34" charset="0"/>
                        <a:cs typeface="Arial" charset="0"/>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r>
              <a:tr h="625480">
                <a:tc gridSpan="7">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Calibri" pitchFamily="34" charset="0"/>
                          <a:cs typeface="Times New Roman" pitchFamily="18" charset="0"/>
                        </a:rPr>
                        <a:t>Courses of Study:   </a:t>
                      </a:r>
                      <a:r>
                        <a:rPr kumimoji="0" lang="en-US" sz="2400" b="1" i="0" u="none" strike="noStrike" cap="none" normalizeH="0" baseline="0" dirty="0" smtClean="0">
                          <a:ln>
                            <a:noFill/>
                          </a:ln>
                          <a:solidFill>
                            <a:schemeClr val="tx1"/>
                          </a:solidFill>
                          <a:effectLst/>
                          <a:latin typeface="Calibri" pitchFamily="34" charset="0"/>
                          <a:cs typeface="Times New Roman" pitchFamily="18" charset="0"/>
                        </a:rPr>
                        <a:t>      </a:t>
                      </a:r>
                      <a:endParaRPr kumimoji="0" lang="en-US" sz="2400" b="1" i="0" u="none" strike="noStrike" cap="none" normalizeH="0" baseline="0" dirty="0" smtClean="0">
                        <a:ln>
                          <a:noFill/>
                        </a:ln>
                        <a:solidFill>
                          <a:schemeClr val="tx1"/>
                        </a:solidFill>
                        <a:effectLst/>
                        <a:latin typeface="+mn-lt"/>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Calibri" pitchFamily="34" charset="0"/>
                          <a:cs typeface="Times New Roman" pitchFamily="18" charset="0"/>
                        </a:rPr>
                        <a:t>                                                                                 </a:t>
                      </a:r>
                    </a:p>
                  </a:txBody>
                  <a:tcPr marL="91442" marR="9144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930876">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cs typeface="Times New Roman" pitchFamily="18" charset="0"/>
                        </a:rPr>
                        <a:t>Service/Activity</a:t>
                      </a:r>
                      <a:endParaRPr kumimoji="0" lang="en-US" sz="1800" b="1" i="0" u="none" strike="noStrike" cap="none" normalizeH="0" baseline="0" dirty="0" smtClean="0">
                        <a:ln>
                          <a:noFill/>
                        </a:ln>
                        <a:solidFill>
                          <a:schemeClr val="tx1"/>
                        </a:solidFill>
                        <a:effectLst/>
                        <a:latin typeface="Calibri" pitchFamily="34" charset="0"/>
                        <a:cs typeface="Arial" charset="0"/>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cs typeface="Times New Roman" pitchFamily="18" charset="0"/>
                        </a:rPr>
                        <a:t>Location</a:t>
                      </a:r>
                      <a:endParaRPr kumimoji="0" lang="en-US" sz="1800" b="1" i="0" u="none" strike="noStrike" cap="none" normalizeH="0" baseline="0" dirty="0" smtClean="0">
                        <a:ln>
                          <a:noFill/>
                        </a:ln>
                        <a:solidFill>
                          <a:schemeClr val="tx1"/>
                        </a:solidFill>
                        <a:effectLst/>
                        <a:latin typeface="Calibri" pitchFamily="34" charset="0"/>
                        <a:cs typeface="Arial" charset="0"/>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Calibri" pitchFamily="34" charset="0"/>
                          <a:cs typeface="Times New Roman" pitchFamily="18" charset="0"/>
                        </a:rPr>
                        <a:t>Frequency</a:t>
                      </a:r>
                      <a:endParaRPr kumimoji="0" lang="en-US" sz="1800" b="1" i="0" u="none" strike="noStrike" cap="none" normalizeH="0" baseline="0" dirty="0" smtClean="0">
                        <a:ln>
                          <a:noFill/>
                        </a:ln>
                        <a:solidFill>
                          <a:schemeClr val="tx1"/>
                        </a:solidFill>
                        <a:effectLst/>
                        <a:latin typeface="Calibri" pitchFamily="34" charset="0"/>
                        <a:cs typeface="Arial" charset="0"/>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cs typeface="Times New Roman" pitchFamily="18" charset="0"/>
                        </a:rPr>
                        <a:t>Projected</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cs typeface="Times New Roman" pitchFamily="18" charset="0"/>
                        </a:rPr>
                        <a:t>Beginning</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cs typeface="Times New Roman" pitchFamily="18" charset="0"/>
                        </a:rPr>
                        <a:t>Date</a:t>
                      </a:r>
                      <a:endParaRPr kumimoji="0" lang="en-US" sz="1800" b="1" i="0" u="none" strike="noStrike" cap="none" normalizeH="0" baseline="0" dirty="0" smtClean="0">
                        <a:ln>
                          <a:noFill/>
                        </a:ln>
                        <a:solidFill>
                          <a:schemeClr val="tx1"/>
                        </a:solidFill>
                        <a:effectLst/>
                        <a:latin typeface="Calibri" pitchFamily="34" charset="0"/>
                        <a:cs typeface="Arial" charset="0"/>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grid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700" b="1" i="0" u="none" strike="noStrike" cap="none" normalizeH="0" baseline="0" dirty="0" smtClean="0">
                          <a:ln>
                            <a:noFill/>
                          </a:ln>
                          <a:solidFill>
                            <a:schemeClr val="tx1"/>
                          </a:solidFill>
                          <a:effectLst/>
                          <a:latin typeface="Calibri" pitchFamily="34" charset="0"/>
                          <a:cs typeface="Times New Roman" pitchFamily="18" charset="0"/>
                        </a:rPr>
                        <a:t>Anticipated</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700" b="1" i="0" u="none" strike="noStrike" cap="none" normalizeH="0" baseline="0" dirty="0" smtClean="0">
                          <a:ln>
                            <a:noFill/>
                          </a:ln>
                          <a:solidFill>
                            <a:schemeClr val="tx1"/>
                          </a:solidFill>
                          <a:effectLst/>
                          <a:latin typeface="Calibri" pitchFamily="34" charset="0"/>
                          <a:cs typeface="Times New Roman" pitchFamily="18" charset="0"/>
                        </a:rPr>
                        <a:t>Duration</a:t>
                      </a: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hMerge="1">
                  <a:txBody>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900" b="1" i="0" u="none" strike="noStrike" cap="none" normalizeH="0" baseline="0" dirty="0" smtClean="0">
                        <a:ln>
                          <a:noFill/>
                        </a:ln>
                        <a:solidFill>
                          <a:schemeClr val="tx1"/>
                        </a:solidFill>
                        <a:effectLst/>
                        <a:latin typeface="Calibri"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cs typeface="Times New Roman" pitchFamily="18" charset="0"/>
                        </a:rPr>
                        <a:t>Person(s)/ Agency </a:t>
                      </a:r>
                      <a:br>
                        <a:rPr kumimoji="0" lang="en-US" sz="1800" b="1" i="0" u="none" strike="noStrike" cap="none" normalizeH="0" baseline="0" dirty="0" smtClean="0">
                          <a:ln>
                            <a:noFill/>
                          </a:ln>
                          <a:solidFill>
                            <a:schemeClr val="tx1"/>
                          </a:solidFill>
                          <a:effectLst/>
                          <a:latin typeface="Calibri" pitchFamily="34" charset="0"/>
                          <a:cs typeface="Times New Roman" pitchFamily="18" charset="0"/>
                        </a:rPr>
                      </a:br>
                      <a:r>
                        <a:rPr kumimoji="0" lang="en-US" sz="1800" b="1" i="0" u="none" strike="noStrike" cap="none" normalizeH="0" baseline="0" dirty="0" smtClean="0">
                          <a:ln>
                            <a:noFill/>
                          </a:ln>
                          <a:solidFill>
                            <a:schemeClr val="tx1"/>
                          </a:solidFill>
                          <a:effectLst/>
                          <a:latin typeface="Calibri" pitchFamily="34" charset="0"/>
                          <a:cs typeface="Times New Roman" pitchFamily="18" charset="0"/>
                        </a:rPr>
                        <a:t>Responsible</a:t>
                      </a:r>
                      <a:endParaRPr kumimoji="0" lang="en-US" sz="1800" b="1" i="0" u="none" strike="noStrike" cap="none" normalizeH="0" baseline="0" dirty="0" smtClean="0">
                        <a:ln>
                          <a:noFill/>
                        </a:ln>
                        <a:solidFill>
                          <a:schemeClr val="tx1"/>
                        </a:solidFill>
                        <a:effectLst/>
                        <a:latin typeface="Calibri" pitchFamily="34" charset="0"/>
                        <a:cs typeface="Arial" charset="0"/>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r>
              <a:tr h="1814174">
                <a:tc>
                  <a:txBody>
                    <a:bodyPr/>
                    <a:lstStyle/>
                    <a:p>
                      <a:pPr marL="0" marR="0" lvl="0" indent="0" algn="l" defTabSz="914400" rtl="0" eaLnBrk="1" fontAlgn="base" latinLnBrk="0" hangingPunct="1">
                        <a:lnSpc>
                          <a:spcPct val="100000"/>
                        </a:lnSpc>
                        <a:spcBef>
                          <a:spcPct val="20000"/>
                        </a:spcBef>
                        <a:spcAft>
                          <a:spcPct val="0"/>
                        </a:spcAft>
                        <a:buClr>
                          <a:srgbClr val="00668A"/>
                        </a:buClr>
                        <a:buSzTx/>
                        <a:buFontTx/>
                        <a:buNone/>
                        <a:tabLst/>
                      </a:pPr>
                      <a:r>
                        <a:rPr kumimoji="0" lang="en-US" sz="2000" b="0" i="0" u="none" strike="noStrike" cap="none" normalizeH="0" baseline="0" dirty="0" smtClean="0">
                          <a:ln>
                            <a:noFill/>
                          </a:ln>
                          <a:solidFill>
                            <a:schemeClr val="tx1"/>
                          </a:solidFill>
                          <a:effectLst/>
                          <a:latin typeface="+mn-lt"/>
                          <a:cs typeface="Arial" charset="0"/>
                        </a:rPr>
                        <a:t>LIST AT LEAST ONE SERVICE LINKED TO A MEASURABLE ANNUAL GOAL (change from original PPT.)</a:t>
                      </a: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800" b="0" i="0" u="none" strike="noStrike" cap="none" normalizeH="0" baseline="0" dirty="0" smtClean="0">
                          <a:ln>
                            <a:noFill/>
                          </a:ln>
                          <a:solidFill>
                            <a:schemeClr val="tx1"/>
                          </a:solidFill>
                          <a:effectLst/>
                          <a:latin typeface="+mn-lt"/>
                        </a:rPr>
                        <a:t>Where?</a:t>
                      </a: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800" b="0" i="0" u="none" strike="noStrike" cap="none" normalizeH="0" baseline="0" dirty="0" smtClean="0">
                          <a:ln>
                            <a:noFill/>
                          </a:ln>
                          <a:solidFill>
                            <a:schemeClr val="tx1"/>
                          </a:solidFill>
                          <a:effectLst/>
                          <a:latin typeface="+mn-lt"/>
                        </a:rPr>
                        <a:t>How often?</a:t>
                      </a: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800" b="0" i="0" u="none" strike="noStrike" cap="none" normalizeH="0" baseline="0" dirty="0" smtClean="0">
                          <a:ln>
                            <a:noFill/>
                          </a:ln>
                          <a:solidFill>
                            <a:schemeClr val="tx1"/>
                          </a:solidFill>
                          <a:effectLst/>
                          <a:latin typeface="+mn-lt"/>
                        </a:rPr>
                        <a:t>Same as IEP dates</a:t>
                      </a: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800" b="0" i="0" u="none" strike="noStrike" cap="none" normalizeH="0" baseline="0" dirty="0" smtClean="0">
                          <a:ln>
                            <a:noFill/>
                          </a:ln>
                          <a:solidFill>
                            <a:schemeClr val="tx1"/>
                          </a:solidFill>
                          <a:effectLst/>
                          <a:latin typeface="+mn-lt"/>
                        </a:rPr>
                        <a:t>Same as IEP dates</a:t>
                      </a: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r>
                        <a:rPr lang="en-US" baseline="0" dirty="0" smtClean="0"/>
                        <a:t>Recommend listing by title not name</a:t>
                      </a:r>
                      <a:endParaRPr lang="en-US" dirty="0"/>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1382228">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2000" b="0" i="0" u="none" strike="noStrike" cap="none" normalizeH="0" baseline="0" dirty="0" smtClean="0">
                          <a:ln>
                            <a:noFill/>
                          </a:ln>
                          <a:solidFill>
                            <a:schemeClr val="tx1"/>
                          </a:solidFill>
                          <a:effectLst/>
                          <a:latin typeface="+mn-lt"/>
                          <a:cs typeface="Arial" charset="0"/>
                        </a:rPr>
                        <a:t>LIST AT LEAST ONE ACTIVITY</a:t>
                      </a:r>
                      <a:endParaRPr kumimoji="0" lang="en-US" sz="2000" b="1" i="0" u="none" strike="noStrike" cap="none" normalizeH="0" baseline="0" dirty="0" smtClean="0">
                        <a:ln>
                          <a:noFill/>
                        </a:ln>
                        <a:solidFill>
                          <a:schemeClr val="tx1"/>
                        </a:solidFill>
                        <a:effectLst/>
                        <a:latin typeface="+mn-lt"/>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800" b="0" i="0" u="none" strike="noStrike" cap="none" normalizeH="0" baseline="0" dirty="0" smtClean="0">
                          <a:ln>
                            <a:noFill/>
                          </a:ln>
                          <a:solidFill>
                            <a:schemeClr val="tx1"/>
                          </a:solidFill>
                          <a:effectLst/>
                          <a:latin typeface="+mn-lt"/>
                        </a:rPr>
                        <a:t>Where</a:t>
                      </a: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800" b="0" i="0" u="none" strike="noStrike" cap="none" normalizeH="0" baseline="0" dirty="0" smtClean="0">
                          <a:ln>
                            <a:noFill/>
                          </a:ln>
                          <a:solidFill>
                            <a:schemeClr val="tx1"/>
                          </a:solidFill>
                          <a:effectLst/>
                          <a:latin typeface="+mn-lt"/>
                        </a:rPr>
                        <a:t>How often?</a:t>
                      </a: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800" b="0" i="0" u="none" strike="noStrike" cap="none" normalizeH="0" baseline="0" dirty="0" smtClean="0">
                          <a:ln>
                            <a:noFill/>
                          </a:ln>
                          <a:solidFill>
                            <a:schemeClr val="tx1"/>
                          </a:solidFill>
                          <a:effectLst/>
                          <a:latin typeface="+mn-lt"/>
                        </a:rPr>
                        <a:t>Might be same as IEP dates, or time limited</a:t>
                      </a: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gridSpan="2">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800" b="0" i="0" u="none" strike="noStrike" cap="none" normalizeH="0" baseline="0" dirty="0" smtClean="0">
                          <a:ln>
                            <a:noFill/>
                          </a:ln>
                          <a:solidFill>
                            <a:schemeClr val="tx1"/>
                          </a:solidFill>
                          <a:effectLst/>
                          <a:latin typeface="+mn-lt"/>
                        </a:rPr>
                        <a:t>How long will it continue?</a:t>
                      </a: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hMerge="1">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r>
                        <a:rPr lang="en-US" baseline="0" dirty="0" smtClean="0"/>
                        <a:t>Recommend listing by title not name</a:t>
                      </a:r>
                      <a:endParaRPr lang="en-US" dirty="0"/>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r>
              <a:tr h="374353">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2000" b="1" i="0" u="none" strike="noStrike" cap="none" normalizeH="0" baseline="0" dirty="0" smtClean="0">
                        <a:ln>
                          <a:noFill/>
                        </a:ln>
                        <a:solidFill>
                          <a:schemeClr val="tx1"/>
                        </a:solidFill>
                        <a:effectLst/>
                        <a:latin typeface="+mn-lt"/>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a:txBody>
                    <a:bodyPr/>
                    <a:lstStyle/>
                    <a:p>
                      <a:endParaRPr lang="en-US" dirty="0"/>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5" name="Down Arrow 4"/>
          <p:cNvSpPr/>
          <p:nvPr/>
        </p:nvSpPr>
        <p:spPr>
          <a:xfrm rot="20550960">
            <a:off x="1892710" y="2564746"/>
            <a:ext cx="484187" cy="977900"/>
          </a:xfrm>
          <a:prstGeom prst="downArrow">
            <a:avLst>
              <a:gd name="adj1" fmla="val 28640"/>
              <a:gd name="adj2" fmla="val 50000"/>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387419703"/>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Text Placeholder 5"/>
          <p:cNvSpPr>
            <a:spLocks noGrp="1"/>
          </p:cNvSpPr>
          <p:nvPr>
            <p:ph type="body" idx="1"/>
          </p:nvPr>
        </p:nvSpPr>
        <p:spPr>
          <a:xfrm>
            <a:off x="152400" y="228600"/>
            <a:ext cx="4419600" cy="685800"/>
          </a:xfrm>
          <a:solidFill>
            <a:srgbClr val="FFFF99"/>
          </a:solidFill>
        </p:spPr>
        <p:txBody>
          <a:bodyPr/>
          <a:lstStyle/>
          <a:p>
            <a:pPr algn="ctr"/>
            <a:r>
              <a:rPr lang="en-US" sz="3200" dirty="0" smtClean="0"/>
              <a:t>Example Services…</a:t>
            </a:r>
            <a:endParaRPr lang="en-US" dirty="0" smtClean="0"/>
          </a:p>
        </p:txBody>
      </p:sp>
      <p:sp>
        <p:nvSpPr>
          <p:cNvPr id="89091" name="Content Placeholder 6"/>
          <p:cNvSpPr>
            <a:spLocks noGrp="1"/>
          </p:cNvSpPr>
          <p:nvPr>
            <p:ph sz="half" idx="2"/>
          </p:nvPr>
        </p:nvSpPr>
        <p:spPr>
          <a:xfrm>
            <a:off x="1" y="1066800"/>
            <a:ext cx="4572000" cy="5791200"/>
          </a:xfrm>
          <a:solidFill>
            <a:srgbClr val="FFFF99"/>
          </a:solidFill>
        </p:spPr>
        <p:txBody>
          <a:bodyPr/>
          <a:lstStyle/>
          <a:p>
            <a:pPr>
              <a:buFontTx/>
              <a:buNone/>
            </a:pPr>
            <a:r>
              <a:rPr lang="en-US" sz="2000" b="1" dirty="0" smtClean="0"/>
              <a:t>…ADDRESS SKILL DEFICITS &amp; LEAD TO MEASURABLE ANNUAL GOAL &amp; PROGRESS MONITORING</a:t>
            </a:r>
            <a:endParaRPr lang="en-US" b="1" dirty="0" smtClean="0"/>
          </a:p>
          <a:p>
            <a:r>
              <a:rPr lang="en-US" dirty="0" smtClean="0"/>
              <a:t>Build vocabulary skills</a:t>
            </a:r>
          </a:p>
          <a:p>
            <a:r>
              <a:rPr lang="en-US" dirty="0"/>
              <a:t>Writing conventions</a:t>
            </a:r>
            <a:endParaRPr lang="en-US" dirty="0" smtClean="0"/>
          </a:p>
          <a:p>
            <a:r>
              <a:rPr lang="en-US" dirty="0" smtClean="0"/>
              <a:t>Learn to board a bus</a:t>
            </a:r>
          </a:p>
          <a:p>
            <a:r>
              <a:rPr lang="en-US" dirty="0" smtClean="0"/>
              <a:t>Comprehend figurative language</a:t>
            </a:r>
          </a:p>
          <a:p>
            <a:r>
              <a:rPr lang="en-US" dirty="0" smtClean="0"/>
              <a:t>Initiate peer interaction</a:t>
            </a:r>
          </a:p>
          <a:p>
            <a:r>
              <a:rPr lang="en-US" dirty="0" smtClean="0"/>
              <a:t>Improve skills</a:t>
            </a:r>
            <a:r>
              <a:rPr lang="en-US" dirty="0"/>
              <a:t> </a:t>
            </a:r>
            <a:r>
              <a:rPr lang="en-US" dirty="0" smtClean="0"/>
              <a:t>with budgeting, time management , algebraic equations, etc.</a:t>
            </a:r>
          </a:p>
          <a:p>
            <a:r>
              <a:rPr lang="en-US" dirty="0" smtClean="0"/>
              <a:t>Follow three-step directions</a:t>
            </a:r>
          </a:p>
          <a:p>
            <a:r>
              <a:rPr lang="en-US" dirty="0" smtClean="0"/>
              <a:t>Self advocacy skills</a:t>
            </a:r>
          </a:p>
          <a:p>
            <a:endParaRPr lang="en-US" dirty="0" smtClean="0"/>
          </a:p>
          <a:p>
            <a:endParaRPr lang="en-US" dirty="0" smtClean="0"/>
          </a:p>
        </p:txBody>
      </p:sp>
      <p:sp>
        <p:nvSpPr>
          <p:cNvPr id="89092" name="Text Placeholder 7"/>
          <p:cNvSpPr>
            <a:spLocks noGrp="1"/>
          </p:cNvSpPr>
          <p:nvPr>
            <p:ph type="body" sz="quarter" idx="3"/>
          </p:nvPr>
        </p:nvSpPr>
        <p:spPr>
          <a:xfrm>
            <a:off x="4572000" y="228600"/>
            <a:ext cx="4346575" cy="685800"/>
          </a:xfrm>
          <a:solidFill>
            <a:srgbClr val="CCECFF"/>
          </a:solidFill>
        </p:spPr>
        <p:txBody>
          <a:bodyPr/>
          <a:lstStyle/>
          <a:p>
            <a:pPr algn="ctr"/>
            <a:r>
              <a:rPr lang="en-US" sz="3200" dirty="0" smtClean="0"/>
              <a:t>Example Activities…</a:t>
            </a:r>
            <a:endParaRPr lang="en-US" sz="2000" dirty="0" smtClean="0"/>
          </a:p>
        </p:txBody>
      </p:sp>
      <p:sp>
        <p:nvSpPr>
          <p:cNvPr id="89093" name="Content Placeholder 8"/>
          <p:cNvSpPr>
            <a:spLocks noGrp="1"/>
          </p:cNvSpPr>
          <p:nvPr>
            <p:ph sz="quarter" idx="4"/>
          </p:nvPr>
        </p:nvSpPr>
        <p:spPr>
          <a:xfrm>
            <a:off x="4648200" y="1066800"/>
            <a:ext cx="4267200" cy="5334000"/>
          </a:xfrm>
        </p:spPr>
        <p:txBody>
          <a:bodyPr/>
          <a:lstStyle/>
          <a:p>
            <a:pPr>
              <a:buFontTx/>
              <a:buNone/>
            </a:pPr>
            <a:r>
              <a:rPr lang="en-US" b="1" i="1" dirty="0" smtClean="0"/>
              <a:t>…DO NOT NEED A MEASURABLE ANNUAL GOAL</a:t>
            </a:r>
          </a:p>
          <a:p>
            <a:r>
              <a:rPr lang="en-US" dirty="0" smtClean="0"/>
              <a:t>Attend college fair</a:t>
            </a:r>
          </a:p>
          <a:p>
            <a:r>
              <a:rPr lang="en-US" dirty="0" smtClean="0"/>
              <a:t>Complete a virtual tour</a:t>
            </a:r>
          </a:p>
          <a:p>
            <a:r>
              <a:rPr lang="en-US" dirty="0" smtClean="0"/>
              <a:t>Explore employment options</a:t>
            </a:r>
          </a:p>
          <a:p>
            <a:r>
              <a:rPr lang="en-US" dirty="0" smtClean="0"/>
              <a:t>Compile list of pros &amp; cons of working right after HS</a:t>
            </a:r>
          </a:p>
          <a:p>
            <a:r>
              <a:rPr lang="en-US" dirty="0" smtClean="0"/>
              <a:t>Meet with guidance counselor to determine schedule</a:t>
            </a:r>
          </a:p>
          <a:p>
            <a:r>
              <a:rPr lang="en-US" dirty="0" smtClean="0"/>
              <a:t>Group meeting with OVR counselor</a:t>
            </a:r>
          </a:p>
          <a:p>
            <a:endParaRPr lang="en-US" dirty="0" smtClean="0"/>
          </a:p>
          <a:p>
            <a:r>
              <a:rPr lang="en-US" dirty="0" smtClean="0"/>
              <a:t>Job shadow</a:t>
            </a:r>
          </a:p>
          <a:p>
            <a:endParaRPr lang="en-US" dirty="0" smtClean="0"/>
          </a:p>
        </p:txBody>
      </p:sp>
      <p:sp>
        <p:nvSpPr>
          <p:cNvPr id="89094" name="Slide Number Placeholder 3"/>
          <p:cNvSpPr>
            <a:spLocks noGrp="1"/>
          </p:cNvSpPr>
          <p:nvPr>
            <p:ph type="sldNum" sz="quarter" idx="12"/>
          </p:nvPr>
        </p:nvSpPr>
        <p:spPr>
          <a:xfrm>
            <a:off x="8458200" y="6381750"/>
            <a:ext cx="4572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3898C245-F228-42C2-8956-C79BF48009F8}" type="slidenum">
              <a:rPr lang="en-US" smtClean="0"/>
              <a:pPr eaLnBrk="1" hangingPunct="1"/>
              <a:t>71</a:t>
            </a:fld>
            <a:endParaRPr lang="en-US" smtClean="0"/>
          </a:p>
        </p:txBody>
      </p:sp>
      <p:sp>
        <p:nvSpPr>
          <p:cNvPr id="7" name="Content Placeholder 8"/>
          <p:cNvSpPr txBox="1">
            <a:spLocks/>
          </p:cNvSpPr>
          <p:nvPr/>
        </p:nvSpPr>
        <p:spPr bwMode="auto">
          <a:xfrm>
            <a:off x="4572000" y="1066800"/>
            <a:ext cx="4572000" cy="5791200"/>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400">
                <a:solidFill>
                  <a:schemeClr val="accent2"/>
                </a:solidFill>
                <a:latin typeface="+mn-lt"/>
                <a:ea typeface="+mn-ea"/>
                <a:cs typeface="+mn-cs"/>
              </a:defRPr>
            </a:lvl1pPr>
            <a:lvl2pPr marL="742950" indent="-285750" algn="l" rtl="0" eaLnBrk="0" fontAlgn="base" hangingPunct="0">
              <a:spcBef>
                <a:spcPct val="20000"/>
              </a:spcBef>
              <a:spcAft>
                <a:spcPct val="0"/>
              </a:spcAft>
              <a:buChar char="–"/>
              <a:defRPr sz="2000">
                <a:solidFill>
                  <a:schemeClr val="accent2"/>
                </a:solidFill>
                <a:latin typeface="+mn-lt"/>
              </a:defRPr>
            </a:lvl2pPr>
            <a:lvl3pPr marL="1143000" indent="-228600" algn="l" rtl="0" eaLnBrk="0" fontAlgn="base" hangingPunct="0">
              <a:spcBef>
                <a:spcPct val="20000"/>
              </a:spcBef>
              <a:spcAft>
                <a:spcPct val="0"/>
              </a:spcAft>
              <a:buChar char="•"/>
              <a:defRPr sz="1800">
                <a:solidFill>
                  <a:schemeClr val="accent2"/>
                </a:solidFill>
                <a:latin typeface="+mn-lt"/>
              </a:defRPr>
            </a:lvl3pPr>
            <a:lvl4pPr marL="1600200" indent="-228600" algn="l" rtl="0" eaLnBrk="0" fontAlgn="base" hangingPunct="0">
              <a:spcBef>
                <a:spcPct val="20000"/>
              </a:spcBef>
              <a:spcAft>
                <a:spcPct val="0"/>
              </a:spcAft>
              <a:buChar char="–"/>
              <a:defRPr sz="1600">
                <a:solidFill>
                  <a:schemeClr val="accent2"/>
                </a:solidFill>
                <a:latin typeface="+mn-lt"/>
              </a:defRPr>
            </a:lvl4pPr>
            <a:lvl5pPr marL="2057400" indent="-228600" algn="l" rtl="0" eaLnBrk="0" fontAlgn="base" hangingPunct="0">
              <a:spcBef>
                <a:spcPct val="20000"/>
              </a:spcBef>
              <a:spcAft>
                <a:spcPct val="0"/>
              </a:spcAft>
              <a:buChar char="»"/>
              <a:defRPr sz="1600">
                <a:solidFill>
                  <a:schemeClr val="accent2"/>
                </a:solidFill>
                <a:latin typeface="+mn-lt"/>
              </a:defRPr>
            </a:lvl5pPr>
            <a:lvl6pPr marL="2514600" indent="-228600" algn="l" rtl="0" fontAlgn="base">
              <a:spcBef>
                <a:spcPct val="20000"/>
              </a:spcBef>
              <a:spcAft>
                <a:spcPct val="0"/>
              </a:spcAft>
              <a:buChar char="»"/>
              <a:defRPr sz="1600">
                <a:solidFill>
                  <a:schemeClr val="accent2"/>
                </a:solidFill>
                <a:latin typeface="+mn-lt"/>
              </a:defRPr>
            </a:lvl6pPr>
            <a:lvl7pPr marL="2971800" indent="-228600" algn="l" rtl="0" fontAlgn="base">
              <a:spcBef>
                <a:spcPct val="20000"/>
              </a:spcBef>
              <a:spcAft>
                <a:spcPct val="0"/>
              </a:spcAft>
              <a:buChar char="»"/>
              <a:defRPr sz="1600">
                <a:solidFill>
                  <a:schemeClr val="accent2"/>
                </a:solidFill>
                <a:latin typeface="+mn-lt"/>
              </a:defRPr>
            </a:lvl7pPr>
            <a:lvl8pPr marL="3429000" indent="-228600" algn="l" rtl="0" fontAlgn="base">
              <a:spcBef>
                <a:spcPct val="20000"/>
              </a:spcBef>
              <a:spcAft>
                <a:spcPct val="0"/>
              </a:spcAft>
              <a:buChar char="»"/>
              <a:defRPr sz="1600">
                <a:solidFill>
                  <a:schemeClr val="accent2"/>
                </a:solidFill>
                <a:latin typeface="+mn-lt"/>
              </a:defRPr>
            </a:lvl8pPr>
            <a:lvl9pPr marL="3886200" indent="-228600" algn="l" rtl="0" fontAlgn="base">
              <a:spcBef>
                <a:spcPct val="20000"/>
              </a:spcBef>
              <a:spcAft>
                <a:spcPct val="0"/>
              </a:spcAft>
              <a:buChar char="»"/>
              <a:defRPr sz="1600">
                <a:solidFill>
                  <a:schemeClr val="accent2"/>
                </a:solidFill>
                <a:latin typeface="+mn-lt"/>
              </a:defRPr>
            </a:lvl9pPr>
          </a:lstStyle>
          <a:p>
            <a:pPr>
              <a:buFontTx/>
              <a:buNone/>
            </a:pPr>
            <a:r>
              <a:rPr lang="en-US" b="1" dirty="0" smtClean="0"/>
              <a:t>P</a:t>
            </a:r>
            <a:r>
              <a:rPr lang="en-US" sz="2000" b="1" dirty="0" smtClean="0"/>
              <a:t>rovided to help student achieve post-secondary goals,</a:t>
            </a:r>
            <a:r>
              <a:rPr lang="en-US" sz="2000" b="1" i="1" dirty="0" smtClean="0"/>
              <a:t>  </a:t>
            </a:r>
            <a:r>
              <a:rPr lang="en-US" sz="2000" b="1" dirty="0" smtClean="0"/>
              <a:t>BUT DON’T NEED MEASURABLE ANNUAL GOALS</a:t>
            </a:r>
            <a:endParaRPr lang="en-US" dirty="0" smtClean="0"/>
          </a:p>
          <a:p>
            <a:r>
              <a:rPr lang="en-US" dirty="0" smtClean="0"/>
              <a:t>Visit a college or job fair</a:t>
            </a:r>
          </a:p>
          <a:p>
            <a:r>
              <a:rPr lang="en-US" dirty="0" smtClean="0"/>
              <a:t>Complete a virtual tour</a:t>
            </a:r>
          </a:p>
          <a:p>
            <a:r>
              <a:rPr lang="en-US" dirty="0" smtClean="0"/>
              <a:t>Complete career portfolio</a:t>
            </a:r>
          </a:p>
          <a:p>
            <a:r>
              <a:rPr lang="en-US" dirty="0" smtClean="0"/>
              <a:t>Job shadow 4 hours per 9 wks.</a:t>
            </a:r>
          </a:p>
          <a:p>
            <a:r>
              <a:rPr lang="en-US" dirty="0" smtClean="0"/>
              <a:t>Meet with guidance counselor to review graduation plan</a:t>
            </a:r>
          </a:p>
          <a:p>
            <a:r>
              <a:rPr lang="en-US" dirty="0" smtClean="0"/>
              <a:t>Senior project</a:t>
            </a:r>
          </a:p>
          <a:p>
            <a:r>
              <a:rPr lang="en-US" dirty="0" smtClean="0"/>
              <a:t>Group or individual meeting with OVR counselor</a:t>
            </a:r>
          </a:p>
          <a:p>
            <a:r>
              <a:rPr lang="en-US" dirty="0" smtClean="0"/>
              <a:t>Support for voter registration</a:t>
            </a:r>
          </a:p>
          <a:p>
            <a:endParaRPr lang="en-US" dirty="0" smtClean="0"/>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1250" name="Rectangle 2"/>
          <p:cNvSpPr>
            <a:spLocks noGrp="1" noChangeArrowheads="1"/>
          </p:cNvSpPr>
          <p:nvPr>
            <p:ph type="title"/>
          </p:nvPr>
        </p:nvSpPr>
        <p:spPr>
          <a:xfrm>
            <a:off x="533399" y="152400"/>
            <a:ext cx="8318413" cy="381000"/>
          </a:xfrm>
        </p:spPr>
        <p:txBody>
          <a:bodyPr rtlCol="0">
            <a:normAutofit fontScale="90000"/>
          </a:bodyPr>
          <a:lstStyle/>
          <a:p>
            <a:pPr algn="ctr" eaLnBrk="1" fontAlgn="auto" hangingPunct="1">
              <a:spcAft>
                <a:spcPts val="0"/>
              </a:spcAft>
              <a:defRPr/>
            </a:pPr>
            <a:r>
              <a:rPr lang="en-US" sz="3200" dirty="0" smtClean="0">
                <a:solidFill>
                  <a:schemeClr val="tx2">
                    <a:satMod val="130000"/>
                  </a:schemeClr>
                </a:solidFill>
              </a:rPr>
              <a:t> </a:t>
            </a:r>
            <a:r>
              <a:rPr lang="en-US" sz="3200" dirty="0" smtClean="0">
                <a:solidFill>
                  <a:srgbClr val="800000"/>
                </a:solidFill>
              </a:rPr>
              <a:t>Phillip’s Transition Grid- Post-Secondary Education</a:t>
            </a:r>
            <a:endParaRPr lang="en-US" sz="3600" dirty="0" smtClean="0">
              <a:solidFill>
                <a:srgbClr val="800000"/>
              </a:solidFill>
            </a:endParaRPr>
          </a:p>
        </p:txBody>
      </p:sp>
      <p:sp>
        <p:nvSpPr>
          <p:cNvPr id="131075" name="Slide Number Placeholder 3"/>
          <p:cNvSpPr>
            <a:spLocks noGrp="1"/>
          </p:cNvSpPr>
          <p:nvPr>
            <p:ph type="sldNum" sz="quarter" idx="12"/>
          </p:nvPr>
        </p:nvSpPr>
        <p:spPr/>
        <p:txBody>
          <a:bodyPr/>
          <a:lstStyle/>
          <a:p>
            <a:pPr>
              <a:defRPr/>
            </a:pPr>
            <a:fld id="{3997F0BB-EC7B-4D84-8235-28C79D6561AE}" type="slidenum">
              <a:rPr lang="en-US" smtClean="0">
                <a:latin typeface="Arial" pitchFamily="34" charset="0"/>
              </a:rPr>
              <a:pPr>
                <a:defRPr/>
              </a:pPr>
              <a:t>72</a:t>
            </a:fld>
            <a:endParaRPr lang="en-US" dirty="0" smtClean="0">
              <a:latin typeface="Arial" pitchFamily="34" charset="0"/>
            </a:endParaRPr>
          </a:p>
        </p:txBody>
      </p:sp>
      <p:graphicFrame>
        <p:nvGraphicFramePr>
          <p:cNvPr id="307250" name="Group 50"/>
          <p:cNvGraphicFramePr>
            <a:graphicFrameLocks noGrp="1"/>
          </p:cNvGraphicFramePr>
          <p:nvPr>
            <p:extLst>
              <p:ext uri="{D42A27DB-BD31-4B8C-83A1-F6EECF244321}">
                <p14:modId xmlns:p14="http://schemas.microsoft.com/office/powerpoint/2010/main" val="1540592979"/>
              </p:ext>
            </p:extLst>
          </p:nvPr>
        </p:nvGraphicFramePr>
        <p:xfrm>
          <a:off x="228601" y="605496"/>
          <a:ext cx="8623212" cy="5958817"/>
        </p:xfrm>
        <a:graphic>
          <a:graphicData uri="http://schemas.openxmlformats.org/drawingml/2006/table">
            <a:tbl>
              <a:tblPr/>
              <a:tblGrid>
                <a:gridCol w="2848740"/>
                <a:gridCol w="834961"/>
                <a:gridCol w="1034986"/>
                <a:gridCol w="1265086"/>
                <a:gridCol w="1333596"/>
                <a:gridCol w="1305843"/>
              </a:tblGrid>
              <a:tr h="1170707">
                <a:tc gridSpan="5">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800" b="1" kern="1200" dirty="0" smtClean="0">
                          <a:solidFill>
                            <a:schemeClr val="tx1"/>
                          </a:solidFill>
                          <a:latin typeface="+mn-lt"/>
                          <a:ea typeface="+mn-ea"/>
                          <a:cs typeface="+mn-cs"/>
                        </a:rPr>
                        <a:t>Postsecondary Education and Training Goal:</a:t>
                      </a:r>
                    </a:p>
                    <a:p>
                      <a:pPr marL="0" marR="0" lvl="0" indent="0" algn="l" defTabSz="914400" rtl="0" eaLnBrk="1" fontAlgn="base" latinLnBrk="0" hangingPunct="1">
                        <a:lnSpc>
                          <a:spcPct val="100000"/>
                        </a:lnSpc>
                        <a:spcBef>
                          <a:spcPct val="0"/>
                        </a:spcBef>
                        <a:spcAft>
                          <a:spcPct val="0"/>
                        </a:spcAft>
                        <a:buClrTx/>
                        <a:buSzTx/>
                        <a:buFontTx/>
                        <a:buNone/>
                        <a:tabLst/>
                      </a:pPr>
                      <a:r>
                        <a:rPr lang="en-US" sz="1800" b="1" kern="1200" dirty="0" smtClean="0">
                          <a:solidFill>
                            <a:schemeClr val="tx1"/>
                          </a:solidFill>
                          <a:latin typeface="+mn-lt"/>
                          <a:ea typeface="+mn-ea"/>
                          <a:cs typeface="+mn-cs"/>
                        </a:rPr>
                        <a:t>Phillip has a goal of enrolling in postsecondary training in the area of automobile repair or a related field.</a:t>
                      </a:r>
                      <a:endParaRPr kumimoji="0" lang="en-US" sz="5400" b="1" i="0" u="none" strike="noStrike" cap="none" normalizeH="0" baseline="0" dirty="0" smtClean="0">
                        <a:ln>
                          <a:noFill/>
                        </a:ln>
                        <a:solidFill>
                          <a:srgbClr val="064584"/>
                        </a:solidFill>
                        <a:effectLst/>
                        <a:latin typeface="Impact" pitchFamily="34" charset="0"/>
                        <a:ea typeface="Times New Roman" pitchFamily="18" charset="0"/>
                        <a:cs typeface="Arial" charset="0"/>
                      </a:endParaRPr>
                    </a:p>
                  </a:txBody>
                  <a:tcPr marT="45719" marB="4571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64584"/>
                          </a:solidFill>
                          <a:effectLst/>
                          <a:latin typeface="Calibri" pitchFamily="34" charset="0"/>
                          <a:cs typeface="Times New Roman" pitchFamily="18" charset="0"/>
                        </a:rPr>
                        <a:t>Measurable Annual Goal</a:t>
                      </a:r>
                      <a:endParaRPr kumimoji="0" lang="en-US" sz="1400" b="0" i="0" u="none" strike="noStrike" cap="none" normalizeH="0" baseline="0" dirty="0" smtClean="0">
                        <a:ln>
                          <a:noFill/>
                        </a:ln>
                        <a:solidFill>
                          <a:srgbClr val="064584"/>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sng" strike="noStrike" cap="none" normalizeH="0" baseline="0" dirty="0" smtClean="0">
                          <a:ln>
                            <a:noFill/>
                          </a:ln>
                          <a:solidFill>
                            <a:srgbClr val="FF0000"/>
                          </a:solidFill>
                          <a:effectLst/>
                          <a:latin typeface="Calibri" pitchFamily="34" charset="0"/>
                          <a:cs typeface="Times New Roman" pitchFamily="18" charset="0"/>
                        </a:rPr>
                        <a:t>Yes/</a:t>
                      </a:r>
                      <a:r>
                        <a:rPr kumimoji="0" lang="en-US" sz="1400" b="0" i="0" u="none" strike="noStrike" cap="none" normalizeH="0" baseline="0" dirty="0" smtClean="0">
                          <a:ln>
                            <a:noFill/>
                          </a:ln>
                          <a:solidFill>
                            <a:srgbClr val="064584"/>
                          </a:solidFill>
                          <a:effectLst/>
                          <a:latin typeface="Calibri" pitchFamily="34" charset="0"/>
                          <a:cs typeface="Times New Roman" pitchFamily="18" charset="0"/>
                        </a:rPr>
                        <a:t>No</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64584"/>
                          </a:solidFill>
                          <a:effectLst/>
                          <a:latin typeface="Calibri" pitchFamily="34" charset="0"/>
                          <a:cs typeface="Times New Roman" pitchFamily="18" charset="0"/>
                        </a:rPr>
                        <a:t>(Document in Section V)</a:t>
                      </a:r>
                      <a:endParaRPr kumimoji="0" lang="en-US" sz="4000" b="0" i="0" u="none" strike="noStrike" cap="none" normalizeH="0" baseline="0" dirty="0" smtClean="0">
                        <a:ln>
                          <a:noFill/>
                        </a:ln>
                        <a:solidFill>
                          <a:srgbClr val="064584"/>
                        </a:solidFill>
                        <a:effectLst/>
                        <a:latin typeface="Impact" pitchFamily="34" charset="0"/>
                        <a:cs typeface="Arial" charset="0"/>
                      </a:endParaRPr>
                    </a:p>
                  </a:txBody>
                  <a:tcPr marT="45719" marB="4571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73902">
                <a:tc gridSpan="6">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64584"/>
                          </a:solidFill>
                          <a:effectLst/>
                          <a:latin typeface="Calibri" pitchFamily="34" charset="0"/>
                          <a:cs typeface="Times New Roman" pitchFamily="18" charset="0"/>
                        </a:rPr>
                        <a:t>Courses of Study</a:t>
                      </a:r>
                      <a:r>
                        <a:rPr kumimoji="0" lang="en-US" sz="1200" b="0" i="0" u="none" strike="noStrike" cap="none" normalizeH="0" baseline="0" dirty="0" smtClean="0">
                          <a:ln>
                            <a:noFill/>
                          </a:ln>
                          <a:solidFill>
                            <a:srgbClr val="064584"/>
                          </a:solidFill>
                          <a:effectLst/>
                          <a:latin typeface="Calibri" pitchFamily="34" charset="0"/>
                          <a:cs typeface="Times New Roman" pitchFamily="18" charset="0"/>
                        </a:rPr>
                        <a:t>:  </a:t>
                      </a:r>
                      <a:r>
                        <a:rPr lang="en-US" sz="1800" kern="1200" dirty="0" smtClean="0">
                          <a:solidFill>
                            <a:schemeClr val="tx1"/>
                          </a:solidFill>
                          <a:latin typeface="+mn-lt"/>
                          <a:ea typeface="+mn-ea"/>
                          <a:cs typeface="+mn-cs"/>
                        </a:rPr>
                        <a:t>Auto Body Repair Program; English, Algebra II, Chemistry; US History</a:t>
                      </a:r>
                      <a:endParaRPr kumimoji="0" lang="en-US" sz="1800" b="1" i="0" u="none" strike="noStrike" cap="none" normalizeH="0" baseline="0" dirty="0" smtClean="0">
                        <a:ln>
                          <a:noFill/>
                        </a:ln>
                        <a:solidFill>
                          <a:srgbClr val="FF0000"/>
                        </a:solidFill>
                        <a:effectLst/>
                        <a:latin typeface="Calibri" pitchFamily="34" charset="0"/>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rgbClr val="064584"/>
                          </a:solidFill>
                          <a:effectLst/>
                          <a:latin typeface="Calibri" pitchFamily="34" charset="0"/>
                          <a:cs typeface="Times New Roman" pitchFamily="18" charset="0"/>
                        </a:rPr>
                        <a:t>                                                                                 </a:t>
                      </a:r>
                    </a:p>
                  </a:txBody>
                  <a:tcPr marT="45719" marB="4571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769881">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64584"/>
                          </a:solidFill>
                          <a:effectLst/>
                          <a:latin typeface="Calibri" pitchFamily="34" charset="0"/>
                          <a:cs typeface="Times New Roman" pitchFamily="18" charset="0"/>
                        </a:rPr>
                        <a:t>Service/Activity</a:t>
                      </a:r>
                      <a:endParaRPr kumimoji="0" lang="en-US" sz="1400" b="1" i="0" u="none" strike="noStrike" cap="none" normalizeH="0" baseline="0" dirty="0" smtClean="0">
                        <a:ln>
                          <a:noFill/>
                        </a:ln>
                        <a:solidFill>
                          <a:srgbClr val="064584"/>
                        </a:solidFill>
                        <a:effectLst/>
                        <a:latin typeface="Impact" pitchFamily="34" charset="0"/>
                        <a:cs typeface="Arial" charset="0"/>
                      </a:endParaRPr>
                    </a:p>
                  </a:txBody>
                  <a:tcPr marT="45719" marB="4571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64584"/>
                          </a:solidFill>
                          <a:effectLst/>
                          <a:latin typeface="Calibri" pitchFamily="34" charset="0"/>
                          <a:cs typeface="Times New Roman" pitchFamily="18" charset="0"/>
                        </a:rPr>
                        <a:t>Location</a:t>
                      </a:r>
                      <a:endParaRPr kumimoji="0" lang="en-US" sz="1400" b="1" i="0" u="none" strike="noStrike" cap="none" normalizeH="0" baseline="0" dirty="0" smtClean="0">
                        <a:ln>
                          <a:noFill/>
                        </a:ln>
                        <a:solidFill>
                          <a:srgbClr val="064584"/>
                        </a:solidFill>
                        <a:effectLst/>
                        <a:latin typeface="Impact" pitchFamily="34" charset="0"/>
                        <a:cs typeface="Arial" charset="0"/>
                      </a:endParaRPr>
                    </a:p>
                  </a:txBody>
                  <a:tcPr marT="45719" marB="4571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64584"/>
                          </a:solidFill>
                          <a:effectLst/>
                          <a:latin typeface="Calibri" pitchFamily="34" charset="0"/>
                          <a:cs typeface="Times New Roman" pitchFamily="18" charset="0"/>
                        </a:rPr>
                        <a:t>Frequency</a:t>
                      </a:r>
                      <a:endParaRPr kumimoji="0" lang="en-US" sz="4000" b="1" i="0" u="none" strike="noStrike" cap="none" normalizeH="0" baseline="0" dirty="0" smtClean="0">
                        <a:ln>
                          <a:noFill/>
                        </a:ln>
                        <a:solidFill>
                          <a:srgbClr val="064584"/>
                        </a:solidFill>
                        <a:effectLst/>
                        <a:latin typeface="Impact" pitchFamily="34" charset="0"/>
                        <a:cs typeface="Arial" charset="0"/>
                      </a:endParaRPr>
                    </a:p>
                  </a:txBody>
                  <a:tcPr marT="45719" marB="4571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64584"/>
                          </a:solidFill>
                          <a:effectLst/>
                          <a:latin typeface="Calibri" pitchFamily="34" charset="0"/>
                          <a:cs typeface="Times New Roman" pitchFamily="18" charset="0"/>
                        </a:rPr>
                        <a:t>Projected</a:t>
                      </a:r>
                      <a:endParaRPr kumimoji="0" lang="en-US" sz="1400" b="1" i="0" u="none" strike="noStrike" cap="none" normalizeH="0" baseline="0" dirty="0" smtClean="0">
                        <a:ln>
                          <a:noFill/>
                        </a:ln>
                        <a:solidFill>
                          <a:srgbClr val="064584"/>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64584"/>
                          </a:solidFill>
                          <a:effectLst/>
                          <a:latin typeface="Calibri" pitchFamily="34" charset="0"/>
                          <a:cs typeface="Times New Roman" pitchFamily="18" charset="0"/>
                        </a:rPr>
                        <a:t>Beginning</a:t>
                      </a:r>
                      <a:endParaRPr kumimoji="0" lang="en-US" sz="1400" b="1" i="0" u="none" strike="noStrike" cap="none" normalizeH="0" baseline="0" dirty="0" smtClean="0">
                        <a:ln>
                          <a:noFill/>
                        </a:ln>
                        <a:solidFill>
                          <a:srgbClr val="064584"/>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64584"/>
                          </a:solidFill>
                          <a:effectLst/>
                          <a:latin typeface="Calibri" pitchFamily="34" charset="0"/>
                          <a:cs typeface="Times New Roman" pitchFamily="18" charset="0"/>
                        </a:rPr>
                        <a:t>Date</a:t>
                      </a:r>
                      <a:endParaRPr kumimoji="0" lang="en-US" sz="4000" b="1" i="0" u="none" strike="noStrike" cap="none" normalizeH="0" baseline="0" dirty="0" smtClean="0">
                        <a:ln>
                          <a:noFill/>
                        </a:ln>
                        <a:solidFill>
                          <a:srgbClr val="064584"/>
                        </a:solidFill>
                        <a:effectLst/>
                        <a:latin typeface="Impact" pitchFamily="34" charset="0"/>
                        <a:cs typeface="Arial" charset="0"/>
                      </a:endParaRPr>
                    </a:p>
                  </a:txBody>
                  <a:tcPr marT="45719" marB="4571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64584"/>
                          </a:solidFill>
                          <a:effectLst/>
                          <a:latin typeface="Calibri" pitchFamily="34" charset="0"/>
                          <a:cs typeface="Times New Roman" pitchFamily="18" charset="0"/>
                        </a:rPr>
                        <a:t>Anticipated</a:t>
                      </a:r>
                      <a:endParaRPr kumimoji="0" lang="en-US" sz="1400" b="1" i="0" u="none" strike="noStrike" cap="none" normalizeH="0" baseline="0" dirty="0" smtClean="0">
                        <a:ln>
                          <a:noFill/>
                        </a:ln>
                        <a:solidFill>
                          <a:srgbClr val="064584"/>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64584"/>
                          </a:solidFill>
                          <a:effectLst/>
                          <a:latin typeface="Calibri" pitchFamily="34" charset="0"/>
                          <a:cs typeface="Times New Roman" pitchFamily="18" charset="0"/>
                        </a:rPr>
                        <a:t>Duration</a:t>
                      </a:r>
                      <a:endParaRPr kumimoji="0" lang="en-US" sz="1400" b="1" i="0" u="none" strike="noStrike" cap="none" normalizeH="0" baseline="0" dirty="0" smtClean="0">
                        <a:ln>
                          <a:noFill/>
                        </a:ln>
                        <a:solidFill>
                          <a:srgbClr val="064584"/>
                        </a:solidFill>
                        <a:effectLst/>
                        <a:latin typeface="Times New Roman" pitchFamily="18" charset="0"/>
                        <a:cs typeface="Times New Roman" pitchFamily="18" charset="0"/>
                      </a:endParaRPr>
                    </a:p>
                  </a:txBody>
                  <a:tcPr marT="45719" marB="4571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64584"/>
                          </a:solidFill>
                          <a:effectLst/>
                          <a:latin typeface="Calibri" pitchFamily="34" charset="0"/>
                          <a:cs typeface="Times New Roman" pitchFamily="18" charset="0"/>
                        </a:rPr>
                        <a:t>Person(s)/ Agency </a:t>
                      </a:r>
                      <a:br>
                        <a:rPr kumimoji="0" lang="en-US" sz="1400" b="1" i="0" u="none" strike="noStrike" cap="none" normalizeH="0" baseline="0" dirty="0" smtClean="0">
                          <a:ln>
                            <a:noFill/>
                          </a:ln>
                          <a:solidFill>
                            <a:srgbClr val="064584"/>
                          </a:solidFill>
                          <a:effectLst/>
                          <a:latin typeface="Calibri" pitchFamily="34" charset="0"/>
                          <a:cs typeface="Times New Roman" pitchFamily="18" charset="0"/>
                        </a:rPr>
                      </a:br>
                      <a:r>
                        <a:rPr kumimoji="0" lang="en-US" sz="1400" b="1" i="0" u="none" strike="noStrike" cap="none" normalizeH="0" baseline="0" dirty="0" smtClean="0">
                          <a:ln>
                            <a:noFill/>
                          </a:ln>
                          <a:solidFill>
                            <a:srgbClr val="064584"/>
                          </a:solidFill>
                          <a:effectLst/>
                          <a:latin typeface="Calibri" pitchFamily="34" charset="0"/>
                          <a:cs typeface="Times New Roman" pitchFamily="18" charset="0"/>
                        </a:rPr>
                        <a:t>Responsible</a:t>
                      </a:r>
                      <a:endParaRPr kumimoji="0" lang="en-US" sz="4000" b="1" i="0" u="none" strike="noStrike" cap="none" normalizeH="0" baseline="0" dirty="0" smtClean="0">
                        <a:ln>
                          <a:noFill/>
                        </a:ln>
                        <a:solidFill>
                          <a:srgbClr val="064584"/>
                        </a:solidFill>
                        <a:effectLst/>
                        <a:latin typeface="Impact" pitchFamily="34" charset="0"/>
                        <a:cs typeface="Arial" charset="0"/>
                      </a:endParaRPr>
                    </a:p>
                  </a:txBody>
                  <a:tcPr marT="45719" marB="4571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65431">
                <a:tc>
                  <a:txBody>
                    <a:bodyPr/>
                    <a:lstStyle/>
                    <a:p>
                      <a:pPr marL="0" marR="0">
                        <a:spcBef>
                          <a:spcPts val="0"/>
                        </a:spcBef>
                        <a:spcAft>
                          <a:spcPts val="0"/>
                        </a:spcAft>
                      </a:pPr>
                      <a:r>
                        <a:rPr lang="en-US" sz="1600" b="1" dirty="0">
                          <a:latin typeface="Arial"/>
                          <a:ea typeface="Times New Roman"/>
                          <a:cs typeface="Times New Roman"/>
                        </a:rPr>
                        <a:t>*Continue to improve writing and editing skills </a:t>
                      </a:r>
                      <a:endParaRPr lang="en-US" sz="1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a:spcBef>
                          <a:spcPts val="0"/>
                        </a:spcBef>
                        <a:spcAft>
                          <a:spcPts val="0"/>
                        </a:spcAft>
                      </a:pPr>
                      <a:r>
                        <a:rPr lang="en-US" sz="1400" b="0" dirty="0">
                          <a:latin typeface="Arial"/>
                          <a:ea typeface="Times New Roman"/>
                          <a:cs typeface="Times New Roman"/>
                        </a:rPr>
                        <a:t>HS</a:t>
                      </a:r>
                      <a:endParaRPr lang="en-US" sz="1600" b="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a:spcBef>
                          <a:spcPts val="0"/>
                        </a:spcBef>
                        <a:spcAft>
                          <a:spcPts val="0"/>
                        </a:spcAft>
                      </a:pPr>
                      <a:r>
                        <a:rPr lang="en-US" sz="1400" b="0" dirty="0">
                          <a:latin typeface="Arial"/>
                          <a:ea typeface="Times New Roman"/>
                          <a:cs typeface="Times New Roman"/>
                        </a:rPr>
                        <a:t>During the school day</a:t>
                      </a:r>
                      <a:endParaRPr lang="en-US" sz="1600" b="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a:spcBef>
                          <a:spcPts val="0"/>
                        </a:spcBef>
                        <a:spcAft>
                          <a:spcPts val="0"/>
                        </a:spcAft>
                      </a:pPr>
                      <a:r>
                        <a:rPr lang="en-US" sz="1400">
                          <a:effectLst/>
                          <a:latin typeface="Arial"/>
                          <a:ea typeface="Times New Roman"/>
                        </a:rPr>
                        <a:t>Oct, 19, 2011</a:t>
                      </a:r>
                      <a:endParaRPr lang="en-US" sz="16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a:spcBef>
                          <a:spcPts val="0"/>
                        </a:spcBef>
                        <a:spcAft>
                          <a:spcPts val="0"/>
                        </a:spcAft>
                      </a:pPr>
                      <a:r>
                        <a:rPr lang="en-US" sz="1400">
                          <a:effectLst/>
                          <a:latin typeface="Arial"/>
                          <a:ea typeface="Times New Roman"/>
                        </a:rPr>
                        <a:t>Oct, 17, 2012</a:t>
                      </a:r>
                      <a:endParaRPr lang="en-US" sz="16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a:spcBef>
                          <a:spcPts val="0"/>
                        </a:spcBef>
                        <a:spcAft>
                          <a:spcPts val="0"/>
                        </a:spcAft>
                      </a:pPr>
                      <a:r>
                        <a:rPr lang="en-US" sz="1400" b="0" dirty="0">
                          <a:latin typeface="Arial"/>
                          <a:ea typeface="Times New Roman"/>
                          <a:cs typeface="Times New Roman"/>
                        </a:rPr>
                        <a:t>LS Teacher, General ed. teachers</a:t>
                      </a:r>
                      <a:endParaRPr lang="en-US" sz="1600" b="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34666">
                <a:tc>
                  <a:txBody>
                    <a:bodyPr/>
                    <a:lstStyle/>
                    <a:p>
                      <a:pPr marL="0" marR="0">
                        <a:spcBef>
                          <a:spcPts val="0"/>
                        </a:spcBef>
                        <a:spcAft>
                          <a:spcPts val="0"/>
                        </a:spcAft>
                      </a:pPr>
                      <a:r>
                        <a:rPr lang="en-US" sz="1600" dirty="0">
                          <a:latin typeface="Arial"/>
                          <a:ea typeface="Times New Roman"/>
                          <a:cs typeface="Times New Roman"/>
                        </a:rPr>
                        <a:t>Continue to expand use of materials in digital format in content area </a:t>
                      </a:r>
                      <a:r>
                        <a:rPr lang="en-US" sz="1600" dirty="0" smtClean="0">
                          <a:latin typeface="Arial"/>
                          <a:ea typeface="Times New Roman"/>
                          <a:cs typeface="Times New Roman"/>
                        </a:rPr>
                        <a:t>classes</a:t>
                      </a:r>
                      <a:endParaRPr lang="en-US" sz="1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a:spcBef>
                          <a:spcPts val="0"/>
                        </a:spcBef>
                        <a:spcAft>
                          <a:spcPts val="0"/>
                        </a:spcAft>
                      </a:pPr>
                      <a:r>
                        <a:rPr lang="en-US" sz="1400" dirty="0" smtClean="0">
                          <a:latin typeface="Arial"/>
                          <a:ea typeface="Times New Roman"/>
                          <a:cs typeface="Times New Roman"/>
                        </a:rPr>
                        <a:t>HS</a:t>
                      </a:r>
                      <a:endParaRPr lang="en-US" sz="16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a:spcBef>
                          <a:spcPts val="0"/>
                        </a:spcBef>
                        <a:spcAft>
                          <a:spcPts val="0"/>
                        </a:spcAft>
                      </a:pPr>
                      <a:r>
                        <a:rPr lang="en-US" sz="1400" dirty="0">
                          <a:latin typeface="Arial"/>
                          <a:ea typeface="Times New Roman"/>
                          <a:cs typeface="Times New Roman"/>
                        </a:rPr>
                        <a:t>During the school day</a:t>
                      </a:r>
                      <a:endParaRPr lang="en-US" sz="16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a:spcBef>
                          <a:spcPts val="0"/>
                        </a:spcBef>
                        <a:spcAft>
                          <a:spcPts val="0"/>
                        </a:spcAft>
                      </a:pPr>
                      <a:r>
                        <a:rPr lang="en-US" sz="1400">
                          <a:effectLst/>
                          <a:latin typeface="Arial"/>
                          <a:ea typeface="Times New Roman"/>
                        </a:rPr>
                        <a:t>Oct, 19, 2011</a:t>
                      </a:r>
                      <a:endParaRPr lang="en-US" sz="16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a:spcBef>
                          <a:spcPts val="0"/>
                        </a:spcBef>
                        <a:spcAft>
                          <a:spcPts val="0"/>
                        </a:spcAft>
                      </a:pPr>
                      <a:r>
                        <a:rPr lang="en-US" sz="1400">
                          <a:effectLst/>
                          <a:latin typeface="Arial"/>
                          <a:ea typeface="Times New Roman"/>
                        </a:rPr>
                        <a:t>Oct, 17, 2012</a:t>
                      </a:r>
                      <a:endParaRPr lang="en-US" sz="16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a:spcBef>
                          <a:spcPts val="0"/>
                        </a:spcBef>
                        <a:spcAft>
                          <a:spcPts val="0"/>
                        </a:spcAft>
                      </a:pPr>
                      <a:r>
                        <a:rPr lang="en-US" sz="1400" dirty="0">
                          <a:latin typeface="Arial"/>
                          <a:ea typeface="Times New Roman"/>
                          <a:cs typeface="Times New Roman"/>
                        </a:rPr>
                        <a:t>LS Teacher, General education teachers</a:t>
                      </a:r>
                      <a:endParaRPr lang="en-US" sz="16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86446">
                <a:tc>
                  <a:txBody>
                    <a:bodyPr/>
                    <a:lstStyle/>
                    <a:p>
                      <a:pPr marL="0" marR="0">
                        <a:spcBef>
                          <a:spcPts val="0"/>
                        </a:spcBef>
                        <a:spcAft>
                          <a:spcPts val="0"/>
                        </a:spcAft>
                      </a:pPr>
                      <a:r>
                        <a:rPr lang="en-US" sz="1600" dirty="0">
                          <a:latin typeface="Arial"/>
                          <a:ea typeface="Times New Roman"/>
                          <a:cs typeface="Times New Roman"/>
                        </a:rPr>
                        <a:t>Develop </a:t>
                      </a:r>
                      <a:r>
                        <a:rPr lang="en-US" sz="1600" dirty="0" smtClean="0">
                          <a:latin typeface="Arial"/>
                          <a:ea typeface="Times New Roman"/>
                          <a:cs typeface="Times New Roman"/>
                        </a:rPr>
                        <a:t>list </a:t>
                      </a:r>
                      <a:r>
                        <a:rPr lang="en-US" sz="1600" dirty="0">
                          <a:latin typeface="Arial"/>
                          <a:ea typeface="Times New Roman"/>
                          <a:cs typeface="Times New Roman"/>
                        </a:rPr>
                        <a:t>of questions to use when visiting postsecondary programs.</a:t>
                      </a:r>
                      <a:endParaRPr lang="en-US" sz="1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a:spcBef>
                          <a:spcPts val="0"/>
                        </a:spcBef>
                        <a:spcAft>
                          <a:spcPts val="0"/>
                        </a:spcAft>
                      </a:pPr>
                      <a:r>
                        <a:rPr lang="en-US" sz="1600" dirty="0">
                          <a:latin typeface="Arial"/>
                          <a:ea typeface="Times New Roman"/>
                          <a:cs typeface="Times New Roman"/>
                        </a:rPr>
                        <a:t>High School</a:t>
                      </a:r>
                      <a:endParaRPr lang="en-US" sz="1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a:spcBef>
                          <a:spcPts val="0"/>
                        </a:spcBef>
                        <a:spcAft>
                          <a:spcPts val="0"/>
                        </a:spcAft>
                      </a:pPr>
                      <a:r>
                        <a:rPr lang="en-US" sz="1600" dirty="0">
                          <a:latin typeface="Arial"/>
                          <a:ea typeface="Times New Roman"/>
                          <a:cs typeface="Times New Roman"/>
                        </a:rPr>
                        <a:t>One time</a:t>
                      </a:r>
                      <a:endParaRPr lang="en-US" sz="1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a:spcBef>
                          <a:spcPts val="0"/>
                        </a:spcBef>
                        <a:spcAft>
                          <a:spcPts val="0"/>
                        </a:spcAft>
                      </a:pPr>
                      <a:r>
                        <a:rPr lang="en-US" sz="1400" dirty="0">
                          <a:effectLst/>
                          <a:latin typeface="Arial"/>
                          <a:ea typeface="Times New Roman"/>
                        </a:rPr>
                        <a:t>Oct, 19, 2011</a:t>
                      </a:r>
                      <a:endParaRPr lang="en-US" sz="16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a:spcBef>
                          <a:spcPts val="0"/>
                        </a:spcBef>
                        <a:spcAft>
                          <a:spcPts val="0"/>
                        </a:spcAft>
                      </a:pPr>
                      <a:r>
                        <a:rPr lang="en-US" sz="1400" dirty="0">
                          <a:effectLst/>
                          <a:latin typeface="Arial"/>
                          <a:ea typeface="Times New Roman"/>
                        </a:rPr>
                        <a:t>Dec. 22, 2011</a:t>
                      </a:r>
                      <a:endParaRPr lang="en-US" sz="16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a:spcBef>
                          <a:spcPts val="0"/>
                        </a:spcBef>
                        <a:spcAft>
                          <a:spcPts val="0"/>
                        </a:spcAft>
                      </a:pPr>
                      <a:r>
                        <a:rPr lang="en-US" sz="1600" dirty="0">
                          <a:latin typeface="Arial"/>
                          <a:ea typeface="Times New Roman"/>
                          <a:cs typeface="Times New Roman"/>
                        </a:rPr>
                        <a:t>Transition coordinator</a:t>
                      </a:r>
                      <a:endParaRPr lang="en-US" sz="1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201280">
                <a:tc>
                  <a:txBody>
                    <a:bodyPr/>
                    <a:lstStyle/>
                    <a:p>
                      <a:pPr marL="0" marR="0">
                        <a:spcBef>
                          <a:spcPts val="0"/>
                        </a:spcBef>
                        <a:spcAft>
                          <a:spcPts val="0"/>
                        </a:spcAft>
                      </a:pPr>
                      <a:r>
                        <a:rPr lang="en-US" sz="1600" dirty="0">
                          <a:effectLst/>
                          <a:latin typeface="Arial" pitchFamily="34" charset="0"/>
                          <a:ea typeface="Times New Roman"/>
                          <a:cs typeface="Arial" pitchFamily="34" charset="0"/>
                        </a:rPr>
                        <a:t>Investigate local Community College and trade school to explore program options via visits, virtual tours, and/or college fairs.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a:spcBef>
                          <a:spcPts val="0"/>
                        </a:spcBef>
                        <a:spcAft>
                          <a:spcPts val="0"/>
                        </a:spcAft>
                      </a:pPr>
                      <a:r>
                        <a:rPr lang="en-US" sz="1400" dirty="0">
                          <a:effectLst/>
                          <a:latin typeface="Arial" pitchFamily="34" charset="0"/>
                          <a:ea typeface="Times New Roman"/>
                          <a:cs typeface="Arial" pitchFamily="34" charset="0"/>
                        </a:rPr>
                        <a:t>HS  or </a:t>
                      </a:r>
                      <a:r>
                        <a:rPr lang="en-US" sz="1400" dirty="0" err="1" smtClean="0">
                          <a:effectLst/>
                          <a:latin typeface="Arial" pitchFamily="34" charset="0"/>
                          <a:ea typeface="Times New Roman"/>
                          <a:cs typeface="Arial" pitchFamily="34" charset="0"/>
                        </a:rPr>
                        <a:t>Comm</a:t>
                      </a:r>
                      <a:endParaRPr lang="en-US" sz="1400" dirty="0" smtClean="0">
                        <a:effectLst/>
                        <a:latin typeface="Arial" pitchFamily="34" charset="0"/>
                        <a:ea typeface="Times New Roman"/>
                        <a:cs typeface="Arial" pitchFamily="34" charset="0"/>
                      </a:endParaRPr>
                    </a:p>
                    <a:p>
                      <a:pPr marL="0" marR="0">
                        <a:spcBef>
                          <a:spcPts val="0"/>
                        </a:spcBef>
                        <a:spcAft>
                          <a:spcPts val="0"/>
                        </a:spcAft>
                      </a:pPr>
                      <a:r>
                        <a:rPr lang="en-US" sz="1400" dirty="0" smtClean="0">
                          <a:effectLst/>
                          <a:latin typeface="Arial" pitchFamily="34" charset="0"/>
                          <a:ea typeface="Times New Roman"/>
                          <a:cs typeface="Arial" pitchFamily="34" charset="0"/>
                        </a:rPr>
                        <a:t>College</a:t>
                      </a:r>
                      <a:r>
                        <a:rPr lang="en-US" sz="1400" dirty="0">
                          <a:effectLst/>
                          <a:latin typeface="Arial" pitchFamily="34" charset="0"/>
                          <a:ea typeface="Times New Roman"/>
                          <a:cs typeface="Arial" pitchFamily="34" charset="0"/>
                        </a:rPr>
                        <a:t>,</a:t>
                      </a:r>
                    </a:p>
                    <a:p>
                      <a:pPr marL="0" marR="0">
                        <a:spcBef>
                          <a:spcPts val="0"/>
                        </a:spcBef>
                        <a:spcAft>
                          <a:spcPts val="0"/>
                        </a:spcAft>
                      </a:pPr>
                      <a:r>
                        <a:rPr lang="en-US" sz="1400" dirty="0">
                          <a:effectLst/>
                          <a:latin typeface="Arial" pitchFamily="34" charset="0"/>
                          <a:ea typeface="Times New Roman"/>
                          <a:cs typeface="Arial" pitchFamily="34" charset="0"/>
                        </a:rPr>
                        <a:t>ABC Trade School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a:spcBef>
                          <a:spcPts val="0"/>
                        </a:spcBef>
                        <a:spcAft>
                          <a:spcPts val="0"/>
                        </a:spcAft>
                      </a:pPr>
                      <a:r>
                        <a:rPr lang="en-US" sz="1400">
                          <a:effectLst/>
                          <a:latin typeface="Arial" pitchFamily="34" charset="0"/>
                          <a:ea typeface="Times New Roman"/>
                          <a:cs typeface="Arial" pitchFamily="34" charset="0"/>
                        </a:rPr>
                        <a:t>One activity per school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a:spcBef>
                          <a:spcPts val="0"/>
                        </a:spcBef>
                        <a:spcAft>
                          <a:spcPts val="0"/>
                        </a:spcAft>
                      </a:pPr>
                      <a:r>
                        <a:rPr lang="en-US" sz="1400" dirty="0">
                          <a:effectLst/>
                          <a:latin typeface="Arial" pitchFamily="34" charset="0"/>
                          <a:ea typeface="Times New Roman"/>
                          <a:cs typeface="Arial" pitchFamily="34" charset="0"/>
                        </a:rPr>
                        <a:t>Jan. 4, 2012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a:spcBef>
                          <a:spcPts val="0"/>
                        </a:spcBef>
                        <a:spcAft>
                          <a:spcPts val="0"/>
                        </a:spcAft>
                      </a:pPr>
                      <a:r>
                        <a:rPr lang="en-US" sz="1400" dirty="0">
                          <a:effectLst/>
                          <a:latin typeface="Arial" pitchFamily="34" charset="0"/>
                          <a:ea typeface="Times New Roman"/>
                          <a:cs typeface="Arial" pitchFamily="34" charset="0"/>
                        </a:rPr>
                        <a:t>April 30, 2012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a:spcBef>
                          <a:spcPts val="0"/>
                        </a:spcBef>
                        <a:spcAft>
                          <a:spcPts val="0"/>
                        </a:spcAft>
                      </a:pPr>
                      <a:r>
                        <a:rPr lang="en-US" sz="1400" dirty="0">
                          <a:effectLst/>
                          <a:latin typeface="Arial" pitchFamily="34" charset="0"/>
                          <a:ea typeface="Times New Roman"/>
                          <a:cs typeface="Arial" pitchFamily="34" charset="0"/>
                        </a:rPr>
                        <a:t>Guidance Counselor; family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33839" name="Slide Number Placeholder 5"/>
          <p:cNvSpPr txBox="1">
            <a:spLocks/>
          </p:cNvSpPr>
          <p:nvPr/>
        </p:nvSpPr>
        <p:spPr bwMode="auto">
          <a:xfrm rot="-1426176">
            <a:off x="4730750" y="5089525"/>
            <a:ext cx="4191000" cy="534988"/>
          </a:xfrm>
          <a:prstGeom prst="rect">
            <a:avLst/>
          </a:prstGeom>
          <a:solidFill>
            <a:srgbClr val="FFCCFF"/>
          </a:solidFill>
          <a:ln w="9525">
            <a:solidFill>
              <a:schemeClr val="tx1"/>
            </a:solidFill>
            <a:miter lim="800000"/>
            <a:headEnd/>
            <a:tailEnd/>
          </a:ln>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 Denotes measurable annual goal</a:t>
            </a:r>
          </a:p>
        </p:txBody>
      </p:sp>
    </p:spTree>
    <p:extLst>
      <p:ext uri="{BB962C8B-B14F-4D97-AF65-F5344CB8AC3E}">
        <p14:creationId xmlns:p14="http://schemas.microsoft.com/office/powerpoint/2010/main" val="3750803555"/>
      </p:ext>
    </p:extLst>
  </p:cSld>
  <p:clrMapOvr>
    <a:masterClrMapping/>
  </p:clrMapOvr>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Title 1"/>
          <p:cNvSpPr>
            <a:spLocks noGrp="1"/>
          </p:cNvSpPr>
          <p:nvPr>
            <p:ph type="title"/>
          </p:nvPr>
        </p:nvSpPr>
        <p:spPr/>
        <p:txBody>
          <a:bodyPr/>
          <a:lstStyle/>
          <a:p>
            <a:r>
              <a:rPr lang="en-US" dirty="0" smtClean="0"/>
              <a:t>Don’t Forget….</a:t>
            </a:r>
          </a:p>
        </p:txBody>
      </p:sp>
      <p:sp>
        <p:nvSpPr>
          <p:cNvPr id="90115" name="Content Placeholder 2"/>
          <p:cNvSpPr>
            <a:spLocks noGrp="1"/>
          </p:cNvSpPr>
          <p:nvPr>
            <p:ph idx="1"/>
          </p:nvPr>
        </p:nvSpPr>
        <p:spPr>
          <a:xfrm>
            <a:off x="228600" y="1371600"/>
            <a:ext cx="8458200" cy="4754563"/>
          </a:xfrm>
        </p:spPr>
        <p:txBody>
          <a:bodyPr/>
          <a:lstStyle/>
          <a:p>
            <a:pPr>
              <a:buFontTx/>
              <a:buNone/>
            </a:pPr>
            <a:r>
              <a:rPr lang="en-US" dirty="0" smtClean="0"/>
              <a:t>For each postsecondary goal…. </a:t>
            </a:r>
          </a:p>
          <a:p>
            <a:pPr lvl="1"/>
            <a:r>
              <a:rPr lang="en-US" dirty="0" smtClean="0"/>
              <a:t>Post-secondary Education</a:t>
            </a:r>
          </a:p>
          <a:p>
            <a:pPr lvl="1"/>
            <a:r>
              <a:rPr lang="en-US" dirty="0" smtClean="0"/>
              <a:t>Employment</a:t>
            </a:r>
          </a:p>
          <a:p>
            <a:pPr lvl="1"/>
            <a:r>
              <a:rPr lang="en-US" dirty="0" smtClean="0"/>
              <a:t>Independent Living</a:t>
            </a:r>
          </a:p>
          <a:p>
            <a:r>
              <a:rPr lang="en-US" dirty="0" smtClean="0"/>
              <a:t>There must be at least one Measurable Annual Goal referenced in the Transition Grid.</a:t>
            </a:r>
          </a:p>
          <a:p>
            <a:r>
              <a:rPr lang="en-US" dirty="0" smtClean="0"/>
              <a:t>Conversely, each Measurable Annual Goal should be referenced in the Grid.</a:t>
            </a:r>
          </a:p>
        </p:txBody>
      </p:sp>
      <p:sp>
        <p:nvSpPr>
          <p:cNvPr id="90116"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F3D5EA7B-1A1A-4C65-98B6-EA9871317ADA}" type="slidenum">
              <a:rPr lang="en-US" smtClean="0"/>
              <a:pPr eaLnBrk="1" hangingPunct="1"/>
              <a:t>73</a:t>
            </a:fld>
            <a:endParaRPr lang="en-US" smtClean="0"/>
          </a:p>
        </p:txBody>
      </p:sp>
    </p:spTree>
    <p:extLst>
      <p:ext uri="{BB962C8B-B14F-4D97-AF65-F5344CB8AC3E}">
        <p14:creationId xmlns:p14="http://schemas.microsoft.com/office/powerpoint/2010/main" val="2752279311"/>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Title 1"/>
          <p:cNvSpPr>
            <a:spLocks noGrp="1"/>
          </p:cNvSpPr>
          <p:nvPr>
            <p:ph type="title"/>
          </p:nvPr>
        </p:nvSpPr>
        <p:spPr/>
        <p:txBody>
          <a:bodyPr/>
          <a:lstStyle/>
          <a:p>
            <a:pPr algn="ctr">
              <a:defRPr/>
            </a:pPr>
            <a:r>
              <a:rPr lang="en-US" sz="3600" dirty="0" smtClean="0"/>
              <a:t>Indicator13 Checklist Question # 5</a:t>
            </a:r>
          </a:p>
        </p:txBody>
      </p:sp>
      <p:sp>
        <p:nvSpPr>
          <p:cNvPr id="94211" name="Content Placeholder 2"/>
          <p:cNvSpPr>
            <a:spLocks noGrp="1"/>
          </p:cNvSpPr>
          <p:nvPr>
            <p:ph sz="half" idx="1"/>
          </p:nvPr>
        </p:nvSpPr>
        <p:spPr>
          <a:xfrm>
            <a:off x="6172200" y="1295400"/>
            <a:ext cx="2727324" cy="4754563"/>
          </a:xfrm>
        </p:spPr>
        <p:txBody>
          <a:bodyPr/>
          <a:lstStyle/>
          <a:p>
            <a:r>
              <a:rPr lang="en-US" sz="2400" dirty="0" smtClean="0"/>
              <a:t>File </a:t>
            </a:r>
            <a:r>
              <a:rPr lang="en-US" sz="2400" dirty="0"/>
              <a:t>Review Question # 292 a</a:t>
            </a:r>
          </a:p>
          <a:p>
            <a:r>
              <a:rPr lang="en-US" sz="2400" dirty="0" smtClean="0"/>
              <a:t>Transition services include  courses of study that will reasonably enable the student to meet his or her postsecondary goals.</a:t>
            </a:r>
            <a:endParaRPr lang="en-US" dirty="0" smtClean="0"/>
          </a:p>
          <a:p>
            <a:endParaRPr lang="en-US" dirty="0"/>
          </a:p>
          <a:p>
            <a:endParaRPr lang="en-US" b="1" dirty="0" smtClean="0">
              <a:solidFill>
                <a:srgbClr val="C00000"/>
              </a:solidFill>
            </a:endParaRPr>
          </a:p>
        </p:txBody>
      </p:sp>
      <p:sp>
        <p:nvSpPr>
          <p:cNvPr id="4" name="Content Placeholder 3"/>
          <p:cNvSpPr>
            <a:spLocks noGrp="1"/>
          </p:cNvSpPr>
          <p:nvPr>
            <p:ph sz="half" idx="2"/>
          </p:nvPr>
        </p:nvSpPr>
        <p:spPr>
          <a:xfrm>
            <a:off x="304800" y="1295400"/>
            <a:ext cx="5638800" cy="5085283"/>
          </a:xfrm>
          <a:solidFill>
            <a:srgbClr val="FFCCFF"/>
          </a:solidFill>
        </p:spPr>
        <p:txBody>
          <a:bodyPr/>
          <a:lstStyle/>
          <a:p>
            <a:pPr marL="111125" indent="-23813" fontAlgn="auto">
              <a:spcAft>
                <a:spcPts val="0"/>
              </a:spcAft>
              <a:buFontTx/>
              <a:buNone/>
              <a:defRPr/>
            </a:pPr>
            <a:r>
              <a:rPr lang="en-US" sz="2600" b="1" dirty="0" smtClean="0"/>
              <a:t>Question # 5</a:t>
            </a:r>
            <a:r>
              <a:rPr lang="en-US" sz="2600" b="1" dirty="0"/>
              <a:t>:</a:t>
            </a:r>
            <a:r>
              <a:rPr lang="en-US" sz="2600" b="1" dirty="0" smtClean="0"/>
              <a:t> </a:t>
            </a:r>
          </a:p>
          <a:p>
            <a:pPr marL="544512" indent="-457200" fontAlgn="auto">
              <a:spcAft>
                <a:spcPts val="0"/>
              </a:spcAft>
              <a:defRPr/>
            </a:pPr>
            <a:r>
              <a:rPr lang="en-US" sz="2600" dirty="0" smtClean="0"/>
              <a:t>Do the transition services include </a:t>
            </a:r>
            <a:r>
              <a:rPr lang="en-US" sz="2600" u="sng" dirty="0" smtClean="0"/>
              <a:t>courses of</a:t>
            </a:r>
            <a:r>
              <a:rPr lang="en-US" sz="2600" dirty="0" smtClean="0"/>
              <a:t> </a:t>
            </a:r>
            <a:r>
              <a:rPr lang="en-US" sz="2600" u="sng" dirty="0" smtClean="0"/>
              <a:t>study</a:t>
            </a:r>
            <a:r>
              <a:rPr lang="en-US" sz="2600" dirty="0" smtClean="0"/>
              <a:t> that focus on improving the academic  and functional achievement of the child to facilitate their movement from school to post-school?</a:t>
            </a:r>
            <a:r>
              <a:rPr lang="en-US" sz="1800" dirty="0" smtClean="0"/>
              <a:t> </a:t>
            </a:r>
            <a:r>
              <a:rPr kumimoji="1" lang="en-US" sz="1800" dirty="0" smtClean="0"/>
              <a:t>§300.320(b)(2)</a:t>
            </a:r>
          </a:p>
          <a:p>
            <a:pPr marL="111125" indent="-23813" fontAlgn="auto">
              <a:spcAft>
                <a:spcPts val="0"/>
              </a:spcAft>
              <a:buFontTx/>
              <a:buNone/>
              <a:defRPr/>
            </a:pPr>
            <a:endParaRPr lang="en-US" b="1" dirty="0" smtClean="0">
              <a:solidFill>
                <a:srgbClr val="C00000"/>
              </a:solidFill>
            </a:endParaRPr>
          </a:p>
          <a:p>
            <a:pPr marL="111125" indent="-23813" fontAlgn="auto">
              <a:spcAft>
                <a:spcPts val="0"/>
              </a:spcAft>
              <a:buFontTx/>
              <a:buNone/>
              <a:defRPr/>
            </a:pPr>
            <a:r>
              <a:rPr lang="en-US" b="1" dirty="0" smtClean="0">
                <a:solidFill>
                  <a:srgbClr val="800000"/>
                </a:solidFill>
              </a:rPr>
              <a:t>Review </a:t>
            </a:r>
            <a:r>
              <a:rPr lang="en-US" b="1" dirty="0">
                <a:solidFill>
                  <a:srgbClr val="800000"/>
                </a:solidFill>
              </a:rPr>
              <a:t>Part III of </a:t>
            </a:r>
            <a:r>
              <a:rPr lang="en-US" b="1" dirty="0" smtClean="0">
                <a:solidFill>
                  <a:srgbClr val="800000"/>
                </a:solidFill>
              </a:rPr>
              <a:t>IEP Transition Grid</a:t>
            </a:r>
          </a:p>
          <a:p>
            <a:pPr marL="430212" fontAlgn="auto">
              <a:spcAft>
                <a:spcPts val="0"/>
              </a:spcAft>
              <a:defRPr/>
            </a:pPr>
            <a:r>
              <a:rPr lang="en-US" sz="2400" dirty="0">
                <a:solidFill>
                  <a:srgbClr val="333399"/>
                </a:solidFill>
              </a:rPr>
              <a:t>Refer to questions on next slide.</a:t>
            </a:r>
            <a:endParaRPr lang="en-US" dirty="0"/>
          </a:p>
        </p:txBody>
      </p:sp>
      <p:sp>
        <p:nvSpPr>
          <p:cNvPr id="5" name="Rectangle 4"/>
          <p:cNvSpPr>
            <a:spLocks noChangeArrowheads="1"/>
          </p:cNvSpPr>
          <p:nvPr/>
        </p:nvSpPr>
        <p:spPr bwMode="auto">
          <a:xfrm>
            <a:off x="8382000" y="6248400"/>
            <a:ext cx="517525" cy="338138"/>
          </a:xfrm>
          <a:prstGeom prst="rect">
            <a:avLst/>
          </a:prstGeom>
          <a:noFill/>
          <a:ln w="9525">
            <a:noFill/>
            <a:miter lim="800000"/>
            <a:headEnd/>
            <a:tailEnd/>
          </a:ln>
        </p:spPr>
        <p:txBody>
          <a:bodyPr>
            <a:spAutoFit/>
          </a:bodyPr>
          <a:lstStyle/>
          <a:p>
            <a:pPr>
              <a:defRPr/>
            </a:pPr>
            <a:fld id="{FFC83028-07FD-4337-9318-BD8C6553F0A7}" type="slidenum">
              <a:rPr lang="en-US" sz="1600">
                <a:latin typeface="+mn-lt"/>
                <a:cs typeface="Arial" charset="0"/>
              </a:rPr>
              <a:pPr>
                <a:defRPr/>
              </a:pPr>
              <a:t>74</a:t>
            </a:fld>
            <a:endParaRPr lang="en-US" dirty="0">
              <a:latin typeface="+mn-lt"/>
              <a:cs typeface="Arial" charset="0"/>
            </a:endParaRPr>
          </a:p>
        </p:txBody>
      </p:sp>
    </p:spTree>
    <p:extLst>
      <p:ext uri="{BB962C8B-B14F-4D97-AF65-F5344CB8AC3E}">
        <p14:creationId xmlns:p14="http://schemas.microsoft.com/office/powerpoint/2010/main" val="2798930129"/>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Title 1"/>
          <p:cNvSpPr>
            <a:spLocks noGrp="1"/>
          </p:cNvSpPr>
          <p:nvPr>
            <p:ph type="title"/>
          </p:nvPr>
        </p:nvSpPr>
        <p:spPr/>
        <p:txBody>
          <a:bodyPr/>
          <a:lstStyle/>
          <a:p>
            <a:r>
              <a:rPr lang="en-US" dirty="0" smtClean="0"/>
              <a:t>Guiding Questions- Question # 5</a:t>
            </a:r>
          </a:p>
        </p:txBody>
      </p:sp>
      <p:sp>
        <p:nvSpPr>
          <p:cNvPr id="95235" name="Content Placeholder 4"/>
          <p:cNvSpPr>
            <a:spLocks noGrp="1"/>
          </p:cNvSpPr>
          <p:nvPr>
            <p:ph idx="1"/>
          </p:nvPr>
        </p:nvSpPr>
        <p:spPr>
          <a:xfrm>
            <a:off x="381000" y="1219200"/>
            <a:ext cx="8305800" cy="4906963"/>
          </a:xfrm>
        </p:spPr>
        <p:txBody>
          <a:bodyPr/>
          <a:lstStyle/>
          <a:p>
            <a:pPr marL="514350" indent="-514350">
              <a:buFont typeface="+mj-lt"/>
              <a:buAutoNum type="alphaUcPeriod"/>
            </a:pPr>
            <a:r>
              <a:rPr lang="en-US" sz="3000" dirty="0" smtClean="0"/>
              <a:t>Are the courses listed by name? </a:t>
            </a:r>
            <a:r>
              <a:rPr lang="en-US" sz="3000" i="1" dirty="0" smtClean="0"/>
              <a:t>(not just “math” or “Life Skills” or “college prep”)</a:t>
            </a:r>
          </a:p>
          <a:p>
            <a:pPr marL="514350" indent="-514350">
              <a:buFont typeface="+mj-lt"/>
              <a:buAutoNum type="alphaUcPeriod"/>
            </a:pPr>
            <a:endParaRPr lang="en-US" sz="3000" dirty="0" smtClean="0"/>
          </a:p>
          <a:p>
            <a:pPr marL="514350" indent="-514350">
              <a:buFont typeface="+mj-lt"/>
              <a:buAutoNum type="alphaUcPeriod"/>
            </a:pPr>
            <a:r>
              <a:rPr lang="en-US" sz="3000" dirty="0" smtClean="0"/>
              <a:t>Do the courses listed align with the student’s identified post-school goal(s)? </a:t>
            </a:r>
          </a:p>
          <a:p>
            <a:pPr marL="514350" indent="-514350">
              <a:buFont typeface="+mj-lt"/>
              <a:buAutoNum type="alphaUcPeriod"/>
            </a:pPr>
            <a:endParaRPr lang="en-US" sz="3000" dirty="0" smtClean="0"/>
          </a:p>
          <a:p>
            <a:pPr marL="514350" indent="-514350">
              <a:buFont typeface="+mj-lt"/>
              <a:buAutoNum type="alphaUcPeriod"/>
            </a:pPr>
            <a:r>
              <a:rPr lang="en-US" sz="3000" dirty="0" smtClean="0"/>
              <a:t>If the student’s schedule has changed for any reason has the IEP been updated to reflect these changes to courses? </a:t>
            </a:r>
            <a:r>
              <a:rPr lang="en-US" sz="2800" i="1" dirty="0" smtClean="0"/>
              <a:t>(IEP needs to reflect </a:t>
            </a:r>
            <a:r>
              <a:rPr lang="en-US" sz="2800" b="1" i="1" dirty="0" smtClean="0"/>
              <a:t>current</a:t>
            </a:r>
            <a:r>
              <a:rPr lang="en-US" sz="2800" i="1" dirty="0" smtClean="0"/>
              <a:t> courses)</a:t>
            </a:r>
            <a:endParaRPr lang="en-US" sz="3000" i="1" dirty="0" smtClean="0"/>
          </a:p>
        </p:txBody>
      </p:sp>
      <p:sp>
        <p:nvSpPr>
          <p:cNvPr id="4" name="Rectangle 4"/>
          <p:cNvSpPr>
            <a:spLocks noChangeArrowheads="1"/>
          </p:cNvSpPr>
          <p:nvPr/>
        </p:nvSpPr>
        <p:spPr bwMode="auto">
          <a:xfrm>
            <a:off x="8382000" y="6248400"/>
            <a:ext cx="517525" cy="369888"/>
          </a:xfrm>
          <a:prstGeom prst="rect">
            <a:avLst/>
          </a:prstGeom>
          <a:noFill/>
          <a:ln w="9525">
            <a:noFill/>
            <a:miter lim="800000"/>
            <a:headEnd/>
            <a:tailEnd/>
          </a:ln>
        </p:spPr>
        <p:txBody>
          <a:bodyPr>
            <a:spAutoFit/>
          </a:bodyPr>
          <a:lstStyle/>
          <a:p>
            <a:pPr>
              <a:defRPr/>
            </a:pPr>
            <a:fld id="{2892CF58-FEAD-4D83-9EC9-2FB8050FD9B7}" type="slidenum">
              <a:rPr lang="en-US">
                <a:latin typeface="+mn-lt"/>
                <a:cs typeface="Arial" charset="0"/>
              </a:rPr>
              <a:pPr>
                <a:defRPr/>
              </a:pPr>
              <a:t>75</a:t>
            </a:fld>
            <a:endParaRPr lang="en-US" dirty="0">
              <a:latin typeface="+mn-lt"/>
              <a:cs typeface="Arial" charset="0"/>
            </a:endParaRPr>
          </a:p>
        </p:txBody>
      </p:sp>
    </p:spTree>
    <p:extLst>
      <p:ext uri="{BB962C8B-B14F-4D97-AF65-F5344CB8AC3E}">
        <p14:creationId xmlns:p14="http://schemas.microsoft.com/office/powerpoint/2010/main" val="1107138224"/>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p:nvPr>
        </p:nvSpPr>
        <p:spPr>
          <a:xfrm>
            <a:off x="411162" y="228600"/>
            <a:ext cx="8229600" cy="563562"/>
          </a:xfrm>
        </p:spPr>
        <p:txBody>
          <a:bodyPr/>
          <a:lstStyle/>
          <a:p>
            <a:pPr algn="ctr"/>
            <a:r>
              <a:rPr lang="en-US" sz="3600" dirty="0"/>
              <a:t>Indicator 13 Checklist Question </a:t>
            </a:r>
            <a:r>
              <a:rPr lang="en-US" sz="3600" dirty="0" smtClean="0"/>
              <a:t># 6</a:t>
            </a:r>
            <a:endParaRPr lang="en-US" sz="3800" dirty="0" smtClean="0"/>
          </a:p>
        </p:txBody>
      </p:sp>
      <p:sp>
        <p:nvSpPr>
          <p:cNvPr id="96259" name="Content Placeholder 2"/>
          <p:cNvSpPr>
            <a:spLocks noGrp="1"/>
          </p:cNvSpPr>
          <p:nvPr>
            <p:ph sz="half" idx="1"/>
          </p:nvPr>
        </p:nvSpPr>
        <p:spPr>
          <a:xfrm>
            <a:off x="5791200" y="1219200"/>
            <a:ext cx="3108324" cy="5214145"/>
          </a:xfrm>
        </p:spPr>
        <p:txBody>
          <a:bodyPr/>
          <a:lstStyle/>
          <a:p>
            <a:r>
              <a:rPr lang="en-US" sz="2200" dirty="0"/>
              <a:t>File Review </a:t>
            </a:r>
            <a:r>
              <a:rPr lang="en-US" sz="2200" dirty="0" smtClean="0"/>
              <a:t>Questions: </a:t>
            </a:r>
            <a:endParaRPr lang="en-US" sz="2200" dirty="0"/>
          </a:p>
          <a:p>
            <a:r>
              <a:rPr lang="en-US" sz="2200" dirty="0" smtClean="0"/>
              <a:t>292 b Transition services in the IEP that will reasonably enable the student to meet his or her postsecondary goals.</a:t>
            </a:r>
          </a:p>
          <a:p>
            <a:r>
              <a:rPr lang="en-US" sz="2200" dirty="0" smtClean="0"/>
              <a:t>292.Location, Frequency, Projected Beginning Date, Anticipated Duration, and Person(s) /Agency Responsible for Activity/Service</a:t>
            </a:r>
          </a:p>
          <a:p>
            <a:endParaRPr lang="en-US" sz="2600" dirty="0" smtClean="0"/>
          </a:p>
        </p:txBody>
      </p:sp>
      <p:sp>
        <p:nvSpPr>
          <p:cNvPr id="4" name="Content Placeholder 3"/>
          <p:cNvSpPr>
            <a:spLocks noGrp="1"/>
          </p:cNvSpPr>
          <p:nvPr>
            <p:ph sz="half" idx="2"/>
          </p:nvPr>
        </p:nvSpPr>
        <p:spPr>
          <a:xfrm>
            <a:off x="381000" y="1219200"/>
            <a:ext cx="5486400" cy="5399088"/>
          </a:xfrm>
          <a:solidFill>
            <a:srgbClr val="FFCCFF"/>
          </a:solidFill>
        </p:spPr>
        <p:txBody>
          <a:bodyPr/>
          <a:lstStyle/>
          <a:p>
            <a:pPr marL="0" indent="0">
              <a:buNone/>
              <a:defRPr/>
            </a:pPr>
            <a:r>
              <a:rPr lang="en-US" b="1" dirty="0" smtClean="0"/>
              <a:t>Question # 6</a:t>
            </a:r>
            <a:r>
              <a:rPr lang="en-US" b="1" dirty="0"/>
              <a:t>:</a:t>
            </a:r>
            <a:r>
              <a:rPr lang="en-US" b="1" dirty="0" smtClean="0"/>
              <a:t> </a:t>
            </a:r>
          </a:p>
          <a:p>
            <a:pPr>
              <a:defRPr/>
            </a:pPr>
            <a:r>
              <a:rPr lang="en-US" dirty="0" smtClean="0"/>
              <a:t>Are there </a:t>
            </a:r>
            <a:r>
              <a:rPr lang="en-US" u="sng" dirty="0" smtClean="0"/>
              <a:t>transition services</a:t>
            </a:r>
            <a:r>
              <a:rPr lang="en-US" dirty="0" smtClean="0"/>
              <a:t> in the IEP that focus on improving the academic and functional achievement of the child to facilitate their movement from school to post-school? 	</a:t>
            </a:r>
            <a:r>
              <a:rPr lang="en-US" sz="1600" dirty="0" smtClean="0">
                <a:latin typeface="Arial" pitchFamily="34" charset="0"/>
              </a:rPr>
              <a:t> </a:t>
            </a:r>
          </a:p>
          <a:p>
            <a:pPr marL="800100" lvl="2" indent="0">
              <a:buNone/>
              <a:defRPr/>
            </a:pPr>
            <a:r>
              <a:rPr lang="en-US" sz="1400" dirty="0" smtClean="0"/>
              <a:t>20 USC 1401 602(34)(A)</a:t>
            </a:r>
            <a:endParaRPr lang="en-US" sz="800" dirty="0" smtClean="0"/>
          </a:p>
          <a:p>
            <a:pPr marL="111125" indent="-23813" fontAlgn="auto">
              <a:spcAft>
                <a:spcPts val="0"/>
              </a:spcAft>
              <a:buFont typeface="Wingdings" pitchFamily="2" charset="2"/>
              <a:buNone/>
              <a:defRPr/>
            </a:pPr>
            <a:endParaRPr lang="en-US" b="1" dirty="0" smtClean="0">
              <a:solidFill>
                <a:srgbClr val="C00000"/>
              </a:solidFill>
            </a:endParaRPr>
          </a:p>
          <a:p>
            <a:pPr marL="111125" indent="-23813" fontAlgn="auto">
              <a:spcAft>
                <a:spcPts val="0"/>
              </a:spcAft>
              <a:buFont typeface="Wingdings" pitchFamily="2" charset="2"/>
              <a:buNone/>
              <a:defRPr/>
            </a:pPr>
            <a:r>
              <a:rPr lang="en-US" b="1" dirty="0" smtClean="0">
                <a:solidFill>
                  <a:srgbClr val="800000"/>
                </a:solidFill>
              </a:rPr>
              <a:t>Review Part </a:t>
            </a:r>
            <a:r>
              <a:rPr lang="en-US" b="1" dirty="0">
                <a:solidFill>
                  <a:srgbClr val="800000"/>
                </a:solidFill>
              </a:rPr>
              <a:t>III of IEP,  Transition </a:t>
            </a:r>
            <a:r>
              <a:rPr lang="en-US" b="1" dirty="0" smtClean="0">
                <a:solidFill>
                  <a:srgbClr val="800000"/>
                </a:solidFill>
              </a:rPr>
              <a:t>Grid</a:t>
            </a:r>
          </a:p>
          <a:p>
            <a:pPr marL="430212" fontAlgn="auto">
              <a:lnSpc>
                <a:spcPct val="120000"/>
              </a:lnSpc>
              <a:spcAft>
                <a:spcPts val="0"/>
              </a:spcAft>
              <a:defRPr/>
            </a:pPr>
            <a:r>
              <a:rPr lang="en-US" sz="2400" dirty="0">
                <a:solidFill>
                  <a:srgbClr val="333399"/>
                </a:solidFill>
              </a:rPr>
              <a:t>Refer to questions on next slide.</a:t>
            </a:r>
            <a:endParaRPr lang="en-US" sz="2400" dirty="0"/>
          </a:p>
        </p:txBody>
      </p:sp>
      <p:sp>
        <p:nvSpPr>
          <p:cNvPr id="5" name="Rectangle 4"/>
          <p:cNvSpPr>
            <a:spLocks noChangeArrowheads="1"/>
          </p:cNvSpPr>
          <p:nvPr/>
        </p:nvSpPr>
        <p:spPr bwMode="auto">
          <a:xfrm>
            <a:off x="8382000" y="6248400"/>
            <a:ext cx="517525" cy="369888"/>
          </a:xfrm>
          <a:prstGeom prst="rect">
            <a:avLst/>
          </a:prstGeom>
          <a:noFill/>
          <a:ln w="9525">
            <a:noFill/>
            <a:miter lim="800000"/>
            <a:headEnd/>
            <a:tailEnd/>
          </a:ln>
        </p:spPr>
        <p:txBody>
          <a:bodyPr>
            <a:spAutoFit/>
          </a:bodyPr>
          <a:lstStyle/>
          <a:p>
            <a:pPr>
              <a:defRPr/>
            </a:pPr>
            <a:fld id="{D7495F3B-84D7-4D2A-8B75-C12FE2CBAE2F}" type="slidenum">
              <a:rPr lang="en-US">
                <a:latin typeface="+mn-lt"/>
                <a:cs typeface="Arial" charset="0"/>
              </a:rPr>
              <a:pPr>
                <a:defRPr/>
              </a:pPr>
              <a:t>76</a:t>
            </a:fld>
            <a:endParaRPr lang="en-US" dirty="0">
              <a:latin typeface="+mn-lt"/>
              <a:cs typeface="Arial" charset="0"/>
            </a:endParaRPr>
          </a:p>
        </p:txBody>
      </p:sp>
    </p:spTree>
    <p:extLst>
      <p:ext uri="{BB962C8B-B14F-4D97-AF65-F5344CB8AC3E}">
        <p14:creationId xmlns:p14="http://schemas.microsoft.com/office/powerpoint/2010/main" val="2159583262"/>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Title 1"/>
          <p:cNvSpPr>
            <a:spLocks noGrp="1"/>
          </p:cNvSpPr>
          <p:nvPr>
            <p:ph type="title"/>
          </p:nvPr>
        </p:nvSpPr>
        <p:spPr/>
        <p:txBody>
          <a:bodyPr/>
          <a:lstStyle/>
          <a:p>
            <a:r>
              <a:rPr lang="en-US" dirty="0"/>
              <a:t>Guiding Questions- Question # </a:t>
            </a:r>
            <a:r>
              <a:rPr lang="en-US" dirty="0" smtClean="0"/>
              <a:t>6</a:t>
            </a:r>
          </a:p>
        </p:txBody>
      </p:sp>
      <p:sp>
        <p:nvSpPr>
          <p:cNvPr id="5" name="Content Placeholder 4"/>
          <p:cNvSpPr>
            <a:spLocks noGrp="1"/>
          </p:cNvSpPr>
          <p:nvPr>
            <p:ph idx="1"/>
          </p:nvPr>
        </p:nvSpPr>
        <p:spPr>
          <a:xfrm>
            <a:off x="228600" y="1219200"/>
            <a:ext cx="8458200" cy="4906963"/>
          </a:xfrm>
        </p:spPr>
        <p:txBody>
          <a:bodyPr/>
          <a:lstStyle/>
          <a:p>
            <a:pPr marL="514350" indent="-514350">
              <a:buFont typeface="+mj-lt"/>
              <a:buAutoNum type="alphaUcPeriod"/>
              <a:defRPr/>
            </a:pPr>
            <a:r>
              <a:rPr lang="en-US" sz="2800" dirty="0"/>
              <a:t>For </a:t>
            </a:r>
            <a:r>
              <a:rPr lang="en-US" sz="2800" b="1" dirty="0"/>
              <a:t>each</a:t>
            </a:r>
            <a:r>
              <a:rPr lang="en-US" sz="2800" dirty="0"/>
              <a:t> targeted postsecondary goal area, is the box at the top of the grid section checked “Yes” to indicate that there is one or more measurable annual goal(s) related to that postsecondary goal</a:t>
            </a:r>
            <a:r>
              <a:rPr lang="en-US" sz="2800" dirty="0" smtClean="0"/>
              <a:t>?</a:t>
            </a:r>
          </a:p>
          <a:p>
            <a:pPr marL="514350" indent="-514350">
              <a:buFont typeface="+mj-lt"/>
              <a:buAutoNum type="alphaUcPeriod"/>
              <a:defRPr/>
            </a:pPr>
            <a:endParaRPr lang="en-US" sz="2800" dirty="0" smtClean="0"/>
          </a:p>
          <a:p>
            <a:pPr marL="514350" indent="-514350">
              <a:buFont typeface="+mj-lt"/>
              <a:buAutoNum type="alphaUcPeriod"/>
              <a:defRPr/>
            </a:pPr>
            <a:r>
              <a:rPr lang="en-US" sz="2800" dirty="0"/>
              <a:t>For </a:t>
            </a:r>
            <a:r>
              <a:rPr lang="en-US" sz="2800" b="1" dirty="0"/>
              <a:t>each</a:t>
            </a:r>
            <a:r>
              <a:rPr lang="en-US" sz="2800" dirty="0"/>
              <a:t> targeted postsecondary goal area, does the transition grid contain a reference to one or more measurable annual goal(s) [</a:t>
            </a:r>
            <a:r>
              <a:rPr lang="en-US" sz="2800" b="1" dirty="0"/>
              <a:t>service(s)</a:t>
            </a:r>
            <a:r>
              <a:rPr lang="en-US" sz="2800" dirty="0"/>
              <a:t>]</a:t>
            </a:r>
            <a:r>
              <a:rPr lang="en-US" sz="2800" b="1" dirty="0"/>
              <a:t> </a:t>
            </a:r>
            <a:r>
              <a:rPr lang="en-US" sz="2800" dirty="0"/>
              <a:t>addressing a skill need</a:t>
            </a:r>
            <a:r>
              <a:rPr lang="en-US" sz="2800" dirty="0" smtClean="0"/>
              <a:t>?</a:t>
            </a:r>
            <a:r>
              <a:rPr lang="en-US" sz="2800" dirty="0"/>
              <a:t> </a:t>
            </a:r>
            <a:endParaRPr lang="en-US" sz="2800" dirty="0" smtClean="0"/>
          </a:p>
          <a:p>
            <a:pPr marL="514350" indent="-514350">
              <a:buFont typeface="+mj-lt"/>
              <a:buAutoNum type="alphaUcPeriod"/>
              <a:defRPr/>
            </a:pPr>
            <a:endParaRPr lang="en-US" sz="2800" dirty="0" smtClean="0"/>
          </a:p>
          <a:p>
            <a:pPr marL="514350" indent="-514350">
              <a:buFont typeface="+mj-lt"/>
              <a:buAutoNum type="alphaUcPeriod"/>
              <a:defRPr/>
            </a:pPr>
            <a:r>
              <a:rPr lang="en-US" sz="2800" dirty="0" smtClean="0"/>
              <a:t>Are </a:t>
            </a:r>
            <a:r>
              <a:rPr lang="en-US" sz="2800" dirty="0"/>
              <a:t>all measurable annual goals referenced as </a:t>
            </a:r>
            <a:r>
              <a:rPr lang="en-US" sz="2800" b="1" dirty="0"/>
              <a:t>services</a:t>
            </a:r>
            <a:r>
              <a:rPr lang="en-US" sz="2800" dirty="0"/>
              <a:t> in the Transition Grid</a:t>
            </a:r>
            <a:r>
              <a:rPr lang="en-US" sz="2800" dirty="0" smtClean="0"/>
              <a:t>?</a:t>
            </a:r>
            <a:endParaRPr lang="en-US" sz="2400" dirty="0" smtClean="0"/>
          </a:p>
          <a:p>
            <a:pPr>
              <a:defRPr/>
            </a:pPr>
            <a:endParaRPr lang="en-US" sz="2400" dirty="0" smtClean="0"/>
          </a:p>
          <a:p>
            <a:pPr marL="0" indent="0">
              <a:buNone/>
              <a:defRPr/>
            </a:pPr>
            <a:endParaRPr lang="en-US" sz="2400" dirty="0" smtClean="0"/>
          </a:p>
          <a:p>
            <a:pPr>
              <a:defRPr/>
            </a:pPr>
            <a:endParaRPr lang="en-US" sz="2800" dirty="0"/>
          </a:p>
        </p:txBody>
      </p:sp>
      <p:sp>
        <p:nvSpPr>
          <p:cNvPr id="4" name="Rectangle 4"/>
          <p:cNvSpPr>
            <a:spLocks noChangeArrowheads="1"/>
          </p:cNvSpPr>
          <p:nvPr/>
        </p:nvSpPr>
        <p:spPr bwMode="auto">
          <a:xfrm>
            <a:off x="8382000" y="6248400"/>
            <a:ext cx="517525" cy="338138"/>
          </a:xfrm>
          <a:prstGeom prst="rect">
            <a:avLst/>
          </a:prstGeom>
          <a:noFill/>
          <a:ln w="9525">
            <a:noFill/>
            <a:miter lim="800000"/>
            <a:headEnd/>
            <a:tailEnd/>
          </a:ln>
        </p:spPr>
        <p:txBody>
          <a:bodyPr>
            <a:spAutoFit/>
          </a:bodyPr>
          <a:lstStyle/>
          <a:p>
            <a:pPr>
              <a:defRPr/>
            </a:pPr>
            <a:fld id="{E8179743-CC7F-4386-AA86-4B069D926F2B}" type="slidenum">
              <a:rPr lang="en-US" sz="1600">
                <a:latin typeface="+mn-lt"/>
                <a:cs typeface="Arial" charset="0"/>
              </a:rPr>
              <a:pPr>
                <a:defRPr/>
              </a:pPr>
              <a:t>77</a:t>
            </a:fld>
            <a:endParaRPr lang="en-US" dirty="0">
              <a:latin typeface="+mn-lt"/>
              <a:cs typeface="Arial" charset="0"/>
            </a:endParaRPr>
          </a:p>
        </p:txBody>
      </p:sp>
    </p:spTree>
    <p:extLst>
      <p:ext uri="{BB962C8B-B14F-4D97-AF65-F5344CB8AC3E}">
        <p14:creationId xmlns:p14="http://schemas.microsoft.com/office/powerpoint/2010/main" val="953655898"/>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Title 1"/>
          <p:cNvSpPr>
            <a:spLocks noGrp="1"/>
          </p:cNvSpPr>
          <p:nvPr>
            <p:ph type="title"/>
          </p:nvPr>
        </p:nvSpPr>
        <p:spPr/>
        <p:txBody>
          <a:bodyPr/>
          <a:lstStyle/>
          <a:p>
            <a:r>
              <a:rPr lang="en-US" dirty="0"/>
              <a:t>Guiding </a:t>
            </a:r>
            <a:r>
              <a:rPr lang="en-US" dirty="0" smtClean="0"/>
              <a:t>Questions </a:t>
            </a:r>
            <a:r>
              <a:rPr lang="en-US" sz="2400" dirty="0" smtClean="0"/>
              <a:t>(cont.)</a:t>
            </a:r>
            <a:r>
              <a:rPr lang="en-US" dirty="0" smtClean="0"/>
              <a:t>- </a:t>
            </a:r>
            <a:r>
              <a:rPr lang="en-US" dirty="0"/>
              <a:t>Question # 6</a:t>
            </a:r>
            <a:endParaRPr lang="en-US" dirty="0" smtClean="0"/>
          </a:p>
        </p:txBody>
      </p:sp>
      <p:sp>
        <p:nvSpPr>
          <p:cNvPr id="5" name="Content Placeholder 4"/>
          <p:cNvSpPr>
            <a:spLocks noGrp="1"/>
          </p:cNvSpPr>
          <p:nvPr>
            <p:ph idx="1"/>
          </p:nvPr>
        </p:nvSpPr>
        <p:spPr>
          <a:xfrm>
            <a:off x="381000" y="1219200"/>
            <a:ext cx="8305800" cy="4906963"/>
          </a:xfrm>
        </p:spPr>
        <p:txBody>
          <a:bodyPr/>
          <a:lstStyle/>
          <a:p>
            <a:pPr marL="514350" indent="-514350">
              <a:buFont typeface="+mj-lt"/>
              <a:buAutoNum type="alphaUcPeriod" startAt="4"/>
              <a:defRPr/>
            </a:pPr>
            <a:r>
              <a:rPr lang="en-US" sz="2800" dirty="0" smtClean="0"/>
              <a:t>For </a:t>
            </a:r>
            <a:r>
              <a:rPr lang="en-US" sz="2800" b="1" dirty="0"/>
              <a:t>each</a:t>
            </a:r>
            <a:r>
              <a:rPr lang="en-US" sz="2800" dirty="0"/>
              <a:t> targeted postsecondary goal area, does the transition grid contain at least one </a:t>
            </a:r>
            <a:r>
              <a:rPr lang="en-US" sz="2800" b="1" dirty="0"/>
              <a:t>activity</a:t>
            </a:r>
            <a:r>
              <a:rPr lang="en-US" sz="2800" dirty="0"/>
              <a:t> to help a student reach that goal, (e.g., college or employment visit or fair, meeting with an agency representative, job shadowing, resume preparation, etc</a:t>
            </a:r>
            <a:r>
              <a:rPr lang="en-US" sz="2800" dirty="0" smtClean="0"/>
              <a:t>.)?</a:t>
            </a:r>
          </a:p>
          <a:p>
            <a:pPr marL="514350" indent="-514350">
              <a:buFont typeface="+mj-lt"/>
              <a:buAutoNum type="alphaUcPeriod" startAt="4"/>
              <a:defRPr/>
            </a:pPr>
            <a:endParaRPr lang="en-US" sz="2800" dirty="0" smtClean="0"/>
          </a:p>
          <a:p>
            <a:pPr marL="514350" indent="-514350">
              <a:buFont typeface="+mj-lt"/>
              <a:buAutoNum type="alphaUcPeriod" startAt="4"/>
              <a:defRPr/>
            </a:pPr>
            <a:r>
              <a:rPr lang="en-US" sz="2800" dirty="0"/>
              <a:t>Based on data in the Present Level Section, if a postsecondary goal area </a:t>
            </a:r>
            <a:r>
              <a:rPr lang="en-US" sz="2800" b="1" dirty="0"/>
              <a:t>is not</a:t>
            </a:r>
            <a:r>
              <a:rPr lang="en-US" sz="2800" dirty="0"/>
              <a:t> targeted, is the related grid section left blank?</a:t>
            </a:r>
            <a:endParaRPr lang="en-US" sz="2400" dirty="0" smtClean="0"/>
          </a:p>
          <a:p>
            <a:pPr>
              <a:defRPr/>
            </a:pPr>
            <a:endParaRPr lang="en-US" sz="2800" dirty="0"/>
          </a:p>
        </p:txBody>
      </p:sp>
      <p:sp>
        <p:nvSpPr>
          <p:cNvPr id="4" name="Rectangle 4"/>
          <p:cNvSpPr>
            <a:spLocks noChangeArrowheads="1"/>
          </p:cNvSpPr>
          <p:nvPr/>
        </p:nvSpPr>
        <p:spPr bwMode="auto">
          <a:xfrm>
            <a:off x="8382000" y="6248400"/>
            <a:ext cx="517525" cy="338138"/>
          </a:xfrm>
          <a:prstGeom prst="rect">
            <a:avLst/>
          </a:prstGeom>
          <a:noFill/>
          <a:ln w="9525">
            <a:noFill/>
            <a:miter lim="800000"/>
            <a:headEnd/>
            <a:tailEnd/>
          </a:ln>
        </p:spPr>
        <p:txBody>
          <a:bodyPr>
            <a:spAutoFit/>
          </a:bodyPr>
          <a:lstStyle/>
          <a:p>
            <a:pPr>
              <a:defRPr/>
            </a:pPr>
            <a:fld id="{E8179743-CC7F-4386-AA86-4B069D926F2B}" type="slidenum">
              <a:rPr lang="en-US" sz="1600">
                <a:latin typeface="+mn-lt"/>
                <a:cs typeface="Arial" charset="0"/>
              </a:rPr>
              <a:pPr>
                <a:defRPr/>
              </a:pPr>
              <a:t>78</a:t>
            </a:fld>
            <a:endParaRPr lang="en-US" dirty="0">
              <a:latin typeface="+mn-lt"/>
              <a:cs typeface="Arial" charset="0"/>
            </a:endParaRPr>
          </a:p>
        </p:txBody>
      </p:sp>
    </p:spTree>
    <p:extLst>
      <p:ext uri="{BB962C8B-B14F-4D97-AF65-F5344CB8AC3E}">
        <p14:creationId xmlns:p14="http://schemas.microsoft.com/office/powerpoint/2010/main" val="1523270009"/>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5346" name="Rectangle 3"/>
          <p:cNvSpPr>
            <a:spLocks noGrp="1" noChangeArrowheads="1"/>
          </p:cNvSpPr>
          <p:nvPr>
            <p:ph idx="1"/>
          </p:nvPr>
        </p:nvSpPr>
        <p:spPr>
          <a:xfrm>
            <a:off x="4876800" y="381000"/>
            <a:ext cx="3810000" cy="3886200"/>
          </a:xfrm>
        </p:spPr>
        <p:txBody>
          <a:bodyPr rtlCol="0">
            <a:normAutofit fontScale="85000" lnSpcReduction="10000"/>
          </a:bodyPr>
          <a:lstStyle/>
          <a:p>
            <a:pPr marL="0" indent="0" algn="ctr" eaLnBrk="1" fontAlgn="auto" hangingPunct="1">
              <a:lnSpc>
                <a:spcPct val="120000"/>
              </a:lnSpc>
              <a:spcBef>
                <a:spcPts val="600"/>
              </a:spcBef>
              <a:spcAft>
                <a:spcPts val="0"/>
              </a:spcAft>
              <a:buClr>
                <a:schemeClr val="tx1"/>
              </a:buClr>
              <a:buFont typeface="Wingdings" pitchFamily="2" charset="2"/>
              <a:buNone/>
              <a:defRPr/>
            </a:pPr>
            <a:r>
              <a:rPr lang="en-US" sz="4200" dirty="0" smtClean="0"/>
              <a:t>Develop</a:t>
            </a:r>
          </a:p>
          <a:p>
            <a:pPr marL="0" indent="0" algn="ctr" eaLnBrk="1" fontAlgn="auto" hangingPunct="1">
              <a:lnSpc>
                <a:spcPct val="120000"/>
              </a:lnSpc>
              <a:spcBef>
                <a:spcPts val="600"/>
              </a:spcBef>
              <a:spcAft>
                <a:spcPts val="0"/>
              </a:spcAft>
              <a:buClr>
                <a:schemeClr val="tx1"/>
              </a:buClr>
              <a:buFont typeface="Wingdings" pitchFamily="2" charset="2"/>
              <a:buNone/>
              <a:defRPr/>
            </a:pPr>
            <a:r>
              <a:rPr lang="en-US" sz="4200" dirty="0" smtClean="0"/>
              <a:t>Measurable Annual Goals that address skill deficits and lead to post-secondary goals</a:t>
            </a:r>
            <a:endParaRPr lang="en-US" sz="4000" dirty="0" smtClean="0"/>
          </a:p>
          <a:p>
            <a:pPr eaLnBrk="1" fontAlgn="auto" hangingPunct="1">
              <a:spcAft>
                <a:spcPts val="0"/>
              </a:spcAft>
              <a:buFont typeface="Arial" charset="0"/>
              <a:buChar char="•"/>
              <a:defRPr/>
            </a:pPr>
            <a:endParaRPr lang="en-US" sz="4000" dirty="0" smtClean="0"/>
          </a:p>
        </p:txBody>
      </p:sp>
      <p:sp>
        <p:nvSpPr>
          <p:cNvPr id="98307" name="Slide Number Placeholder 5"/>
          <p:cNvSpPr>
            <a:spLocks noGrp="1"/>
          </p:cNvSpPr>
          <p:nvPr>
            <p:ph type="sldNum" sz="quarter" idx="12"/>
          </p:nvPr>
        </p:nvSpPr>
        <p:spPr>
          <a:xfrm>
            <a:off x="8077200" y="6172200"/>
            <a:ext cx="6858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E445D542-3BDC-435D-8923-C06EA79698C1}" type="slidenum">
              <a:rPr lang="en-US" smtClean="0"/>
              <a:pPr eaLnBrk="1" hangingPunct="1"/>
              <a:t>79</a:t>
            </a:fld>
            <a:endParaRPr lang="en-US" smtClean="0"/>
          </a:p>
        </p:txBody>
      </p:sp>
      <p:sp>
        <p:nvSpPr>
          <p:cNvPr id="4" name="Right Arrow 3"/>
          <p:cNvSpPr/>
          <p:nvPr/>
        </p:nvSpPr>
        <p:spPr>
          <a:xfrm>
            <a:off x="0" y="990600"/>
            <a:ext cx="4038600" cy="1524000"/>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4000" b="1" dirty="0">
                <a:solidFill>
                  <a:schemeClr val="bg1"/>
                </a:solidFill>
              </a:rPr>
              <a:t>Step Five:</a:t>
            </a:r>
            <a:endParaRPr lang="en-US" sz="5400" b="1" dirty="0">
              <a:solidFill>
                <a:schemeClr val="bg1"/>
              </a:solidFill>
            </a:endParaRPr>
          </a:p>
        </p:txBody>
      </p:sp>
      <p:pic>
        <p:nvPicPr>
          <p:cNvPr id="98309" name="Picture 5" descr="C:\Documents and Settings\rnilles\Local Settings\Temporary Internet Files\Content.IE5\FD52Y46M\MCBD10070_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034054">
            <a:off x="5561013" y="4343400"/>
            <a:ext cx="2549525"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533400" y="0"/>
            <a:ext cx="8153400" cy="990600"/>
          </a:xfrm>
        </p:spPr>
        <p:txBody>
          <a:bodyPr/>
          <a:lstStyle/>
          <a:p>
            <a:r>
              <a:rPr lang="en-US" smtClean="0">
                <a:solidFill>
                  <a:srgbClr val="000099"/>
                </a:solidFill>
              </a:rPr>
              <a:t>What is Secondary Transition?</a:t>
            </a:r>
          </a:p>
        </p:txBody>
      </p:sp>
      <p:sp>
        <p:nvSpPr>
          <p:cNvPr id="3" name="Content Placeholder 2"/>
          <p:cNvSpPr>
            <a:spLocks noGrp="1"/>
          </p:cNvSpPr>
          <p:nvPr>
            <p:ph idx="1"/>
          </p:nvPr>
        </p:nvSpPr>
        <p:spPr>
          <a:xfrm>
            <a:off x="457200" y="1143000"/>
            <a:ext cx="8305800" cy="5257800"/>
          </a:xfrm>
        </p:spPr>
        <p:txBody>
          <a:bodyPr/>
          <a:lstStyle/>
          <a:p>
            <a:pPr>
              <a:defRPr/>
            </a:pPr>
            <a:r>
              <a:rPr lang="en-US" sz="3000" kern="1200" dirty="0" smtClean="0"/>
              <a:t>“</a:t>
            </a:r>
            <a:r>
              <a:rPr lang="en-US" sz="3000" b="1" kern="1200" dirty="0" smtClean="0">
                <a:solidFill>
                  <a:srgbClr val="000099"/>
                </a:solidFill>
              </a:rPr>
              <a:t>a coordinated set of activities</a:t>
            </a:r>
            <a:r>
              <a:rPr lang="en-US" sz="3000" kern="1200" dirty="0" smtClean="0"/>
              <a:t> for a child with a disability that is designed within a </a:t>
            </a:r>
            <a:r>
              <a:rPr lang="en-US" sz="3000" b="1" kern="1200" dirty="0" smtClean="0">
                <a:solidFill>
                  <a:srgbClr val="000099"/>
                </a:solidFill>
              </a:rPr>
              <a:t>result-oriented process</a:t>
            </a:r>
            <a:r>
              <a:rPr lang="en-US" sz="3000" kern="1200" dirty="0" smtClean="0"/>
              <a:t>, that is focused on improving the academic and functional achievement of the child with a disability </a:t>
            </a:r>
            <a:r>
              <a:rPr lang="en-US" sz="3000" b="1" kern="1200" dirty="0" smtClean="0">
                <a:solidFill>
                  <a:srgbClr val="000099"/>
                </a:solidFill>
              </a:rPr>
              <a:t>to facilitate the child’s movement from school to post-school activities</a:t>
            </a:r>
            <a:r>
              <a:rPr lang="en-US" sz="3000" kern="1200" dirty="0" smtClean="0"/>
              <a:t>, including post-secondary education, vocational education, integrated employment (including supported employment), continuing and adult education, adult services, independent living, or community participation.” (IDEA 2004)</a:t>
            </a:r>
            <a:endParaRPr lang="en-US" sz="3000" dirty="0"/>
          </a:p>
        </p:txBody>
      </p:sp>
      <p:sp>
        <p:nvSpPr>
          <p:cNvPr id="13316" name="Rectangle 4"/>
          <p:cNvSpPr>
            <a:spLocks noChangeArrowheads="1"/>
          </p:cNvSpPr>
          <p:nvPr/>
        </p:nvSpPr>
        <p:spPr bwMode="auto">
          <a:xfrm>
            <a:off x="8458200" y="6248400"/>
            <a:ext cx="4127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fld id="{5516E3E3-9962-41C7-B17E-94BFB9E1E42D}" type="slidenum">
              <a:rPr lang="en-US" sz="1600"/>
              <a:pPr/>
              <a:t>8</a:t>
            </a:fld>
            <a:endParaRPr lang="en-US"/>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330" name="Picture 3" descr="ROADMAP FINAL - WORD.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Down Arrow 2"/>
          <p:cNvSpPr/>
          <p:nvPr/>
        </p:nvSpPr>
        <p:spPr>
          <a:xfrm rot="19749888">
            <a:off x="5321300" y="4551363"/>
            <a:ext cx="485775" cy="977900"/>
          </a:xfrm>
          <a:prstGeom prst="downArrow">
            <a:avLst>
              <a:gd name="adj1" fmla="val 28640"/>
              <a:gd name="adj2" fmla="val 50000"/>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99"/>
                </a:solidFill>
              </a:rPr>
              <a:t>Measurable Annual Goal (MAG)</a:t>
            </a:r>
            <a:endParaRPr lang="en-US" dirty="0"/>
          </a:p>
        </p:txBody>
      </p:sp>
      <p:sp>
        <p:nvSpPr>
          <p:cNvPr id="3" name="Content Placeholder 2"/>
          <p:cNvSpPr>
            <a:spLocks noGrp="1"/>
          </p:cNvSpPr>
          <p:nvPr>
            <p:ph idx="1"/>
          </p:nvPr>
        </p:nvSpPr>
        <p:spPr>
          <a:xfrm>
            <a:off x="381000" y="1371600"/>
            <a:ext cx="8077200" cy="4754563"/>
          </a:xfrm>
        </p:spPr>
        <p:txBody>
          <a:bodyPr/>
          <a:lstStyle/>
          <a:p>
            <a:r>
              <a:rPr lang="en-US" sz="3600" dirty="0" smtClean="0"/>
              <a:t>For students age 14-21, </a:t>
            </a:r>
            <a:r>
              <a:rPr lang="en-US" sz="3600" b="1" dirty="0" smtClean="0"/>
              <a:t>every</a:t>
            </a:r>
            <a:r>
              <a:rPr lang="en-US" sz="3600" dirty="0" smtClean="0"/>
              <a:t> measurable annual goal (MAG)  and short term objective (STO)  supports the student’s </a:t>
            </a:r>
            <a:r>
              <a:rPr lang="en-US" sz="4000" dirty="0" smtClean="0"/>
              <a:t>post- secondary goals</a:t>
            </a:r>
            <a:r>
              <a:rPr lang="en-US" sz="3600" dirty="0" smtClean="0"/>
              <a:t>.</a:t>
            </a:r>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2"/>
          </p:nvPr>
        </p:nvSpPr>
        <p:spPr/>
        <p:txBody>
          <a:bodyPr/>
          <a:lstStyle/>
          <a:p>
            <a:pPr>
              <a:defRPr/>
            </a:pPr>
            <a:fld id="{8E63389D-9F6B-4DD2-9883-857234BF030F}" type="slidenum">
              <a:rPr lang="en-US" smtClean="0"/>
              <a:pPr>
                <a:defRPr/>
              </a:pPr>
              <a:t>81</a:t>
            </a:fld>
            <a:endParaRPr lang="en-US"/>
          </a:p>
        </p:txBody>
      </p:sp>
      <p:pic>
        <p:nvPicPr>
          <p:cNvPr id="5" name="Picture 5" descr="C:\Documents and Settings\rnilles\Local Settings\Temporary Internet Files\Content.IE5\FD52Y46M\MCBD10070_0000[1].wmf"/>
          <p:cNvPicPr>
            <a:picLocks noChangeAspect="1" noChangeArrowheads="1"/>
          </p:cNvPicPr>
          <p:nvPr/>
        </p:nvPicPr>
        <p:blipFill>
          <a:blip r:embed="rId3" cstate="print"/>
          <a:srcRect/>
          <a:stretch>
            <a:fillRect/>
          </a:stretch>
        </p:blipFill>
        <p:spPr bwMode="auto">
          <a:xfrm rot="1034054">
            <a:off x="6843946" y="4372708"/>
            <a:ext cx="2046928" cy="2018888"/>
          </a:xfrm>
          <a:prstGeom prst="rect">
            <a:avLst/>
          </a:prstGeom>
          <a:noFill/>
          <a:ln w="9525">
            <a:noFill/>
            <a:miter lim="800000"/>
            <a:headEnd/>
            <a:tailEnd/>
          </a:ln>
        </p:spPr>
      </p:pic>
    </p:spTree>
    <p:extLst>
      <p:ext uri="{BB962C8B-B14F-4D97-AF65-F5344CB8AC3E}">
        <p14:creationId xmlns:p14="http://schemas.microsoft.com/office/powerpoint/2010/main" val="263579830"/>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a:xfrm>
            <a:off x="762000" y="228600"/>
            <a:ext cx="7772400" cy="685800"/>
          </a:xfrm>
        </p:spPr>
        <p:txBody>
          <a:bodyPr/>
          <a:lstStyle/>
          <a:p>
            <a:pPr eaLnBrk="1" hangingPunct="1"/>
            <a:r>
              <a:rPr lang="en-US" dirty="0" smtClean="0">
                <a:solidFill>
                  <a:srgbClr val="000099"/>
                </a:solidFill>
              </a:rPr>
              <a:t>Measurable Annual Goals (MAG) </a:t>
            </a:r>
            <a:endParaRPr lang="en-US" sz="4800" dirty="0" smtClean="0">
              <a:solidFill>
                <a:srgbClr val="000099"/>
              </a:solidFill>
            </a:endParaRPr>
          </a:p>
        </p:txBody>
      </p:sp>
      <p:sp>
        <p:nvSpPr>
          <p:cNvPr id="119811" name="Rectangle 3"/>
          <p:cNvSpPr>
            <a:spLocks noGrp="1" noChangeArrowheads="1"/>
          </p:cNvSpPr>
          <p:nvPr>
            <p:ph idx="1"/>
          </p:nvPr>
        </p:nvSpPr>
        <p:spPr>
          <a:xfrm>
            <a:off x="304800" y="1066800"/>
            <a:ext cx="8534400" cy="5791200"/>
          </a:xfrm>
        </p:spPr>
        <p:txBody>
          <a:bodyPr/>
          <a:lstStyle/>
          <a:p>
            <a:pPr marL="347472" lvl="1" indent="-347472" eaLnBrk="1" hangingPunct="1">
              <a:buFont typeface="Arial" pitchFamily="34" charset="0"/>
              <a:buChar char="•"/>
            </a:pPr>
            <a:r>
              <a:rPr lang="en-US" sz="3400" dirty="0" smtClean="0"/>
              <a:t>Build skills (identified in Needs)</a:t>
            </a:r>
          </a:p>
          <a:p>
            <a:pPr marL="347472" lvl="1" indent="-347472" eaLnBrk="1" hangingPunct="1">
              <a:buFont typeface="Arial" pitchFamily="34" charset="0"/>
              <a:buChar char="•"/>
            </a:pPr>
            <a:r>
              <a:rPr lang="en-US" sz="3400" dirty="0" smtClean="0"/>
              <a:t>Prioritized:  3-5 goals for most</a:t>
            </a:r>
          </a:p>
          <a:p>
            <a:pPr marL="347472" lvl="1" indent="-347472" eaLnBrk="1" hangingPunct="1">
              <a:buFont typeface="Arial" pitchFamily="34" charset="0"/>
              <a:buChar char="•"/>
            </a:pPr>
            <a:r>
              <a:rPr lang="en-US" sz="3400" dirty="0" smtClean="0"/>
              <a:t>Communicate expectations-projects student performance at the end of one year of instruction</a:t>
            </a:r>
          </a:p>
          <a:p>
            <a:pPr marL="347472" lvl="1" indent="-347472" eaLnBrk="1" hangingPunct="1">
              <a:buFont typeface="Arial" pitchFamily="34" charset="0"/>
              <a:buChar char="•"/>
            </a:pPr>
            <a:r>
              <a:rPr lang="en-US" sz="3400" dirty="0" smtClean="0"/>
              <a:t>Begin from baseline of skill (present levels)</a:t>
            </a:r>
          </a:p>
          <a:p>
            <a:pPr marL="347472" lvl="1" indent="-347472" eaLnBrk="1" hangingPunct="1">
              <a:buFont typeface="Arial" pitchFamily="34" charset="0"/>
              <a:buChar char="•"/>
            </a:pPr>
            <a:r>
              <a:rPr lang="en-US" sz="3400" dirty="0" smtClean="0"/>
              <a:t>Contain measurable, countable </a:t>
            </a:r>
            <a:r>
              <a:rPr lang="en-US" sz="3600" dirty="0" smtClean="0"/>
              <a:t>data</a:t>
            </a:r>
            <a:endParaRPr lang="en-US" sz="3400" dirty="0" smtClean="0"/>
          </a:p>
          <a:p>
            <a:pPr eaLnBrk="1" hangingPunct="1">
              <a:spcBef>
                <a:spcPts val="0"/>
              </a:spcBef>
            </a:pPr>
            <a:r>
              <a:rPr lang="en-US" sz="3400" dirty="0" smtClean="0"/>
              <a:t>Are written to include </a:t>
            </a:r>
            <a:r>
              <a:rPr lang="en-US" sz="3600" dirty="0" smtClean="0"/>
              <a:t>progress monitoring</a:t>
            </a:r>
            <a:endParaRPr lang="en-US" sz="3400" dirty="0" smtClean="0"/>
          </a:p>
          <a:p>
            <a:pPr eaLnBrk="1" hangingPunct="1">
              <a:lnSpc>
                <a:spcPct val="105000"/>
              </a:lnSpc>
              <a:buNone/>
            </a:pPr>
            <a:endParaRPr lang="en-US" dirty="0" smtClean="0"/>
          </a:p>
          <a:p>
            <a:pPr eaLnBrk="1" hangingPunct="1">
              <a:lnSpc>
                <a:spcPct val="105000"/>
              </a:lnSpc>
            </a:pPr>
            <a:endParaRPr lang="en-US" dirty="0" smtClean="0"/>
          </a:p>
          <a:p>
            <a:pPr eaLnBrk="1" hangingPunct="1">
              <a:lnSpc>
                <a:spcPct val="105000"/>
              </a:lnSpc>
            </a:pPr>
            <a:endParaRPr lang="en-US" sz="3000" dirty="0" smtClean="0"/>
          </a:p>
          <a:p>
            <a:pPr marL="623888" lvl="1" indent="-569913" eaLnBrk="1" hangingPunct="1">
              <a:buFont typeface="Arial" pitchFamily="34" charset="0"/>
              <a:buChar char="•"/>
            </a:pPr>
            <a:endParaRPr lang="en-US" sz="3000" dirty="0" smtClean="0"/>
          </a:p>
          <a:p>
            <a:pPr marL="623888" lvl="1" indent="-569913" eaLnBrk="1" hangingPunct="1">
              <a:buFont typeface="Arial" pitchFamily="34" charset="0"/>
              <a:buChar char="•"/>
            </a:pPr>
            <a:endParaRPr lang="en-US" sz="3000" dirty="0" smtClean="0"/>
          </a:p>
        </p:txBody>
      </p:sp>
      <p:sp>
        <p:nvSpPr>
          <p:cNvPr id="119812" name="Slide Number Placeholder 5"/>
          <p:cNvSpPr>
            <a:spLocks noGrp="1"/>
          </p:cNvSpPr>
          <p:nvPr>
            <p:ph type="sldNum" sz="quarter" idx="12"/>
          </p:nvPr>
        </p:nvSpPr>
        <p:spPr>
          <a:xfrm>
            <a:off x="8077200" y="6172200"/>
            <a:ext cx="685800" cy="476250"/>
          </a:xfrm>
          <a:noFill/>
        </p:spPr>
        <p:txBody>
          <a:bodyPr/>
          <a:lstStyle/>
          <a:p>
            <a:fld id="{CE0F9DD0-9D23-4821-BDAF-21149A617602}" type="slidenum">
              <a:rPr lang="en-US" smtClean="0">
                <a:latin typeface="Arial" pitchFamily="34" charset="0"/>
              </a:rPr>
              <a:pPr/>
              <a:t>82</a:t>
            </a:fld>
            <a:endParaRPr lang="en-US" smtClean="0">
              <a:latin typeface="Arial" pitchFamily="34" charset="0"/>
            </a:endParaRPr>
          </a:p>
        </p:txBody>
      </p:sp>
    </p:spTree>
    <p:extLst>
      <p:ext uri="{BB962C8B-B14F-4D97-AF65-F5344CB8AC3E}">
        <p14:creationId xmlns:p14="http://schemas.microsoft.com/office/powerpoint/2010/main" val="2218582460"/>
      </p:ext>
    </p:extLst>
  </p:cSld>
  <p:clrMapOvr>
    <a:masterClrMapping/>
  </p:clrMapOvr>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Title 1"/>
          <p:cNvSpPr>
            <a:spLocks noGrp="1"/>
          </p:cNvSpPr>
          <p:nvPr>
            <p:ph type="title" idx="4294967295"/>
          </p:nvPr>
        </p:nvSpPr>
        <p:spPr>
          <a:xfrm>
            <a:off x="533400" y="152400"/>
            <a:ext cx="8077200" cy="639763"/>
          </a:xfrm>
        </p:spPr>
        <p:txBody>
          <a:bodyPr/>
          <a:lstStyle/>
          <a:p>
            <a:r>
              <a:rPr lang="en-US" sz="3600" smtClean="0"/>
              <a:t>Alignment:  Present Ed Levels to Goals </a:t>
            </a:r>
            <a:endParaRPr lang="en-US" smtClean="0"/>
          </a:p>
        </p:txBody>
      </p:sp>
      <p:sp>
        <p:nvSpPr>
          <p:cNvPr id="111619" name="Slide Number Placeholder 2"/>
          <p:cNvSpPr txBox="1">
            <a:spLocks noGrp="1"/>
          </p:cNvSpPr>
          <p:nvPr/>
        </p:nvSpPr>
        <p:spPr bwMode="auto">
          <a:xfrm>
            <a:off x="8305800" y="6245225"/>
            <a:ext cx="609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fld id="{15A6F6F4-34A3-4CFA-A9BB-BD06964CEE21}" type="slidenum">
              <a:rPr lang="en-US" sz="1400"/>
              <a:pPr algn="r" eaLnBrk="1" hangingPunct="1"/>
              <a:t>83</a:t>
            </a:fld>
            <a:endParaRPr lang="en-US" sz="1400"/>
          </a:p>
        </p:txBody>
      </p:sp>
      <p:graphicFrame>
        <p:nvGraphicFramePr>
          <p:cNvPr id="4" name="Diagram 3"/>
          <p:cNvGraphicFramePr/>
          <p:nvPr/>
        </p:nvGraphicFramePr>
        <p:xfrm>
          <a:off x="493712" y="1423987"/>
          <a:ext cx="8305801" cy="5410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2994680"/>
      </p:ext>
    </p:extLst>
  </p:cSld>
  <p:clrMapOvr>
    <a:masterClrMapping/>
  </p:clrMapOvr>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839200" cy="563562"/>
          </a:xfrm>
        </p:spPr>
        <p:txBody>
          <a:bodyPr/>
          <a:lstStyle/>
          <a:p>
            <a:pPr algn="l"/>
            <a:r>
              <a:rPr lang="en-US" sz="3200" dirty="0" smtClean="0"/>
              <a:t>Measurable Annual Goals and Objectives</a:t>
            </a:r>
            <a:endParaRPr lang="en-US" sz="4400" b="1" dirty="0">
              <a:solidFill>
                <a:srgbClr val="C00000"/>
              </a:solidFill>
            </a:endParaRPr>
          </a:p>
        </p:txBody>
      </p:sp>
      <p:sp>
        <p:nvSpPr>
          <p:cNvPr id="3" name="Content Placeholder 2"/>
          <p:cNvSpPr>
            <a:spLocks noGrp="1"/>
          </p:cNvSpPr>
          <p:nvPr>
            <p:ph idx="1"/>
          </p:nvPr>
        </p:nvSpPr>
        <p:spPr>
          <a:xfrm>
            <a:off x="381000" y="913576"/>
            <a:ext cx="8305800" cy="5212587"/>
          </a:xfrm>
        </p:spPr>
        <p:txBody>
          <a:bodyPr/>
          <a:lstStyle/>
          <a:p>
            <a:pPr>
              <a:buNone/>
            </a:pPr>
            <a:r>
              <a:rPr lang="en-US" b="1" dirty="0" smtClean="0">
                <a:solidFill>
                  <a:srgbClr val="C00000"/>
                </a:solidFill>
              </a:rPr>
              <a:t>What they are NOT </a:t>
            </a:r>
          </a:p>
          <a:p>
            <a:r>
              <a:rPr lang="en-US" dirty="0" smtClean="0"/>
              <a:t>NOT curriculum </a:t>
            </a:r>
          </a:p>
          <a:p>
            <a:r>
              <a:rPr lang="en-US" dirty="0"/>
              <a:t>NOT for subject areas</a:t>
            </a:r>
            <a:endParaRPr lang="en-US" dirty="0" smtClean="0"/>
          </a:p>
          <a:p>
            <a:r>
              <a:rPr lang="en-US" dirty="0"/>
              <a:t>NOT grade averages </a:t>
            </a:r>
            <a:r>
              <a:rPr lang="en-US" dirty="0" smtClean="0"/>
              <a:t>or </a:t>
            </a:r>
            <a:r>
              <a:rPr lang="en-US" dirty="0"/>
              <a:t>passing a </a:t>
            </a:r>
            <a:r>
              <a:rPr lang="en-US" dirty="0" smtClean="0"/>
              <a:t>course</a:t>
            </a:r>
          </a:p>
          <a:p>
            <a:r>
              <a:rPr lang="en-US" dirty="0"/>
              <a:t>NOT only for students instructed in special education classes</a:t>
            </a:r>
            <a:endParaRPr lang="en-US" dirty="0" smtClean="0"/>
          </a:p>
          <a:p>
            <a:r>
              <a:rPr lang="en-US" dirty="0" smtClean="0"/>
              <a:t>NOT activities such as visiting a college fair or job shadowing</a:t>
            </a:r>
          </a:p>
          <a:p>
            <a:r>
              <a:rPr lang="en-US" dirty="0" smtClean="0"/>
              <a:t>NOT specified as “transition goals”</a:t>
            </a:r>
          </a:p>
          <a:p>
            <a:r>
              <a:rPr lang="en-US" dirty="0" smtClean="0"/>
              <a:t>NOT the same as post-secondary goals</a:t>
            </a:r>
          </a:p>
          <a:p>
            <a:endParaRPr lang="en-US" dirty="0"/>
          </a:p>
        </p:txBody>
      </p:sp>
      <p:sp>
        <p:nvSpPr>
          <p:cNvPr id="4" name="Slide Number Placeholder 3"/>
          <p:cNvSpPr>
            <a:spLocks noGrp="1"/>
          </p:cNvSpPr>
          <p:nvPr>
            <p:ph type="sldNum" sz="quarter" idx="12"/>
          </p:nvPr>
        </p:nvSpPr>
        <p:spPr/>
        <p:txBody>
          <a:bodyPr/>
          <a:lstStyle/>
          <a:p>
            <a:pPr>
              <a:defRPr/>
            </a:pPr>
            <a:fld id="{8E63389D-9F6B-4DD2-9883-857234BF030F}" type="slidenum">
              <a:rPr lang="en-US" smtClean="0"/>
              <a:pPr>
                <a:defRPr/>
              </a:pPr>
              <a:t>84</a:t>
            </a:fld>
            <a:endParaRPr lang="en-US"/>
          </a:p>
        </p:txBody>
      </p:sp>
      <p:pic>
        <p:nvPicPr>
          <p:cNvPr id="5" name="Picture 32"/>
          <p:cNvPicPr>
            <a:picLocks noChangeAspect="1" noChangeArrowheads="1"/>
          </p:cNvPicPr>
          <p:nvPr/>
        </p:nvPicPr>
        <p:blipFill>
          <a:blip r:embed="rId3" cstate="print"/>
          <a:srcRect/>
          <a:stretch>
            <a:fillRect/>
          </a:stretch>
        </p:blipFill>
        <p:spPr bwMode="auto">
          <a:xfrm>
            <a:off x="6629400" y="609600"/>
            <a:ext cx="2143797" cy="1905000"/>
          </a:xfrm>
          <a:prstGeom prst="rect">
            <a:avLst/>
          </a:prstGeom>
          <a:noFill/>
          <a:ln w="9525">
            <a:noFill/>
            <a:miter lim="800000"/>
            <a:headEnd/>
            <a:tailEnd/>
          </a:ln>
        </p:spPr>
      </p:pic>
    </p:spTree>
    <p:extLst>
      <p:ext uri="{BB962C8B-B14F-4D97-AF65-F5344CB8AC3E}">
        <p14:creationId xmlns:p14="http://schemas.microsoft.com/office/powerpoint/2010/main" val="6274922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Title 2"/>
          <p:cNvSpPr>
            <a:spLocks noGrp="1"/>
          </p:cNvSpPr>
          <p:nvPr>
            <p:ph type="title"/>
          </p:nvPr>
        </p:nvSpPr>
        <p:spPr>
          <a:xfrm>
            <a:off x="381000" y="304800"/>
            <a:ext cx="8382000" cy="563563"/>
          </a:xfrm>
        </p:spPr>
        <p:txBody>
          <a:bodyPr/>
          <a:lstStyle/>
          <a:p>
            <a:r>
              <a:rPr lang="en-US" sz="3200" dirty="0" smtClean="0">
                <a:solidFill>
                  <a:srgbClr val="C00000"/>
                </a:solidFill>
              </a:rPr>
              <a:t>Examples of SKILLS</a:t>
            </a:r>
            <a:r>
              <a:rPr lang="en-US" sz="3200" dirty="0" smtClean="0">
                <a:solidFill>
                  <a:srgbClr val="333399"/>
                </a:solidFill>
              </a:rPr>
              <a:t> that might be needed for </a:t>
            </a:r>
            <a:br>
              <a:rPr lang="en-US" sz="3200" dirty="0" smtClean="0">
                <a:solidFill>
                  <a:srgbClr val="333399"/>
                </a:solidFill>
              </a:rPr>
            </a:br>
            <a:r>
              <a:rPr lang="en-US" sz="3200" dirty="0" smtClean="0">
                <a:solidFill>
                  <a:srgbClr val="333399"/>
                </a:solidFill>
              </a:rPr>
              <a:t>Secondary Students  </a:t>
            </a:r>
          </a:p>
        </p:txBody>
      </p:sp>
      <p:sp>
        <p:nvSpPr>
          <p:cNvPr id="103427" name="Content Placeholder 3"/>
          <p:cNvSpPr>
            <a:spLocks noGrp="1"/>
          </p:cNvSpPr>
          <p:nvPr>
            <p:ph idx="1"/>
          </p:nvPr>
        </p:nvSpPr>
        <p:spPr>
          <a:xfrm>
            <a:off x="381000" y="1295400"/>
            <a:ext cx="7315200" cy="5029200"/>
          </a:xfrm>
        </p:spPr>
        <p:txBody>
          <a:bodyPr/>
          <a:lstStyle/>
          <a:p>
            <a:pPr eaLnBrk="1" hangingPunct="1">
              <a:spcBef>
                <a:spcPct val="0"/>
              </a:spcBef>
            </a:pPr>
            <a:r>
              <a:rPr lang="en-US" sz="3000" dirty="0">
                <a:solidFill>
                  <a:srgbClr val="333399"/>
                </a:solidFill>
              </a:rPr>
              <a:t>Academic Skills</a:t>
            </a:r>
            <a:endParaRPr lang="en-US" sz="3000" dirty="0" smtClean="0"/>
          </a:p>
          <a:p>
            <a:pPr eaLnBrk="1" hangingPunct="1">
              <a:spcBef>
                <a:spcPct val="0"/>
              </a:spcBef>
            </a:pPr>
            <a:r>
              <a:rPr lang="en-US" sz="3000" dirty="0" smtClean="0"/>
              <a:t>Organizational skills</a:t>
            </a:r>
          </a:p>
          <a:p>
            <a:pPr eaLnBrk="1" hangingPunct="1">
              <a:spcBef>
                <a:spcPct val="0"/>
              </a:spcBef>
            </a:pPr>
            <a:r>
              <a:rPr lang="en-US" sz="3000" dirty="0" smtClean="0"/>
              <a:t>Social Skills</a:t>
            </a:r>
          </a:p>
          <a:p>
            <a:pPr eaLnBrk="1" hangingPunct="1">
              <a:spcBef>
                <a:spcPct val="0"/>
              </a:spcBef>
            </a:pPr>
            <a:r>
              <a:rPr lang="en-US" sz="3000" dirty="0" smtClean="0"/>
              <a:t>Time Management Skills</a:t>
            </a:r>
          </a:p>
          <a:p>
            <a:pPr eaLnBrk="1" hangingPunct="1">
              <a:spcBef>
                <a:spcPct val="0"/>
              </a:spcBef>
            </a:pPr>
            <a:r>
              <a:rPr lang="en-US" sz="3000" dirty="0" smtClean="0"/>
              <a:t>Dexterity Skills</a:t>
            </a:r>
          </a:p>
          <a:p>
            <a:pPr eaLnBrk="1" hangingPunct="1">
              <a:spcBef>
                <a:spcPct val="0"/>
              </a:spcBef>
            </a:pPr>
            <a:r>
              <a:rPr lang="en-US" sz="3000" dirty="0" smtClean="0"/>
              <a:t>Communication Skills</a:t>
            </a:r>
          </a:p>
          <a:p>
            <a:pPr eaLnBrk="1" hangingPunct="1">
              <a:spcBef>
                <a:spcPct val="0"/>
              </a:spcBef>
            </a:pPr>
            <a:r>
              <a:rPr lang="en-US" sz="3000" dirty="0" smtClean="0"/>
              <a:t>Self Help Skills</a:t>
            </a:r>
          </a:p>
          <a:p>
            <a:pPr eaLnBrk="1" hangingPunct="1">
              <a:spcBef>
                <a:spcPct val="0"/>
              </a:spcBef>
            </a:pPr>
            <a:r>
              <a:rPr lang="en-US" sz="3000" dirty="0" smtClean="0"/>
              <a:t>Travel Skills</a:t>
            </a:r>
          </a:p>
          <a:p>
            <a:pPr eaLnBrk="1" hangingPunct="1">
              <a:spcBef>
                <a:spcPct val="0"/>
              </a:spcBef>
            </a:pPr>
            <a:r>
              <a:rPr lang="en-US" sz="3000" dirty="0" smtClean="0"/>
              <a:t>Mobility Skills</a:t>
            </a:r>
          </a:p>
          <a:p>
            <a:pPr eaLnBrk="1" hangingPunct="1">
              <a:spcBef>
                <a:spcPct val="0"/>
              </a:spcBef>
            </a:pPr>
            <a:r>
              <a:rPr lang="en-US" sz="3000" dirty="0" smtClean="0"/>
              <a:t>Workplace Values</a:t>
            </a:r>
          </a:p>
          <a:p>
            <a:pPr eaLnBrk="1" hangingPunct="1">
              <a:spcBef>
                <a:spcPct val="0"/>
              </a:spcBef>
            </a:pPr>
            <a:r>
              <a:rPr lang="en-US" sz="3000" dirty="0" smtClean="0"/>
              <a:t>Self Determination and Self Advocacy Skills</a:t>
            </a:r>
          </a:p>
          <a:p>
            <a:pPr eaLnBrk="1" hangingPunct="1">
              <a:spcBef>
                <a:spcPct val="0"/>
              </a:spcBef>
            </a:pPr>
            <a:endParaRPr lang="en-US" sz="3000" dirty="0" smtClean="0">
              <a:solidFill>
                <a:srgbClr val="333399"/>
              </a:solidFill>
            </a:endParaRPr>
          </a:p>
        </p:txBody>
      </p:sp>
      <p:sp>
        <p:nvSpPr>
          <p:cNvPr id="103428" name="Slide Number Placeholder 1"/>
          <p:cNvSpPr>
            <a:spLocks noGrp="1"/>
          </p:cNvSpPr>
          <p:nvPr>
            <p:ph type="sldNum" sz="quarter" idx="12"/>
          </p:nvPr>
        </p:nvSpPr>
        <p:spPr>
          <a:xfrm>
            <a:off x="8458200" y="6248400"/>
            <a:ext cx="457200" cy="4730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4AEFB714-417C-4F0C-B9CF-EE8C645538EF}" type="slidenum">
              <a:rPr lang="en-US" smtClean="0"/>
              <a:pPr eaLnBrk="1" hangingPunct="1"/>
              <a:t>85</a:t>
            </a:fld>
            <a:endParaRPr lang="en-US" smtClean="0"/>
          </a:p>
        </p:txBody>
      </p:sp>
      <p:pic>
        <p:nvPicPr>
          <p:cNvPr id="103429" name="Picture 18" descr="C:\Documents and Settings\rnilles\Local Settings\Temporary Internet Files\Content.IE5\UQSXZE31\MC900292134[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05600" y="1905000"/>
            <a:ext cx="1890713" cy="240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Title 1"/>
          <p:cNvSpPr>
            <a:spLocks noGrp="1"/>
          </p:cNvSpPr>
          <p:nvPr>
            <p:ph type="title"/>
          </p:nvPr>
        </p:nvSpPr>
        <p:spPr/>
        <p:txBody>
          <a:bodyPr/>
          <a:lstStyle/>
          <a:p>
            <a:r>
              <a:rPr lang="en-US" smtClean="0"/>
              <a:t>Measurable Annual Goals </a:t>
            </a:r>
          </a:p>
        </p:txBody>
      </p:sp>
      <p:sp>
        <p:nvSpPr>
          <p:cNvPr id="3" name="Content Placeholder 2"/>
          <p:cNvSpPr>
            <a:spLocks noGrp="1"/>
          </p:cNvSpPr>
          <p:nvPr>
            <p:ph idx="1"/>
          </p:nvPr>
        </p:nvSpPr>
        <p:spPr>
          <a:xfrm>
            <a:off x="457200" y="1371600"/>
            <a:ext cx="8229600" cy="4754563"/>
          </a:xfrm>
        </p:spPr>
        <p:txBody>
          <a:bodyPr/>
          <a:lstStyle/>
          <a:p>
            <a:pPr marL="514350" indent="-514350">
              <a:lnSpc>
                <a:spcPct val="150000"/>
              </a:lnSpc>
              <a:spcBef>
                <a:spcPts val="0"/>
              </a:spcBef>
              <a:buClr>
                <a:schemeClr val="accent6"/>
              </a:buClr>
              <a:buSzPct val="120000"/>
              <a:buFontTx/>
              <a:buNone/>
              <a:defRPr/>
            </a:pPr>
            <a:r>
              <a:rPr lang="en-US" dirty="0" smtClean="0">
                <a:latin typeface="Tahoma" pitchFamily="34" charset="0"/>
              </a:rPr>
              <a:t>Four required parts:</a:t>
            </a:r>
          </a:p>
          <a:p>
            <a:pPr marL="514350" indent="-514350">
              <a:lnSpc>
                <a:spcPct val="150000"/>
              </a:lnSpc>
              <a:spcBef>
                <a:spcPts val="0"/>
              </a:spcBef>
              <a:buClr>
                <a:schemeClr val="accent6"/>
              </a:buClr>
              <a:buSzPct val="100000"/>
              <a:buFont typeface="+mj-lt"/>
              <a:buAutoNum type="arabicPeriod"/>
              <a:defRPr/>
            </a:pPr>
            <a:r>
              <a:rPr lang="en-US" dirty="0" smtClean="0">
                <a:latin typeface="Tahoma" pitchFamily="34" charset="0"/>
              </a:rPr>
              <a:t>Condition</a:t>
            </a:r>
          </a:p>
          <a:p>
            <a:pPr marL="514350" indent="-514350">
              <a:lnSpc>
                <a:spcPct val="150000"/>
              </a:lnSpc>
              <a:spcBef>
                <a:spcPts val="0"/>
              </a:spcBef>
              <a:buClr>
                <a:schemeClr val="accent6"/>
              </a:buClr>
              <a:buSzPct val="100000"/>
              <a:buFont typeface="+mj-lt"/>
              <a:buAutoNum type="arabicPeriod"/>
              <a:defRPr/>
            </a:pPr>
            <a:r>
              <a:rPr lang="en-US" dirty="0" smtClean="0">
                <a:latin typeface="Tahoma" pitchFamily="34" charset="0"/>
              </a:rPr>
              <a:t> Student’s Name</a:t>
            </a:r>
          </a:p>
          <a:p>
            <a:pPr marL="514350" indent="-514350">
              <a:lnSpc>
                <a:spcPct val="150000"/>
              </a:lnSpc>
              <a:spcBef>
                <a:spcPts val="0"/>
              </a:spcBef>
              <a:buClr>
                <a:schemeClr val="accent6"/>
              </a:buClr>
              <a:buSzPct val="100000"/>
              <a:buFont typeface="+mj-lt"/>
              <a:buAutoNum type="arabicPeriod"/>
              <a:defRPr/>
            </a:pPr>
            <a:r>
              <a:rPr lang="en-US" dirty="0" smtClean="0">
                <a:latin typeface="Tahoma" pitchFamily="34" charset="0"/>
              </a:rPr>
              <a:t>Clearly Defined Behavior </a:t>
            </a:r>
          </a:p>
          <a:p>
            <a:pPr marL="514350" indent="-514350">
              <a:lnSpc>
                <a:spcPct val="150000"/>
              </a:lnSpc>
              <a:spcBef>
                <a:spcPts val="0"/>
              </a:spcBef>
              <a:buClr>
                <a:schemeClr val="accent6"/>
              </a:buClr>
              <a:buSzPct val="100000"/>
              <a:buFont typeface="+mj-lt"/>
              <a:buAutoNum type="arabicPeriod"/>
              <a:defRPr/>
            </a:pPr>
            <a:r>
              <a:rPr lang="en-US" dirty="0" smtClean="0">
                <a:latin typeface="Tahoma" pitchFamily="34" charset="0"/>
              </a:rPr>
              <a:t> Performance Criteria</a:t>
            </a:r>
          </a:p>
          <a:p>
            <a:pPr marL="514350" indent="-514350">
              <a:lnSpc>
                <a:spcPct val="90000"/>
              </a:lnSpc>
              <a:buClr>
                <a:schemeClr val="accent6"/>
              </a:buClr>
              <a:buSzPct val="100000"/>
              <a:buFontTx/>
              <a:buNone/>
              <a:defRPr/>
            </a:pPr>
            <a:endParaRPr lang="en-US" sz="1600" dirty="0" smtClean="0">
              <a:latin typeface="Times New Roman" pitchFamily="18" charset="0"/>
            </a:endParaRPr>
          </a:p>
          <a:p>
            <a:pPr marL="514350" indent="-514350">
              <a:lnSpc>
                <a:spcPct val="90000"/>
              </a:lnSpc>
              <a:buClr>
                <a:schemeClr val="accent6"/>
              </a:buClr>
              <a:buSzPct val="100000"/>
              <a:buFontTx/>
              <a:buNone/>
              <a:defRPr/>
            </a:pPr>
            <a:endParaRPr lang="en-US" sz="1800" dirty="0" smtClean="0">
              <a:latin typeface="Times New Roman" pitchFamily="18" charset="0"/>
            </a:endParaRPr>
          </a:p>
          <a:p>
            <a:pPr marL="514350" indent="-514350">
              <a:lnSpc>
                <a:spcPct val="90000"/>
              </a:lnSpc>
              <a:buClr>
                <a:schemeClr val="accent6"/>
              </a:buClr>
              <a:buSzPct val="100000"/>
              <a:buFontTx/>
              <a:buNone/>
              <a:defRPr/>
            </a:pPr>
            <a:r>
              <a:rPr lang="en-US" sz="1800" dirty="0" smtClean="0">
                <a:latin typeface="Times New Roman" pitchFamily="18" charset="0"/>
              </a:rPr>
              <a:t>Adapted from </a:t>
            </a:r>
            <a:r>
              <a:rPr lang="en-US" sz="1800" u="sng" dirty="0" smtClean="0">
                <a:latin typeface="Times New Roman" pitchFamily="18" charset="0"/>
              </a:rPr>
              <a:t>Strategies for Writing Better Goals and Short Term Objectives or Benchmarks  </a:t>
            </a:r>
            <a:r>
              <a:rPr lang="en-US" sz="1800" dirty="0" smtClean="0">
                <a:latin typeface="Times New Roman" pitchFamily="18" charset="0"/>
              </a:rPr>
              <a:t>by Benjamin </a:t>
            </a:r>
            <a:r>
              <a:rPr lang="en-US" sz="1800" dirty="0" err="1" smtClean="0">
                <a:latin typeface="Times New Roman" pitchFamily="18" charset="0"/>
              </a:rPr>
              <a:t>Lignugaris</a:t>
            </a:r>
            <a:r>
              <a:rPr lang="en-US" sz="1800" dirty="0" smtClean="0">
                <a:latin typeface="Times New Roman" pitchFamily="18" charset="0"/>
              </a:rPr>
              <a:t>/Kraft Nancy </a:t>
            </a:r>
            <a:r>
              <a:rPr lang="en-US" sz="1800" dirty="0" err="1" smtClean="0">
                <a:latin typeface="Times New Roman" pitchFamily="18" charset="0"/>
              </a:rPr>
              <a:t>Marchand-Martella</a:t>
            </a:r>
            <a:r>
              <a:rPr lang="en-US" sz="1800" dirty="0" smtClean="0">
                <a:latin typeface="Times New Roman" pitchFamily="18" charset="0"/>
              </a:rPr>
              <a:t> and Ronald </a:t>
            </a:r>
            <a:r>
              <a:rPr lang="en-US" sz="1800" dirty="0" err="1" smtClean="0">
                <a:latin typeface="Times New Roman" pitchFamily="18" charset="0"/>
              </a:rPr>
              <a:t>Martella</a:t>
            </a:r>
            <a:r>
              <a:rPr lang="en-US" sz="1800" dirty="0" smtClean="0">
                <a:latin typeface="Times New Roman" pitchFamily="18" charset="0"/>
              </a:rPr>
              <a:t>  Sept/Oct 2001 Teaching Exceptional Children</a:t>
            </a:r>
            <a:endParaRPr lang="en-US" dirty="0"/>
          </a:p>
        </p:txBody>
      </p:sp>
      <p:sp>
        <p:nvSpPr>
          <p:cNvPr id="105476" name="Slide Number Placeholder 5"/>
          <p:cNvSpPr>
            <a:spLocks noGrp="1"/>
          </p:cNvSpPr>
          <p:nvPr>
            <p:ph type="sldNum" sz="quarter" idx="12"/>
          </p:nvPr>
        </p:nvSpPr>
        <p:spPr>
          <a:xfrm>
            <a:off x="7010400" y="6172200"/>
            <a:ext cx="2133600" cy="4730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8C7D16AB-9E21-423A-8061-48B971BECBA9}" type="slidenum">
              <a:rPr lang="en-US" smtClean="0"/>
              <a:pPr eaLnBrk="1" hangingPunct="1"/>
              <a:t>86</a:t>
            </a:fld>
            <a:endParaRPr lang="en-US" smtClean="0"/>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Number Placeholder 4"/>
          <p:cNvSpPr>
            <a:spLocks noGrp="1"/>
          </p:cNvSpPr>
          <p:nvPr>
            <p:ph type="sldNum" sz="quarter" idx="12"/>
          </p:nvPr>
        </p:nvSpPr>
        <p:spPr>
          <a:xfrm>
            <a:off x="8458200" y="6381750"/>
            <a:ext cx="6858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49666033-A810-4A38-8519-07AC48125927}" type="slidenum">
              <a:rPr lang="en-US" smtClean="0"/>
              <a:pPr eaLnBrk="1" hangingPunct="1"/>
              <a:t>87</a:t>
            </a:fld>
            <a:endParaRPr lang="en-US" smtClean="0"/>
          </a:p>
        </p:txBody>
      </p:sp>
      <p:graphicFrame>
        <p:nvGraphicFramePr>
          <p:cNvPr id="6" name="Table 5"/>
          <p:cNvGraphicFramePr>
            <a:graphicFrameLocks noGrp="1"/>
          </p:cNvGraphicFramePr>
          <p:nvPr/>
        </p:nvGraphicFramePr>
        <p:xfrm>
          <a:off x="0" y="0"/>
          <a:ext cx="9144000" cy="6858000"/>
        </p:xfrm>
        <a:graphic>
          <a:graphicData uri="http://schemas.openxmlformats.org/drawingml/2006/table">
            <a:tbl>
              <a:tblPr/>
              <a:tblGrid>
                <a:gridCol w="1874431"/>
                <a:gridCol w="748451"/>
                <a:gridCol w="1949118"/>
                <a:gridCol w="1284258"/>
                <a:gridCol w="1682101"/>
                <a:gridCol w="1605641"/>
              </a:tblGrid>
              <a:tr h="586905">
                <a:tc gridSpan="6">
                  <a:txBody>
                    <a:bodyPr/>
                    <a:lstStyle/>
                    <a:p>
                      <a:pPr marL="0" marR="0" algn="ctr">
                        <a:lnSpc>
                          <a:spcPct val="115000"/>
                        </a:lnSpc>
                        <a:spcBef>
                          <a:spcPts val="0"/>
                        </a:spcBef>
                        <a:spcAft>
                          <a:spcPts val="1000"/>
                        </a:spcAft>
                      </a:pPr>
                      <a:r>
                        <a:rPr lang="en-US" sz="2800" b="1" dirty="0">
                          <a:latin typeface="Calibri"/>
                          <a:ea typeface="Calibri"/>
                          <a:cs typeface="Times New Roman"/>
                        </a:rPr>
                        <a:t>Measurable Annual Goals at a Glance</a:t>
                      </a:r>
                      <a:endParaRPr lang="en-US" sz="1100" dirty="0">
                        <a:latin typeface="Calibri"/>
                        <a:ea typeface="Calibri"/>
                        <a:cs typeface="Times New Roman"/>
                      </a:endParaRPr>
                    </a:p>
                  </a:txBody>
                  <a:tcPr marL="81269" marR="81269" marT="40634" marB="4063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819621">
                <a:tc>
                  <a:txBody>
                    <a:bodyPr/>
                    <a:lstStyle/>
                    <a:p>
                      <a:pPr marL="0" marR="0" algn="ctr">
                        <a:lnSpc>
                          <a:spcPct val="115000"/>
                        </a:lnSpc>
                        <a:spcBef>
                          <a:spcPts val="0"/>
                        </a:spcBef>
                        <a:spcAft>
                          <a:spcPts val="1000"/>
                        </a:spcAft>
                      </a:pPr>
                      <a:r>
                        <a:rPr lang="en-US" sz="1800" b="1" dirty="0">
                          <a:latin typeface="Calibri"/>
                          <a:ea typeface="Calibri"/>
                          <a:cs typeface="Times New Roman"/>
                        </a:rPr>
                        <a:t>Condition</a:t>
                      </a:r>
                      <a:endParaRPr lang="en-US" sz="1200" dirty="0">
                        <a:latin typeface="Calibri"/>
                        <a:ea typeface="Calibri"/>
                        <a:cs typeface="Times New Roman"/>
                      </a:endParaRPr>
                    </a:p>
                  </a:txBody>
                  <a:tcPr marL="81269" marR="81269" marT="40634" marB="4063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marL="0" marR="0" algn="ctr">
                        <a:lnSpc>
                          <a:spcPct val="115000"/>
                        </a:lnSpc>
                        <a:spcBef>
                          <a:spcPts val="0"/>
                        </a:spcBef>
                        <a:spcAft>
                          <a:spcPts val="1000"/>
                        </a:spcAft>
                      </a:pPr>
                      <a:r>
                        <a:rPr lang="en-US" sz="1600" b="1" dirty="0">
                          <a:latin typeface="Calibri"/>
                          <a:ea typeface="Calibri"/>
                          <a:cs typeface="Times New Roman"/>
                        </a:rPr>
                        <a:t>Name</a:t>
                      </a:r>
                      <a:endParaRPr lang="en-US" sz="1200" dirty="0">
                        <a:latin typeface="Calibri"/>
                        <a:ea typeface="Calibri"/>
                        <a:cs typeface="Times New Roman"/>
                      </a:endParaRPr>
                    </a:p>
                  </a:txBody>
                  <a:tcPr marL="81269" marR="81269" marT="40634" marB="4063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99"/>
                    </a:solidFill>
                  </a:tcPr>
                </a:tc>
                <a:tc>
                  <a:txBody>
                    <a:bodyPr/>
                    <a:lstStyle/>
                    <a:p>
                      <a:pPr marL="0" marR="0" algn="ctr">
                        <a:lnSpc>
                          <a:spcPct val="115000"/>
                        </a:lnSpc>
                        <a:spcBef>
                          <a:spcPts val="0"/>
                        </a:spcBef>
                        <a:spcAft>
                          <a:spcPts val="1000"/>
                        </a:spcAft>
                      </a:pPr>
                      <a:r>
                        <a:rPr lang="en-US" sz="1800" b="1" dirty="0">
                          <a:latin typeface="Calibri"/>
                          <a:ea typeface="Calibri"/>
                          <a:cs typeface="Times New Roman"/>
                        </a:rPr>
                        <a:t>Clearly Defined Behavior</a:t>
                      </a:r>
                      <a:endParaRPr lang="en-US" sz="1200" dirty="0">
                        <a:latin typeface="Calibri"/>
                        <a:ea typeface="Calibri"/>
                        <a:cs typeface="Times New Roman"/>
                      </a:endParaRPr>
                    </a:p>
                  </a:txBody>
                  <a:tcPr marL="81269" marR="81269" marT="40634" marB="4063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ECFF"/>
                    </a:solidFill>
                  </a:tcPr>
                </a:tc>
                <a:tc gridSpan="3">
                  <a:txBody>
                    <a:bodyPr/>
                    <a:lstStyle/>
                    <a:p>
                      <a:pPr marL="0" marR="0" algn="ctr">
                        <a:lnSpc>
                          <a:spcPct val="115000"/>
                        </a:lnSpc>
                        <a:spcBef>
                          <a:spcPts val="0"/>
                        </a:spcBef>
                        <a:spcAft>
                          <a:spcPts val="1000"/>
                        </a:spcAft>
                      </a:pPr>
                      <a:r>
                        <a:rPr lang="en-US" sz="1800" b="1" dirty="0">
                          <a:latin typeface="Calibri"/>
                          <a:ea typeface="Calibri"/>
                          <a:cs typeface="Times New Roman"/>
                        </a:rPr>
                        <a:t>Performance Criteria</a:t>
                      </a:r>
                      <a:endParaRPr lang="en-US" sz="1200" dirty="0">
                        <a:latin typeface="Calibri"/>
                        <a:ea typeface="Calibri"/>
                        <a:cs typeface="Times New Roman"/>
                      </a:endParaRPr>
                    </a:p>
                  </a:txBody>
                  <a:tcPr marL="81269" marR="81269" marT="40634" marB="4063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99"/>
                    </a:solidFill>
                  </a:tcPr>
                </a:tc>
                <a:tc hMerge="1">
                  <a:txBody>
                    <a:bodyPr/>
                    <a:lstStyle/>
                    <a:p>
                      <a:endParaRPr lang="en-US"/>
                    </a:p>
                  </a:txBody>
                  <a:tcPr/>
                </a:tc>
                <a:tc hMerge="1">
                  <a:txBody>
                    <a:bodyPr/>
                    <a:lstStyle/>
                    <a:p>
                      <a:endParaRPr lang="en-US"/>
                    </a:p>
                  </a:txBody>
                  <a:tcPr/>
                </a:tc>
              </a:tr>
              <a:tr h="5451474">
                <a:tc>
                  <a:txBody>
                    <a:bodyPr/>
                    <a:lstStyle/>
                    <a:p>
                      <a:pPr marL="0" marR="0">
                        <a:lnSpc>
                          <a:spcPct val="115000"/>
                        </a:lnSpc>
                        <a:spcBef>
                          <a:spcPts val="0"/>
                        </a:spcBef>
                        <a:spcAft>
                          <a:spcPts val="1000"/>
                        </a:spcAft>
                      </a:pPr>
                      <a:r>
                        <a:rPr lang="en-US" sz="1600" b="1" dirty="0">
                          <a:latin typeface="Calibri"/>
                          <a:ea typeface="Calibri"/>
                          <a:cs typeface="Times New Roman"/>
                        </a:rPr>
                        <a:t>Describe the situation in which the student will perform the behavior.</a:t>
                      </a:r>
                      <a:endParaRPr lang="en-US" sz="1600" dirty="0">
                        <a:latin typeface="Calibri"/>
                        <a:ea typeface="Calibri"/>
                        <a:cs typeface="Times New Roman"/>
                      </a:endParaRPr>
                    </a:p>
                    <a:p>
                      <a:pPr marL="0" marR="0">
                        <a:lnSpc>
                          <a:spcPct val="115000"/>
                        </a:lnSpc>
                        <a:spcBef>
                          <a:spcPts val="0"/>
                        </a:spcBef>
                        <a:spcAft>
                          <a:spcPts val="1000"/>
                        </a:spcAft>
                      </a:pPr>
                      <a:r>
                        <a:rPr lang="en-US" sz="1600" b="1" i="1" dirty="0">
                          <a:solidFill>
                            <a:srgbClr val="C00000"/>
                          </a:solidFill>
                          <a:latin typeface="Calibri"/>
                          <a:ea typeface="Calibri"/>
                          <a:cs typeface="Times New Roman"/>
                        </a:rPr>
                        <a:t>Materials, settings, accommodations? </a:t>
                      </a:r>
                      <a:endParaRPr lang="en-US" sz="1600" dirty="0">
                        <a:solidFill>
                          <a:srgbClr val="C00000"/>
                        </a:solidFill>
                        <a:latin typeface="Calibri"/>
                        <a:ea typeface="Calibri"/>
                        <a:cs typeface="Times New Roman"/>
                      </a:endParaRPr>
                    </a:p>
                    <a:p>
                      <a:pPr marL="0" marR="0">
                        <a:lnSpc>
                          <a:spcPct val="115000"/>
                        </a:lnSpc>
                        <a:spcBef>
                          <a:spcPts val="0"/>
                        </a:spcBef>
                        <a:spcAft>
                          <a:spcPts val="1000"/>
                        </a:spcAft>
                      </a:pPr>
                      <a:r>
                        <a:rPr lang="en-US" sz="1600" dirty="0" smtClean="0">
                          <a:latin typeface="+mn-lt"/>
                          <a:ea typeface="Calibri"/>
                          <a:cs typeface="Times New Roman"/>
                        </a:rPr>
                        <a:t>Examples:</a:t>
                      </a:r>
                    </a:p>
                    <a:p>
                      <a:pPr marL="0" marR="0">
                        <a:lnSpc>
                          <a:spcPct val="115000"/>
                        </a:lnSpc>
                        <a:spcBef>
                          <a:spcPts val="0"/>
                        </a:spcBef>
                        <a:spcAft>
                          <a:spcPts val="1000"/>
                        </a:spcAft>
                      </a:pPr>
                      <a:r>
                        <a:rPr lang="en-US" sz="1600" dirty="0" smtClean="0">
                          <a:latin typeface="Calibri"/>
                          <a:ea typeface="Calibri"/>
                          <a:cs typeface="Times New Roman"/>
                        </a:rPr>
                        <a:t>Given </a:t>
                      </a:r>
                      <a:r>
                        <a:rPr lang="en-US" sz="1600" dirty="0">
                          <a:latin typeface="Calibri"/>
                          <a:ea typeface="Calibri"/>
                          <a:cs typeface="Times New Roman"/>
                        </a:rPr>
                        <a:t>visual cues…</a:t>
                      </a:r>
                    </a:p>
                    <a:p>
                      <a:pPr marL="0" marR="0">
                        <a:lnSpc>
                          <a:spcPct val="115000"/>
                        </a:lnSpc>
                        <a:spcBef>
                          <a:spcPts val="0"/>
                        </a:spcBef>
                        <a:spcAft>
                          <a:spcPts val="1000"/>
                        </a:spcAft>
                      </a:pPr>
                      <a:r>
                        <a:rPr lang="en-US" sz="1600" dirty="0">
                          <a:latin typeface="Calibri"/>
                          <a:ea typeface="Calibri"/>
                          <a:cs typeface="Times New Roman"/>
                        </a:rPr>
                        <a:t>During lectures in math…</a:t>
                      </a:r>
                    </a:p>
                    <a:p>
                      <a:pPr marL="0" marR="0">
                        <a:lnSpc>
                          <a:spcPct val="115000"/>
                        </a:lnSpc>
                        <a:spcBef>
                          <a:spcPts val="0"/>
                        </a:spcBef>
                        <a:spcAft>
                          <a:spcPts val="1000"/>
                        </a:spcAft>
                      </a:pPr>
                      <a:r>
                        <a:rPr lang="en-US" sz="1600" dirty="0">
                          <a:latin typeface="Calibri"/>
                          <a:ea typeface="Calibri"/>
                          <a:cs typeface="Times New Roman"/>
                        </a:rPr>
                        <a:t>Given active response checks… </a:t>
                      </a:r>
                      <a:endParaRPr lang="en-US" sz="1200" dirty="0">
                        <a:latin typeface="Calibri"/>
                        <a:ea typeface="Calibri"/>
                        <a:cs typeface="Times New Roman"/>
                      </a:endParaRPr>
                    </a:p>
                  </a:txBody>
                  <a:tcPr marL="81269" marR="81269" marT="40634" marB="4063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nSpc>
                          <a:spcPct val="115000"/>
                        </a:lnSpc>
                        <a:spcBef>
                          <a:spcPts val="0"/>
                        </a:spcBef>
                        <a:spcAft>
                          <a:spcPts val="1000"/>
                        </a:spcAft>
                      </a:pPr>
                      <a:endParaRPr lang="en-US" sz="1000" dirty="0">
                        <a:latin typeface="Calibri"/>
                        <a:ea typeface="Calibri"/>
                        <a:cs typeface="Times New Roman"/>
                      </a:endParaRPr>
                    </a:p>
                  </a:txBody>
                  <a:tcPr marL="81269" marR="81269" marT="40634" marB="4063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nSpc>
                          <a:spcPct val="115000"/>
                        </a:lnSpc>
                        <a:spcBef>
                          <a:spcPts val="0"/>
                        </a:spcBef>
                        <a:spcAft>
                          <a:spcPts val="0"/>
                        </a:spcAft>
                      </a:pPr>
                      <a:r>
                        <a:rPr lang="en-US" sz="1400" b="1" dirty="0">
                          <a:latin typeface="Calibri"/>
                          <a:ea typeface="Calibri"/>
                          <a:cs typeface="Times New Roman"/>
                        </a:rPr>
                        <a:t>Describe behavior in </a:t>
                      </a:r>
                      <a:r>
                        <a:rPr lang="en-US" sz="1400" b="1" u="sng" dirty="0">
                          <a:latin typeface="Calibri"/>
                          <a:ea typeface="Calibri"/>
                          <a:cs typeface="Times New Roman"/>
                        </a:rPr>
                        <a:t>measurable, observable</a:t>
                      </a:r>
                      <a:r>
                        <a:rPr lang="en-US" sz="1400" b="1" dirty="0">
                          <a:latin typeface="Calibri"/>
                          <a:ea typeface="Calibri"/>
                          <a:cs typeface="Times New Roman"/>
                        </a:rPr>
                        <a:t> terms. </a:t>
                      </a:r>
                      <a:r>
                        <a:rPr lang="en-US" sz="1400" b="1" dirty="0" smtClean="0">
                          <a:latin typeface="Calibri"/>
                          <a:ea typeface="Calibri"/>
                          <a:cs typeface="Times New Roman"/>
                        </a:rPr>
                        <a:t>Use </a:t>
                      </a:r>
                      <a:r>
                        <a:rPr lang="en-US" sz="1400" b="1" dirty="0">
                          <a:latin typeface="Calibri"/>
                          <a:ea typeface="Calibri"/>
                          <a:cs typeface="Times New Roman"/>
                        </a:rPr>
                        <a:t>action </a:t>
                      </a:r>
                      <a:r>
                        <a:rPr lang="en-US" sz="1400" b="1" dirty="0" err="1" smtClean="0">
                          <a:latin typeface="Calibri"/>
                          <a:ea typeface="Calibri"/>
                          <a:cs typeface="Times New Roman"/>
                        </a:rPr>
                        <a:t>vebs</a:t>
                      </a:r>
                      <a:r>
                        <a:rPr lang="en-US" sz="1400" b="1" dirty="0">
                          <a:latin typeface="Calibri"/>
                          <a:ea typeface="Calibri"/>
                          <a:cs typeface="Times New Roman"/>
                        </a:rPr>
                        <a:t>.</a:t>
                      </a:r>
                      <a:endParaRPr lang="en-US" sz="1400" dirty="0">
                        <a:latin typeface="Calibri"/>
                        <a:ea typeface="Calibri"/>
                        <a:cs typeface="Times New Roman"/>
                      </a:endParaRPr>
                    </a:p>
                    <a:p>
                      <a:pPr marL="0" marR="0">
                        <a:lnSpc>
                          <a:spcPct val="115000"/>
                        </a:lnSpc>
                        <a:spcBef>
                          <a:spcPts val="0"/>
                        </a:spcBef>
                        <a:spcAft>
                          <a:spcPts val="0"/>
                        </a:spcAft>
                      </a:pPr>
                      <a:endParaRPr lang="en-US" sz="1400" b="1" i="1" dirty="0" smtClean="0">
                        <a:solidFill>
                          <a:srgbClr val="C00000"/>
                        </a:solidFill>
                        <a:latin typeface="Calibri"/>
                        <a:ea typeface="Calibri"/>
                        <a:cs typeface="Times New Roman"/>
                      </a:endParaRPr>
                    </a:p>
                    <a:p>
                      <a:pPr marL="0" marR="0">
                        <a:lnSpc>
                          <a:spcPct val="115000"/>
                        </a:lnSpc>
                        <a:spcBef>
                          <a:spcPts val="0"/>
                        </a:spcBef>
                        <a:spcAft>
                          <a:spcPts val="0"/>
                        </a:spcAft>
                      </a:pPr>
                      <a:r>
                        <a:rPr lang="en-US" sz="1600" b="1" i="1" dirty="0" smtClean="0">
                          <a:solidFill>
                            <a:srgbClr val="C00000"/>
                          </a:solidFill>
                          <a:latin typeface="Calibri"/>
                          <a:ea typeface="Calibri"/>
                          <a:cs typeface="Times New Roman"/>
                        </a:rPr>
                        <a:t>What </a:t>
                      </a:r>
                      <a:r>
                        <a:rPr lang="en-US" sz="1600" b="1" i="1" dirty="0">
                          <a:solidFill>
                            <a:srgbClr val="C00000"/>
                          </a:solidFill>
                          <a:latin typeface="Calibri"/>
                          <a:ea typeface="Calibri"/>
                          <a:cs typeface="Times New Roman"/>
                        </a:rPr>
                        <a:t>will s/he  actually  DO? </a:t>
                      </a:r>
                      <a:endParaRPr lang="en-US" sz="1400" dirty="0">
                        <a:solidFill>
                          <a:srgbClr val="C00000"/>
                        </a:solidFill>
                        <a:latin typeface="Calibri"/>
                        <a:ea typeface="Calibri"/>
                        <a:cs typeface="Times New Roman"/>
                      </a:endParaRPr>
                    </a:p>
                    <a:p>
                      <a:pPr marL="0" marR="0">
                        <a:lnSpc>
                          <a:spcPct val="115000"/>
                        </a:lnSpc>
                        <a:spcBef>
                          <a:spcPts val="0"/>
                        </a:spcBef>
                        <a:spcAft>
                          <a:spcPts val="0"/>
                        </a:spcAft>
                      </a:pPr>
                      <a:endParaRPr lang="en-US" sz="1600" dirty="0" smtClean="0">
                        <a:latin typeface="+mn-lt"/>
                        <a:ea typeface="Calibri"/>
                        <a:cs typeface="Times New Roman"/>
                      </a:endParaRPr>
                    </a:p>
                    <a:p>
                      <a:pPr marL="0" marR="0">
                        <a:lnSpc>
                          <a:spcPct val="115000"/>
                        </a:lnSpc>
                        <a:spcBef>
                          <a:spcPts val="0"/>
                        </a:spcBef>
                        <a:spcAft>
                          <a:spcPts val="0"/>
                        </a:spcAft>
                      </a:pPr>
                      <a:r>
                        <a:rPr lang="en-US" sz="1600" dirty="0" smtClean="0">
                          <a:latin typeface="+mn-lt"/>
                          <a:ea typeface="Calibri"/>
                          <a:cs typeface="Times New Roman"/>
                        </a:rPr>
                        <a:t>Examples:</a:t>
                      </a:r>
                    </a:p>
                    <a:p>
                      <a:pPr marL="0" marR="0">
                        <a:lnSpc>
                          <a:spcPct val="115000"/>
                        </a:lnSpc>
                        <a:spcBef>
                          <a:spcPts val="0"/>
                        </a:spcBef>
                        <a:spcAft>
                          <a:spcPts val="0"/>
                        </a:spcAft>
                        <a:buFont typeface="Arial" pitchFamily="34" charset="0"/>
                        <a:buNone/>
                      </a:pPr>
                      <a:r>
                        <a:rPr lang="en-US" sz="1400" b="1" dirty="0" smtClean="0">
                          <a:latin typeface="Calibri"/>
                          <a:ea typeface="Calibri"/>
                          <a:cs typeface="Times New Roman"/>
                        </a:rPr>
                        <a:t>Locate</a:t>
                      </a:r>
                      <a:endParaRPr lang="en-US" sz="1400" b="1" dirty="0">
                        <a:latin typeface="Calibri"/>
                        <a:ea typeface="Calibri"/>
                        <a:cs typeface="Times New Roman"/>
                      </a:endParaRPr>
                    </a:p>
                    <a:p>
                      <a:pPr marL="0" marR="0">
                        <a:lnSpc>
                          <a:spcPct val="115000"/>
                        </a:lnSpc>
                        <a:spcBef>
                          <a:spcPts val="0"/>
                        </a:spcBef>
                        <a:spcAft>
                          <a:spcPts val="0"/>
                        </a:spcAft>
                      </a:pPr>
                      <a:r>
                        <a:rPr lang="en-US" sz="1400" b="1" dirty="0">
                          <a:latin typeface="Calibri"/>
                          <a:ea typeface="Calibri"/>
                          <a:cs typeface="Times New Roman"/>
                        </a:rPr>
                        <a:t>Name</a:t>
                      </a:r>
                    </a:p>
                    <a:p>
                      <a:pPr marL="0" marR="0">
                        <a:lnSpc>
                          <a:spcPct val="115000"/>
                        </a:lnSpc>
                        <a:spcBef>
                          <a:spcPts val="0"/>
                        </a:spcBef>
                        <a:spcAft>
                          <a:spcPts val="0"/>
                        </a:spcAft>
                      </a:pPr>
                      <a:r>
                        <a:rPr lang="en-US" sz="1400" b="1" dirty="0">
                          <a:latin typeface="Calibri"/>
                          <a:ea typeface="Calibri"/>
                          <a:cs typeface="Times New Roman"/>
                        </a:rPr>
                        <a:t>Point</a:t>
                      </a:r>
                    </a:p>
                    <a:p>
                      <a:pPr marL="0" marR="0">
                        <a:lnSpc>
                          <a:spcPct val="115000"/>
                        </a:lnSpc>
                        <a:spcBef>
                          <a:spcPts val="0"/>
                        </a:spcBef>
                        <a:spcAft>
                          <a:spcPts val="0"/>
                        </a:spcAft>
                      </a:pPr>
                      <a:r>
                        <a:rPr lang="en-US" sz="1400" b="1" dirty="0">
                          <a:latin typeface="Calibri"/>
                          <a:ea typeface="Calibri"/>
                          <a:cs typeface="Times New Roman"/>
                        </a:rPr>
                        <a:t>Separate</a:t>
                      </a:r>
                    </a:p>
                    <a:p>
                      <a:pPr marL="0" marR="0">
                        <a:lnSpc>
                          <a:spcPct val="115000"/>
                        </a:lnSpc>
                        <a:spcBef>
                          <a:spcPts val="0"/>
                        </a:spcBef>
                        <a:spcAft>
                          <a:spcPts val="0"/>
                        </a:spcAft>
                      </a:pPr>
                      <a:r>
                        <a:rPr lang="en-US" sz="1400" b="1" dirty="0">
                          <a:latin typeface="Calibri"/>
                          <a:ea typeface="Calibri"/>
                          <a:cs typeface="Times New Roman"/>
                        </a:rPr>
                        <a:t>Rank</a:t>
                      </a:r>
                    </a:p>
                    <a:p>
                      <a:pPr marL="0" marR="0">
                        <a:lnSpc>
                          <a:spcPct val="115000"/>
                        </a:lnSpc>
                        <a:spcBef>
                          <a:spcPts val="0"/>
                        </a:spcBef>
                        <a:spcAft>
                          <a:spcPts val="0"/>
                        </a:spcAft>
                      </a:pPr>
                      <a:r>
                        <a:rPr lang="en-US" sz="1400" b="1" dirty="0">
                          <a:latin typeface="Calibri"/>
                          <a:ea typeface="Calibri"/>
                          <a:cs typeface="Times New Roman"/>
                        </a:rPr>
                        <a:t>Choose </a:t>
                      </a:r>
                      <a:endParaRPr lang="en-US" sz="1600" dirty="0" smtClean="0">
                        <a:latin typeface="Calibri"/>
                        <a:ea typeface="Calibri"/>
                        <a:cs typeface="Times New Roman"/>
                      </a:endParaRPr>
                    </a:p>
                    <a:p>
                      <a:pPr marL="0" marR="0">
                        <a:lnSpc>
                          <a:spcPct val="115000"/>
                        </a:lnSpc>
                        <a:spcBef>
                          <a:spcPts val="0"/>
                        </a:spcBef>
                        <a:spcAft>
                          <a:spcPts val="1000"/>
                        </a:spcAft>
                      </a:pPr>
                      <a:r>
                        <a:rPr lang="en-US" sz="1400" dirty="0" smtClean="0">
                          <a:latin typeface="Calibri"/>
                          <a:ea typeface="Calibri"/>
                          <a:cs typeface="Times New Roman"/>
                        </a:rPr>
                        <a:t>Remember--</a:t>
                      </a:r>
                      <a:r>
                        <a:rPr lang="en-US" sz="1400" baseline="0" dirty="0" smtClean="0">
                          <a:latin typeface="Calibri"/>
                          <a:ea typeface="Calibri"/>
                          <a:cs typeface="Times New Roman"/>
                        </a:rPr>
                        <a:t>Academic Standards, Big Ideas, Competencies from the Standards Aligned System (SAS) provide the content for goa</a:t>
                      </a:r>
                      <a:r>
                        <a:rPr lang="en-US" sz="1200" baseline="0" dirty="0" smtClean="0">
                          <a:latin typeface="Calibri"/>
                          <a:ea typeface="Calibri"/>
                          <a:cs typeface="Times New Roman"/>
                        </a:rPr>
                        <a:t>ls.</a:t>
                      </a:r>
                      <a:endParaRPr lang="en-US" sz="1200" dirty="0">
                        <a:latin typeface="Calibri"/>
                        <a:ea typeface="Calibri"/>
                        <a:cs typeface="Times New Roman"/>
                      </a:endParaRPr>
                    </a:p>
                  </a:txBody>
                  <a:tcPr marL="81269" marR="81269" marT="40634" marB="4063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nSpc>
                          <a:spcPct val="115000"/>
                        </a:lnSpc>
                        <a:spcBef>
                          <a:spcPts val="0"/>
                        </a:spcBef>
                        <a:spcAft>
                          <a:spcPts val="1000"/>
                        </a:spcAft>
                      </a:pPr>
                      <a:r>
                        <a:rPr lang="en-US" sz="1400" b="1" dirty="0">
                          <a:latin typeface="Calibri"/>
                          <a:ea typeface="Calibri"/>
                          <a:cs typeface="Times New Roman"/>
                        </a:rPr>
                        <a:t>The </a:t>
                      </a:r>
                      <a:r>
                        <a:rPr lang="en-US" sz="1400" b="1" u="sng" dirty="0">
                          <a:latin typeface="Calibri"/>
                          <a:ea typeface="Calibri"/>
                          <a:cs typeface="Times New Roman"/>
                        </a:rPr>
                        <a:t>level </a:t>
                      </a:r>
                      <a:r>
                        <a:rPr lang="en-US" sz="1400" b="1" dirty="0">
                          <a:latin typeface="Calibri"/>
                          <a:ea typeface="Calibri"/>
                          <a:cs typeface="Times New Roman"/>
                        </a:rPr>
                        <a:t>the student  must demonstrate  for mastery:</a:t>
                      </a:r>
                      <a:endParaRPr lang="en-US" sz="1400" dirty="0">
                        <a:latin typeface="Calibri"/>
                        <a:ea typeface="Calibri"/>
                        <a:cs typeface="Times New Roman"/>
                      </a:endParaRPr>
                    </a:p>
                    <a:p>
                      <a:pPr marL="0" marR="0">
                        <a:lnSpc>
                          <a:spcPct val="115000"/>
                        </a:lnSpc>
                        <a:spcBef>
                          <a:spcPts val="0"/>
                        </a:spcBef>
                        <a:spcAft>
                          <a:spcPts val="1000"/>
                        </a:spcAft>
                      </a:pPr>
                      <a:r>
                        <a:rPr lang="en-US" sz="1600" b="1" i="1" dirty="0">
                          <a:solidFill>
                            <a:srgbClr val="C00000"/>
                          </a:solidFill>
                          <a:latin typeface="Calibri"/>
                          <a:ea typeface="Calibri"/>
                          <a:cs typeface="Times New Roman"/>
                        </a:rPr>
                        <a:t>How well? </a:t>
                      </a:r>
                      <a:endParaRPr lang="en-US" sz="1600" dirty="0">
                        <a:solidFill>
                          <a:srgbClr val="C00000"/>
                        </a:solidFill>
                        <a:latin typeface="Calibri"/>
                        <a:ea typeface="Calibri"/>
                        <a:cs typeface="Times New Roman"/>
                      </a:endParaRPr>
                    </a:p>
                    <a:p>
                      <a:pPr marL="0" marR="0">
                        <a:lnSpc>
                          <a:spcPct val="115000"/>
                        </a:lnSpc>
                        <a:spcBef>
                          <a:spcPts val="0"/>
                        </a:spcBef>
                        <a:spcAft>
                          <a:spcPts val="1000"/>
                        </a:spcAft>
                      </a:pPr>
                      <a:r>
                        <a:rPr lang="en-US" sz="1600" dirty="0" smtClean="0">
                          <a:latin typeface="Calibri"/>
                          <a:ea typeface="Calibri"/>
                          <a:cs typeface="Times New Roman"/>
                        </a:rPr>
                        <a:t>Examples:</a:t>
                      </a:r>
                    </a:p>
                    <a:p>
                      <a:pPr marL="0" marR="0">
                        <a:lnSpc>
                          <a:spcPct val="115000"/>
                        </a:lnSpc>
                        <a:spcBef>
                          <a:spcPts val="0"/>
                        </a:spcBef>
                        <a:spcAft>
                          <a:spcPts val="1000"/>
                        </a:spcAft>
                      </a:pPr>
                      <a:r>
                        <a:rPr lang="en-US" sz="1600" dirty="0" smtClean="0">
                          <a:latin typeface="Calibri"/>
                          <a:ea typeface="Calibri"/>
                          <a:cs typeface="Times New Roman"/>
                        </a:rPr>
                        <a:t>% </a:t>
                      </a:r>
                      <a:r>
                        <a:rPr lang="en-US" sz="1600" dirty="0">
                          <a:latin typeface="Calibri"/>
                          <a:ea typeface="Calibri"/>
                          <a:cs typeface="Times New Roman"/>
                        </a:rPr>
                        <a:t>of the time</a:t>
                      </a:r>
                    </a:p>
                    <a:p>
                      <a:pPr marL="0" marR="0">
                        <a:lnSpc>
                          <a:spcPct val="115000"/>
                        </a:lnSpc>
                        <a:spcBef>
                          <a:spcPts val="0"/>
                        </a:spcBef>
                        <a:spcAft>
                          <a:spcPts val="1000"/>
                        </a:spcAft>
                      </a:pPr>
                      <a:r>
                        <a:rPr lang="en-US" sz="1600" dirty="0">
                          <a:latin typeface="Calibri"/>
                          <a:ea typeface="Calibri"/>
                          <a:cs typeface="Times New Roman"/>
                        </a:rPr>
                        <a:t>#times/# times</a:t>
                      </a:r>
                    </a:p>
                    <a:p>
                      <a:pPr marL="0" marR="0">
                        <a:lnSpc>
                          <a:spcPct val="115000"/>
                        </a:lnSpc>
                        <a:spcBef>
                          <a:spcPts val="0"/>
                        </a:spcBef>
                        <a:spcAft>
                          <a:spcPts val="1000"/>
                        </a:spcAft>
                      </a:pPr>
                      <a:r>
                        <a:rPr lang="en-US" sz="1600" dirty="0">
                          <a:latin typeface="Calibri"/>
                          <a:ea typeface="Calibri"/>
                          <a:cs typeface="Times New Roman"/>
                        </a:rPr>
                        <a:t>With the # or % accuracy</a:t>
                      </a:r>
                    </a:p>
                    <a:p>
                      <a:pPr marL="0" marR="0">
                        <a:lnSpc>
                          <a:spcPct val="115000"/>
                        </a:lnSpc>
                        <a:spcBef>
                          <a:spcPts val="0"/>
                        </a:spcBef>
                        <a:spcAft>
                          <a:spcPts val="1000"/>
                        </a:spcAft>
                      </a:pPr>
                      <a:r>
                        <a:rPr lang="en-US" sz="1600" dirty="0">
                          <a:latin typeface="Calibri"/>
                          <a:ea typeface="Calibri"/>
                          <a:cs typeface="Times New Roman"/>
                        </a:rPr>
                        <a:t>“X” or better on a rubric or checklist</a:t>
                      </a:r>
                      <a:r>
                        <a:rPr lang="en-US" sz="1100" dirty="0">
                          <a:latin typeface="Calibri"/>
                          <a:ea typeface="Calibri"/>
                          <a:cs typeface="Times New Roman"/>
                        </a:rPr>
                        <a:t>. </a:t>
                      </a:r>
                      <a:endParaRPr lang="en-US" sz="1050" dirty="0">
                        <a:latin typeface="Calibri"/>
                        <a:ea typeface="Calibri"/>
                        <a:cs typeface="Times New Roman"/>
                      </a:endParaRPr>
                    </a:p>
                  </a:txBody>
                  <a:tcPr marL="81269" marR="81269" marT="40634" marB="4063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nSpc>
                          <a:spcPct val="115000"/>
                        </a:lnSpc>
                        <a:spcBef>
                          <a:spcPts val="0"/>
                        </a:spcBef>
                        <a:spcAft>
                          <a:spcPts val="1000"/>
                        </a:spcAft>
                      </a:pPr>
                      <a:r>
                        <a:rPr lang="en-US" sz="1400" b="1" u="sng" dirty="0">
                          <a:latin typeface="Calibri"/>
                          <a:ea typeface="Calibri"/>
                          <a:cs typeface="Times New Roman"/>
                        </a:rPr>
                        <a:t>Number of times </a:t>
                      </a:r>
                      <a:r>
                        <a:rPr lang="en-US" sz="1400" b="1" dirty="0">
                          <a:latin typeface="Calibri"/>
                          <a:ea typeface="Calibri"/>
                          <a:cs typeface="Times New Roman"/>
                        </a:rPr>
                        <a:t>needed to demonstrate mastery:</a:t>
                      </a:r>
                      <a:endParaRPr lang="en-US" sz="1400" dirty="0">
                        <a:latin typeface="Calibri"/>
                        <a:ea typeface="Calibri"/>
                        <a:cs typeface="Times New Roman"/>
                      </a:endParaRPr>
                    </a:p>
                    <a:p>
                      <a:pPr marL="0" marR="0">
                        <a:lnSpc>
                          <a:spcPct val="115000"/>
                        </a:lnSpc>
                        <a:spcBef>
                          <a:spcPts val="0"/>
                        </a:spcBef>
                        <a:spcAft>
                          <a:spcPts val="1000"/>
                        </a:spcAft>
                      </a:pPr>
                      <a:r>
                        <a:rPr lang="en-US" sz="1600" b="1" i="1" dirty="0">
                          <a:solidFill>
                            <a:srgbClr val="C00000"/>
                          </a:solidFill>
                          <a:latin typeface="Calibri"/>
                          <a:ea typeface="Calibri"/>
                          <a:cs typeface="Times New Roman"/>
                        </a:rPr>
                        <a:t>How consistently?</a:t>
                      </a:r>
                      <a:endParaRPr lang="en-US" sz="1600" dirty="0">
                        <a:solidFill>
                          <a:srgbClr val="C00000"/>
                        </a:solidFill>
                        <a:latin typeface="Calibri"/>
                        <a:ea typeface="Calibri"/>
                        <a:cs typeface="Times New Roman"/>
                      </a:endParaRPr>
                    </a:p>
                    <a:p>
                      <a:pPr marL="0" marR="0">
                        <a:lnSpc>
                          <a:spcPct val="115000"/>
                        </a:lnSpc>
                        <a:spcBef>
                          <a:spcPts val="0"/>
                        </a:spcBef>
                        <a:spcAft>
                          <a:spcPts val="1000"/>
                        </a:spcAft>
                      </a:pPr>
                      <a:r>
                        <a:rPr lang="en-US" sz="1600" dirty="0">
                          <a:latin typeface="Calibri"/>
                          <a:ea typeface="Calibri"/>
                          <a:cs typeface="Times New Roman"/>
                        </a:rPr>
                        <a:t>How consistently will the student  need to perform the skill(s) before considered “mastered?” </a:t>
                      </a:r>
                      <a:endParaRPr lang="en-US" sz="1400" dirty="0">
                        <a:latin typeface="Calibri"/>
                        <a:ea typeface="Calibri"/>
                        <a:cs typeface="Times New Roman"/>
                      </a:endParaRPr>
                    </a:p>
                  </a:txBody>
                  <a:tcPr marL="81269" marR="81269" marT="40634" marB="4063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nSpc>
                          <a:spcPct val="115000"/>
                        </a:lnSpc>
                        <a:spcBef>
                          <a:spcPts val="0"/>
                        </a:spcBef>
                        <a:spcAft>
                          <a:spcPts val="1000"/>
                        </a:spcAft>
                      </a:pPr>
                      <a:r>
                        <a:rPr lang="en-US" sz="1400" b="1" u="sng" dirty="0">
                          <a:latin typeface="Calibri"/>
                          <a:ea typeface="Calibri"/>
                          <a:cs typeface="Times New Roman"/>
                        </a:rPr>
                        <a:t>Evaluation Schedule</a:t>
                      </a:r>
                      <a:r>
                        <a:rPr lang="en-US" sz="1400" b="1" dirty="0">
                          <a:latin typeface="Calibri"/>
                          <a:ea typeface="Calibri"/>
                          <a:cs typeface="Times New Roman"/>
                        </a:rPr>
                        <a:t>:</a:t>
                      </a:r>
                      <a:endParaRPr lang="en-US" sz="1400" dirty="0">
                        <a:latin typeface="Calibri"/>
                        <a:ea typeface="Calibri"/>
                        <a:cs typeface="Times New Roman"/>
                      </a:endParaRPr>
                    </a:p>
                    <a:p>
                      <a:pPr marL="0" marR="0">
                        <a:lnSpc>
                          <a:spcPct val="115000"/>
                        </a:lnSpc>
                        <a:spcBef>
                          <a:spcPts val="0"/>
                        </a:spcBef>
                        <a:spcAft>
                          <a:spcPts val="1000"/>
                        </a:spcAft>
                      </a:pPr>
                      <a:r>
                        <a:rPr lang="en-US" sz="1400" b="1" i="1" dirty="0">
                          <a:solidFill>
                            <a:srgbClr val="C00000"/>
                          </a:solidFill>
                          <a:latin typeface="Calibri"/>
                          <a:ea typeface="Calibri"/>
                          <a:cs typeface="Times New Roman"/>
                        </a:rPr>
                        <a:t>How often?</a:t>
                      </a:r>
                      <a:endParaRPr lang="en-US" sz="1400" dirty="0">
                        <a:solidFill>
                          <a:srgbClr val="C00000"/>
                        </a:solidFill>
                        <a:latin typeface="Calibri"/>
                        <a:ea typeface="Calibri"/>
                        <a:cs typeface="Times New Roman"/>
                      </a:endParaRPr>
                    </a:p>
                    <a:p>
                      <a:pPr marL="0" marR="0">
                        <a:lnSpc>
                          <a:spcPct val="115000"/>
                        </a:lnSpc>
                        <a:spcBef>
                          <a:spcPts val="0"/>
                        </a:spcBef>
                        <a:spcAft>
                          <a:spcPts val="1000"/>
                        </a:spcAft>
                      </a:pPr>
                      <a:r>
                        <a:rPr lang="en-US" sz="1600" dirty="0">
                          <a:latin typeface="Calibri"/>
                          <a:ea typeface="Calibri"/>
                          <a:cs typeface="Times New Roman"/>
                        </a:rPr>
                        <a:t>How often will the student be assessed?</a:t>
                      </a:r>
                    </a:p>
                    <a:p>
                      <a:pPr marL="0" marR="0">
                        <a:lnSpc>
                          <a:spcPct val="115000"/>
                        </a:lnSpc>
                        <a:spcBef>
                          <a:spcPts val="0"/>
                        </a:spcBef>
                        <a:spcAft>
                          <a:spcPts val="1000"/>
                        </a:spcAft>
                      </a:pPr>
                      <a:r>
                        <a:rPr lang="en-US" sz="1600" dirty="0">
                          <a:latin typeface="Calibri"/>
                          <a:ea typeface="Calibri"/>
                          <a:cs typeface="Times New Roman"/>
                        </a:rPr>
                        <a:t>What will be the method of evaluation? </a:t>
                      </a:r>
                      <a:endParaRPr lang="en-US" sz="1400" dirty="0">
                        <a:latin typeface="Calibri"/>
                        <a:ea typeface="Calibri"/>
                        <a:cs typeface="Times New Roman"/>
                      </a:endParaRPr>
                    </a:p>
                  </a:txBody>
                  <a:tcPr marL="81269" marR="81269" marT="40634" marB="4063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pic>
        <p:nvPicPr>
          <p:cNvPr id="106522" name="Object 1"/>
          <p:cNvPicPr>
            <a:picLocks noChangeArrowheads="1"/>
          </p:cNvPicPr>
          <p:nvPr/>
        </p:nvPicPr>
        <p:blipFill>
          <a:blip r:embed="rId3">
            <a:extLst>
              <a:ext uri="{28A0092B-C50C-407E-A947-70E740481C1C}">
                <a14:useLocalDpi xmlns:a14="http://schemas.microsoft.com/office/drawing/2010/main" val="0"/>
              </a:ext>
            </a:extLst>
          </a:blip>
          <a:srcRect l="-59087" t="-11137" r="-40906" b="-7054"/>
          <a:stretch>
            <a:fillRect/>
          </a:stretch>
        </p:blipFill>
        <p:spPr bwMode="auto">
          <a:xfrm>
            <a:off x="1981200" y="2057400"/>
            <a:ext cx="403225" cy="291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0211" name="Group 99"/>
          <p:cNvGraphicFramePr>
            <a:graphicFrameLocks noGrp="1"/>
          </p:cNvGraphicFramePr>
          <p:nvPr/>
        </p:nvGraphicFramePr>
        <p:xfrm>
          <a:off x="0" y="762000"/>
          <a:ext cx="8915400" cy="6097317"/>
        </p:xfrm>
        <a:graphic>
          <a:graphicData uri="http://schemas.openxmlformats.org/drawingml/2006/table">
            <a:tbl>
              <a:tblPr/>
              <a:tblGrid>
                <a:gridCol w="4417541"/>
                <a:gridCol w="1847335"/>
                <a:gridCol w="1526059"/>
                <a:gridCol w="1124465"/>
              </a:tblGrid>
              <a:tr h="1797003">
                <a:tc>
                  <a:txBody>
                    <a:bodyPr/>
                    <a:lstStyle/>
                    <a:p>
                      <a:pPr marL="0" marR="0" lvl="0" indent="0" algn="ctr" defTabSz="914400" rtl="0" eaLnBrk="0" fontAlgn="base" latinLnBrk="0" hangingPunct="0">
                        <a:lnSpc>
                          <a:spcPct val="100000"/>
                        </a:lnSpc>
                        <a:spcBef>
                          <a:spcPct val="0"/>
                        </a:spcBef>
                        <a:spcAft>
                          <a:spcPct val="0"/>
                        </a:spcAft>
                        <a:buClrTx/>
                        <a:buSzTx/>
                        <a:buFontTx/>
                        <a:buNone/>
                        <a:tabLst>
                          <a:tab pos="5372100" algn="r"/>
                        </a:tabLst>
                      </a:pPr>
                      <a:r>
                        <a:rPr kumimoji="0" lang="en-US" sz="1600" b="1" i="0" u="none" strike="noStrike" cap="none" normalizeH="0" baseline="0" dirty="0" smtClean="0">
                          <a:ln>
                            <a:noFill/>
                          </a:ln>
                          <a:solidFill>
                            <a:schemeClr val="tx1"/>
                          </a:solidFill>
                          <a:effectLst/>
                          <a:latin typeface="+mn-lt"/>
                          <a:cs typeface="Times New Roman" pitchFamily="18" charset="0"/>
                        </a:rPr>
                        <a:t>MEASURABLE ANNUAL GOAL</a:t>
                      </a:r>
                      <a:br>
                        <a:rPr kumimoji="0" lang="en-US" sz="1600" b="1" i="0" u="none" strike="noStrike" cap="none" normalizeH="0" baseline="0" dirty="0" smtClean="0">
                          <a:ln>
                            <a:noFill/>
                          </a:ln>
                          <a:solidFill>
                            <a:schemeClr val="tx1"/>
                          </a:solidFill>
                          <a:effectLst/>
                          <a:latin typeface="+mn-lt"/>
                          <a:cs typeface="Times New Roman" pitchFamily="18" charset="0"/>
                        </a:rPr>
                      </a:br>
                      <a:r>
                        <a:rPr kumimoji="0" lang="en-US" sz="1600" b="1" i="0" u="none" strike="noStrike" cap="none" normalizeH="0" baseline="0" dirty="0" smtClean="0">
                          <a:ln>
                            <a:noFill/>
                          </a:ln>
                          <a:solidFill>
                            <a:schemeClr val="tx1"/>
                          </a:solidFill>
                          <a:effectLst/>
                          <a:latin typeface="+mn-lt"/>
                          <a:cs typeface="Times New Roman" pitchFamily="18" charset="0"/>
                        </a:rPr>
                        <a:t>Include: </a:t>
                      </a:r>
                    </a:p>
                    <a:p>
                      <a:pPr marL="0" marR="0" lvl="0" indent="0" algn="ctr" defTabSz="914400" rtl="0" eaLnBrk="0" fontAlgn="base" latinLnBrk="0" hangingPunct="0">
                        <a:lnSpc>
                          <a:spcPct val="100000"/>
                        </a:lnSpc>
                        <a:spcBef>
                          <a:spcPct val="0"/>
                        </a:spcBef>
                        <a:spcAft>
                          <a:spcPct val="0"/>
                        </a:spcAft>
                        <a:buClrTx/>
                        <a:buSzTx/>
                        <a:buFontTx/>
                        <a:buNone/>
                        <a:tabLst>
                          <a:tab pos="5372100" algn="r"/>
                        </a:tabLst>
                      </a:pPr>
                      <a:r>
                        <a:rPr kumimoji="0" lang="en-US" sz="1600" b="1" i="0" u="none" strike="noStrike" cap="none" normalizeH="0" baseline="0" dirty="0" smtClean="0">
                          <a:ln>
                            <a:noFill/>
                          </a:ln>
                          <a:solidFill>
                            <a:schemeClr val="tx1"/>
                          </a:solidFill>
                          <a:effectLst/>
                          <a:latin typeface="+mn-lt"/>
                          <a:cs typeface="Times New Roman" pitchFamily="18" charset="0"/>
                        </a:rPr>
                        <a:t>Condition, Name, Behavior, and Criteria             </a:t>
                      </a:r>
                    </a:p>
                    <a:p>
                      <a:pPr marL="0" marR="0" lvl="0" indent="0" algn="ctr" defTabSz="914400" rtl="0" eaLnBrk="0" fontAlgn="base" latinLnBrk="0" hangingPunct="0">
                        <a:lnSpc>
                          <a:spcPct val="100000"/>
                        </a:lnSpc>
                        <a:spcBef>
                          <a:spcPct val="0"/>
                        </a:spcBef>
                        <a:spcAft>
                          <a:spcPct val="0"/>
                        </a:spcAft>
                        <a:buClrTx/>
                        <a:buSzTx/>
                        <a:buFontTx/>
                        <a:buNone/>
                        <a:tabLst>
                          <a:tab pos="5372100" algn="r"/>
                        </a:tabLst>
                      </a:pPr>
                      <a:r>
                        <a:rPr kumimoji="0" lang="en-US" sz="1600" b="1" i="0" u="none" strike="noStrike" cap="none" normalizeH="0" baseline="0" dirty="0" smtClean="0">
                          <a:ln>
                            <a:noFill/>
                          </a:ln>
                          <a:solidFill>
                            <a:schemeClr val="tx1"/>
                          </a:solidFill>
                          <a:effectLst/>
                          <a:latin typeface="+mn-lt"/>
                          <a:cs typeface="Times New Roman" pitchFamily="18" charset="0"/>
                        </a:rPr>
                        <a:t>(Refer to annotated IEP for description of these components.)</a:t>
                      </a:r>
                      <a:endParaRPr kumimoji="0" lang="en-US" sz="4400" b="1" i="0" u="none" strike="noStrike" cap="none" normalizeH="0" baseline="0" dirty="0" smtClean="0">
                        <a:ln>
                          <a:noFill/>
                        </a:ln>
                        <a:solidFill>
                          <a:schemeClr val="tx1"/>
                        </a:solidFill>
                        <a:effectLst/>
                        <a:latin typeface="+mn-lt"/>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tab pos="5372100" algn="r"/>
                        </a:tabLst>
                      </a:pPr>
                      <a:r>
                        <a:rPr kumimoji="0" lang="en-US" sz="1600" b="1" i="0" u="none" strike="noStrike" cap="none" normalizeH="0" baseline="0" dirty="0" smtClean="0">
                          <a:ln>
                            <a:noFill/>
                          </a:ln>
                          <a:solidFill>
                            <a:schemeClr val="tx1"/>
                          </a:solidFill>
                          <a:effectLst/>
                          <a:latin typeface="+mn-lt"/>
                          <a:cs typeface="Times New Roman" pitchFamily="18" charset="0"/>
                        </a:rPr>
                        <a:t>Describe HOW the student’s progress toward meeting this goal will be measured</a:t>
                      </a:r>
                      <a:endParaRPr kumimoji="0" lang="en-US" sz="4400" b="1" i="0" u="none" strike="noStrike" cap="none" normalizeH="0" baseline="0" dirty="0" smtClean="0">
                        <a:ln>
                          <a:noFill/>
                        </a:ln>
                        <a:solidFill>
                          <a:schemeClr val="tx1"/>
                        </a:solidFill>
                        <a:effectLst/>
                        <a:latin typeface="+mn-lt"/>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tab pos="5372100" algn="r"/>
                        </a:tabLst>
                      </a:pPr>
                      <a:r>
                        <a:rPr kumimoji="0" lang="en-US" sz="1600" b="1" i="0" u="none" strike="noStrike" cap="none" normalizeH="0" baseline="0" dirty="0" smtClean="0">
                          <a:ln>
                            <a:noFill/>
                          </a:ln>
                          <a:solidFill>
                            <a:schemeClr val="tx1"/>
                          </a:solidFill>
                          <a:effectLst/>
                          <a:latin typeface="+mn-lt"/>
                          <a:cs typeface="Times New Roman" pitchFamily="18" charset="0"/>
                        </a:rPr>
                        <a:t>Describe WHEN periodic reports on progress will be provided to parents</a:t>
                      </a:r>
                      <a:endParaRPr kumimoji="0" lang="en-US" sz="4400" b="1" i="0" u="none" strike="noStrike" cap="none" normalizeH="0" baseline="0" dirty="0" smtClean="0">
                        <a:ln>
                          <a:noFill/>
                        </a:ln>
                        <a:solidFill>
                          <a:schemeClr val="tx1"/>
                        </a:solidFill>
                        <a:effectLst/>
                        <a:latin typeface="+mn-lt"/>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tab pos="5372100" algn="r"/>
                        </a:tabLst>
                      </a:pPr>
                      <a:r>
                        <a:rPr kumimoji="0" lang="en-US" sz="1600" b="1" i="0" u="none" strike="noStrike" cap="none" normalizeH="0" baseline="0" dirty="0" smtClean="0">
                          <a:ln>
                            <a:noFill/>
                          </a:ln>
                          <a:solidFill>
                            <a:schemeClr val="tx1"/>
                          </a:solidFill>
                          <a:effectLst/>
                          <a:latin typeface="+mn-lt"/>
                          <a:cs typeface="Times New Roman" pitchFamily="18" charset="0"/>
                        </a:rPr>
                        <a:t>Report of Progress</a:t>
                      </a:r>
                      <a:endParaRPr kumimoji="0" lang="en-US" sz="4400" b="1" i="0" u="none" strike="noStrike" cap="none" normalizeH="0" baseline="0" dirty="0" smtClean="0">
                        <a:ln>
                          <a:noFill/>
                        </a:ln>
                        <a:solidFill>
                          <a:schemeClr val="tx1"/>
                        </a:solidFill>
                        <a:effectLst/>
                        <a:latin typeface="+mn-lt"/>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r>
              <a:tr h="4298997">
                <a:tc>
                  <a:txBody>
                    <a:bodyPr/>
                    <a:lstStyle/>
                    <a:p>
                      <a:pPr marL="0" marR="0" algn="l">
                        <a:spcBef>
                          <a:spcPts val="0"/>
                        </a:spcBef>
                        <a:spcAft>
                          <a:spcPts val="0"/>
                        </a:spcAft>
                      </a:pPr>
                      <a:r>
                        <a:rPr lang="en-US" sz="2200" dirty="0">
                          <a:latin typeface="Calibri"/>
                          <a:ea typeface="Times New Roman"/>
                          <a:cs typeface="Arial"/>
                        </a:rPr>
                        <a:t>Given consistent use of a strategy (SCOPE</a:t>
                      </a:r>
                      <a:r>
                        <a:rPr lang="en-US" sz="2200" dirty="0" smtClean="0">
                          <a:latin typeface="Calibri"/>
                          <a:ea typeface="Times New Roman"/>
                          <a:cs typeface="Arial"/>
                        </a:rPr>
                        <a:t>*), and spelling guide of his choice, </a:t>
                      </a:r>
                      <a:r>
                        <a:rPr lang="en-US" sz="2200" dirty="0">
                          <a:latin typeface="Calibri"/>
                          <a:ea typeface="Times New Roman"/>
                          <a:cs typeface="Arial"/>
                        </a:rPr>
                        <a:t>Phillip will review his writing to include 100%  correct spelling, punctuation, capitalization, and grammar on 6 out of 6 randomly selected short writing </a:t>
                      </a:r>
                      <a:r>
                        <a:rPr lang="en-US" sz="2200" dirty="0" smtClean="0">
                          <a:latin typeface="Calibri"/>
                          <a:ea typeface="Times New Roman"/>
                          <a:cs typeface="Arial"/>
                        </a:rPr>
                        <a:t>assignments</a:t>
                      </a:r>
                      <a:r>
                        <a:rPr lang="en-US" sz="2200" baseline="0" dirty="0" smtClean="0">
                          <a:latin typeface="Calibri"/>
                          <a:ea typeface="Times New Roman"/>
                          <a:cs typeface="Arial"/>
                        </a:rPr>
                        <a:t> </a:t>
                      </a:r>
                      <a:r>
                        <a:rPr lang="en-US" sz="2200" dirty="0" smtClean="0">
                          <a:latin typeface="Calibri"/>
                          <a:ea typeface="Times New Roman"/>
                          <a:cs typeface="Arial"/>
                        </a:rPr>
                        <a:t>in </a:t>
                      </a:r>
                      <a:r>
                        <a:rPr lang="en-US" sz="2200" dirty="0">
                          <a:latin typeface="Calibri"/>
                          <a:ea typeface="Times New Roman"/>
                          <a:cs typeface="Arial"/>
                        </a:rPr>
                        <a:t>content area </a:t>
                      </a:r>
                      <a:r>
                        <a:rPr lang="en-US" sz="2200" dirty="0" smtClean="0">
                          <a:latin typeface="Calibri"/>
                          <a:ea typeface="Times New Roman"/>
                          <a:cs typeface="Arial"/>
                        </a:rPr>
                        <a:t>classes.</a:t>
                      </a:r>
                    </a:p>
                    <a:p>
                      <a:pPr marL="0" marR="0" algn="l">
                        <a:spcBef>
                          <a:spcPts val="0"/>
                        </a:spcBef>
                        <a:spcAft>
                          <a:spcPts val="0"/>
                        </a:spcAft>
                      </a:pPr>
                      <a:r>
                        <a:rPr lang="en-US" sz="2000" i="1" dirty="0" smtClean="0">
                          <a:latin typeface="Calibri"/>
                          <a:ea typeface="Times New Roman"/>
                          <a:cs typeface="Arial"/>
                        </a:rPr>
                        <a:t>1.5.11.F.</a:t>
                      </a:r>
                      <a:r>
                        <a:rPr lang="en-US" sz="2000" i="1" baseline="0" dirty="0" smtClean="0">
                          <a:latin typeface="Calibri"/>
                          <a:ea typeface="Times New Roman"/>
                          <a:cs typeface="Arial"/>
                        </a:rPr>
                        <a:t>  Edit writing using the conventions of language.</a:t>
                      </a:r>
                      <a:endParaRPr lang="en-US" sz="2000" i="1" dirty="0">
                        <a:latin typeface="Times New Roman"/>
                        <a:ea typeface="Times New Roman"/>
                      </a:endParaRPr>
                    </a:p>
                  </a:txBody>
                  <a:tcPr marL="114300" marR="1143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r>
                        <a:rPr lang="en-US" sz="1800" kern="1200" dirty="0" smtClean="0">
                          <a:solidFill>
                            <a:schemeClr val="tx1"/>
                          </a:solidFill>
                          <a:latin typeface="+mn-lt"/>
                          <a:ea typeface="+mn-ea"/>
                          <a:cs typeface="+mn-cs"/>
                        </a:rPr>
                        <a:t>Teacher checklist applied to first four sentences of randomly selected writing assignments</a:t>
                      </a:r>
                      <a:r>
                        <a:rPr lang="en-US" sz="1800" kern="1200" baseline="0" dirty="0" smtClean="0">
                          <a:solidFill>
                            <a:schemeClr val="tx1"/>
                          </a:solidFill>
                          <a:latin typeface="+mn-lt"/>
                          <a:ea typeface="+mn-ea"/>
                          <a:cs typeface="+mn-cs"/>
                        </a:rPr>
                        <a:t> (biweekly)</a:t>
                      </a:r>
                    </a:p>
                    <a:p>
                      <a:r>
                        <a:rPr lang="en-US" sz="1800" kern="1200" baseline="0" dirty="0" smtClean="0">
                          <a:solidFill>
                            <a:schemeClr val="tx1"/>
                          </a:solidFill>
                          <a:latin typeface="+mn-lt"/>
                          <a:ea typeface="+mn-ea"/>
                          <a:cs typeface="+mn-cs"/>
                        </a:rPr>
                        <a:t>--------</a:t>
                      </a:r>
                    </a:p>
                    <a:p>
                      <a:r>
                        <a:rPr lang="en-US" sz="1600" i="1" kern="1200" dirty="0" smtClean="0">
                          <a:solidFill>
                            <a:schemeClr val="tx1"/>
                          </a:solidFill>
                          <a:latin typeface="+mn-lt"/>
                          <a:ea typeface="+mn-ea"/>
                          <a:cs typeface="+mn-cs"/>
                        </a:rPr>
                        <a:t>Sample assignments provided quarterly.</a:t>
                      </a:r>
                      <a:endParaRPr lang="en-US" sz="1600" kern="1200" dirty="0" smtClean="0">
                        <a:solidFill>
                          <a:schemeClr val="tx1"/>
                        </a:solidFill>
                        <a:latin typeface="+mn-lt"/>
                        <a:ea typeface="+mn-ea"/>
                        <a:cs typeface="+mn-cs"/>
                      </a:endParaRPr>
                    </a:p>
                    <a:p>
                      <a:r>
                        <a:rPr lang="en-US" sz="1600" i="1" kern="1200" dirty="0" smtClean="0">
                          <a:solidFill>
                            <a:schemeClr val="tx1"/>
                          </a:solidFill>
                          <a:latin typeface="+mn-lt"/>
                          <a:ea typeface="+mn-ea"/>
                          <a:cs typeface="+mn-cs"/>
                        </a:rPr>
                        <a:t>PSSA Scores reported in Fall. </a:t>
                      </a:r>
                      <a:endParaRPr lang="en-US" sz="1800" kern="1200" dirty="0" smtClean="0">
                        <a:solidFill>
                          <a:schemeClr val="tx1"/>
                        </a:solidFill>
                        <a:latin typeface="+mn-lt"/>
                        <a:ea typeface="+mn-ea"/>
                        <a:cs typeface="+mn-cs"/>
                      </a:endParaRPr>
                    </a:p>
                    <a:p>
                      <a:endParaRPr lang="en-US" sz="1800" kern="1200" dirty="0" smtClean="0">
                        <a:solidFill>
                          <a:schemeClr val="tx1"/>
                        </a:solidFill>
                        <a:latin typeface="+mn-lt"/>
                        <a:ea typeface="+mn-ea"/>
                        <a:cs typeface="+mn-cs"/>
                      </a:endParaRPr>
                    </a:p>
                    <a:p>
                      <a:endParaRPr kumimoji="0" lang="en-US" sz="2800" b="0" i="0" u="none" strike="noStrike" cap="none" normalizeH="0" baseline="0" dirty="0" smtClean="0">
                        <a:ln>
                          <a:noFill/>
                        </a:ln>
                        <a:solidFill>
                          <a:srgbClr val="064584"/>
                        </a:solidFill>
                        <a:effectLst/>
                        <a:latin typeface="Impact"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800" kern="1200" dirty="0" smtClean="0">
                          <a:solidFill>
                            <a:schemeClr val="tx1"/>
                          </a:solidFill>
                          <a:latin typeface="+mn-lt"/>
                          <a:ea typeface="+mn-ea"/>
                          <a:cs typeface="+mn-cs"/>
                        </a:rPr>
                        <a:t>Quarterly </a:t>
                      </a:r>
                      <a:endParaRPr kumimoji="0" lang="en-US" sz="1800" b="1" i="0" u="none" strike="noStrike" kern="1200" cap="none" normalizeH="0" baseline="0" dirty="0" smtClean="0">
                        <a:ln>
                          <a:noFill/>
                        </a:ln>
                        <a:solidFill>
                          <a:schemeClr val="tx1"/>
                        </a:solidFill>
                        <a:effectLst/>
                        <a:latin typeface="+mn-lt"/>
                        <a:ea typeface="+mn-ea"/>
                        <a:cs typeface="+mn-cs"/>
                      </a:endParaRPr>
                    </a:p>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1" i="0" u="none" strike="noStrike" kern="1200" cap="none" normalizeH="0" baseline="0" dirty="0" smtClean="0">
                        <a:ln>
                          <a:noFill/>
                        </a:ln>
                        <a:solidFill>
                          <a:schemeClr val="tx1"/>
                        </a:solidFill>
                        <a:effectLst/>
                        <a:latin typeface="+mn-lt"/>
                        <a:ea typeface="+mn-ea"/>
                        <a:cs typeface="+mn-cs"/>
                      </a:endParaRPr>
                    </a:p>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1" i="0" u="none" strike="noStrike" kern="1200" cap="none" normalizeH="0" baseline="0" dirty="0" smtClean="0">
                        <a:ln>
                          <a:noFill/>
                        </a:ln>
                        <a:solidFill>
                          <a:schemeClr val="tx1"/>
                        </a:solidFill>
                        <a:effectLst/>
                        <a:latin typeface="+mn-lt"/>
                        <a:ea typeface="+mn-ea"/>
                        <a:cs typeface="+mn-cs"/>
                      </a:endParaRPr>
                    </a:p>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2800" b="1" i="0" u="none" strike="noStrike" cap="none" normalizeH="0" baseline="0" dirty="0" smtClean="0">
                        <a:ln>
                          <a:noFill/>
                        </a:ln>
                        <a:solidFill>
                          <a:srgbClr val="064584"/>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tab pos="5372100" algn="r"/>
                        </a:tabLst>
                      </a:pPr>
                      <a:r>
                        <a:rPr kumimoji="0" lang="en-US" sz="1000" b="1" i="0" u="none" strike="noStrike" cap="none" normalizeH="0" baseline="0" dirty="0" smtClean="0">
                          <a:ln>
                            <a:noFill/>
                          </a:ln>
                          <a:solidFill>
                            <a:srgbClr val="064584"/>
                          </a:solidFill>
                          <a:effectLst/>
                          <a:latin typeface="Impact"/>
                          <a:cs typeface="Times New Roman" pitchFamily="18" charset="0"/>
                        </a:rPr>
                        <a:t>     </a:t>
                      </a:r>
                      <a:endParaRPr kumimoji="0" lang="en-US" sz="3200" b="0" i="0" u="none" strike="noStrike" cap="none" normalizeH="0" baseline="0" dirty="0" smtClean="0">
                        <a:ln>
                          <a:noFill/>
                        </a:ln>
                        <a:solidFill>
                          <a:srgbClr val="064584"/>
                        </a:solidFill>
                        <a:effectLst/>
                        <a:latin typeface="Impact" pitchFamily="34"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32115" name="Slide Number Placeholder 2"/>
          <p:cNvSpPr>
            <a:spLocks noGrp="1"/>
          </p:cNvSpPr>
          <p:nvPr>
            <p:ph type="sldNum" sz="quarter" idx="12"/>
          </p:nvPr>
        </p:nvSpPr>
        <p:spPr>
          <a:xfrm>
            <a:off x="8458200" y="6381750"/>
            <a:ext cx="685800" cy="476250"/>
          </a:xfrm>
        </p:spPr>
        <p:txBody>
          <a:bodyPr/>
          <a:lstStyle/>
          <a:p>
            <a:pPr>
              <a:defRPr/>
            </a:pPr>
            <a:fld id="{E28C8FBE-8D7E-4E60-821B-2019E438DA51}" type="slidenum">
              <a:rPr lang="en-US" smtClean="0">
                <a:latin typeface="Arial" pitchFamily="34" charset="0"/>
              </a:rPr>
              <a:pPr>
                <a:defRPr/>
              </a:pPr>
              <a:t>88</a:t>
            </a:fld>
            <a:endParaRPr lang="en-US" dirty="0" smtClean="0">
              <a:latin typeface="Arial" pitchFamily="34" charset="0"/>
            </a:endParaRPr>
          </a:p>
        </p:txBody>
      </p:sp>
      <p:sp>
        <p:nvSpPr>
          <p:cNvPr id="4" name="Rectangle 2"/>
          <p:cNvSpPr txBox="1">
            <a:spLocks noChangeArrowheads="1"/>
          </p:cNvSpPr>
          <p:nvPr/>
        </p:nvSpPr>
        <p:spPr bwMode="auto">
          <a:xfrm>
            <a:off x="1219200" y="304800"/>
            <a:ext cx="7315200" cy="762000"/>
          </a:xfrm>
          <a:prstGeom prst="rect">
            <a:avLst/>
          </a:prstGeom>
          <a:noFill/>
        </p:spPr>
        <p:txBody>
          <a:bodyPr anchor="b">
            <a:normAutofit/>
          </a:bodyPr>
          <a:lstStyle/>
          <a:p>
            <a:pPr fontAlgn="auto">
              <a:spcAft>
                <a:spcPts val="0"/>
              </a:spcAft>
              <a:defRPr/>
            </a:pPr>
            <a:endParaRPr lang="en-US" sz="4400" b="1" dirty="0">
              <a:latin typeface="+mj-lt"/>
              <a:ea typeface="+mj-ea"/>
              <a:cs typeface="+mj-cs"/>
            </a:endParaRPr>
          </a:p>
        </p:txBody>
      </p:sp>
      <p:sp>
        <p:nvSpPr>
          <p:cNvPr id="5" name="TextBox 4"/>
          <p:cNvSpPr txBox="1"/>
          <p:nvPr/>
        </p:nvSpPr>
        <p:spPr>
          <a:xfrm>
            <a:off x="457200" y="152400"/>
            <a:ext cx="7924800" cy="584200"/>
          </a:xfrm>
          <a:prstGeom prst="rect">
            <a:avLst/>
          </a:prstGeom>
          <a:noFill/>
        </p:spPr>
        <p:txBody>
          <a:bodyPr>
            <a:spAutoFit/>
          </a:bodyPr>
          <a:lstStyle/>
          <a:p>
            <a:pPr algn="ctr" fontAlgn="auto">
              <a:spcAft>
                <a:spcPts val="0"/>
              </a:spcAft>
              <a:defRPr/>
            </a:pPr>
            <a:r>
              <a:rPr lang="en-US" sz="3200" dirty="0">
                <a:solidFill>
                  <a:srgbClr val="C00000"/>
                </a:solidFill>
                <a:latin typeface="Arial" pitchFamily="34" charset="0"/>
                <a:cs typeface="Arial" charset="0"/>
              </a:rPr>
              <a:t>Phillip’s </a:t>
            </a:r>
            <a:r>
              <a:rPr lang="en-US" sz="3200" dirty="0">
                <a:latin typeface="+mn-lt"/>
                <a:cs typeface="Arial" charset="0"/>
              </a:rPr>
              <a:t>Measurable Annual Goal - Writing</a:t>
            </a:r>
            <a:endParaRPr lang="en-US" sz="3200" dirty="0">
              <a:solidFill>
                <a:srgbClr val="C00000"/>
              </a:solidFill>
              <a:latin typeface="+mn-lt"/>
              <a:cs typeface="Arial" charset="0"/>
            </a:endParaRPr>
          </a:p>
        </p:txBody>
      </p:sp>
    </p:spTree>
    <p:extLst>
      <p:ext uri="{BB962C8B-B14F-4D97-AF65-F5344CB8AC3E}">
        <p14:creationId xmlns:p14="http://schemas.microsoft.com/office/powerpoint/2010/main" val="4246879617"/>
      </p:ext>
    </p:extLst>
  </p:cSld>
  <p:clrMapOvr>
    <a:masterClrMapping/>
  </p:clrMapOvr>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6738" name="Slide Number Placeholder 2"/>
          <p:cNvSpPr>
            <a:spLocks noGrp="1"/>
          </p:cNvSpPr>
          <p:nvPr>
            <p:ph type="sldNum" sz="quarter" idx="12"/>
          </p:nvPr>
        </p:nvSpPr>
        <p:spPr>
          <a:xfrm>
            <a:off x="8305800" y="6245225"/>
            <a:ext cx="609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79F534A3-EEBC-467A-9606-46B4E64AF8BA}" type="slidenum">
              <a:rPr lang="en-US" smtClean="0"/>
              <a:pPr eaLnBrk="1" hangingPunct="1"/>
              <a:t>89</a:t>
            </a:fld>
            <a:endParaRPr lang="en-US" smtClean="0"/>
          </a:p>
        </p:txBody>
      </p:sp>
      <p:graphicFrame>
        <p:nvGraphicFramePr>
          <p:cNvPr id="5" name="Diagram 4"/>
          <p:cNvGraphicFramePr/>
          <p:nvPr/>
        </p:nvGraphicFramePr>
        <p:xfrm>
          <a:off x="228600" y="838200"/>
          <a:ext cx="8534400" cy="5638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6740" name="TextBox 8"/>
          <p:cNvSpPr txBox="1">
            <a:spLocks noChangeArrowheads="1"/>
          </p:cNvSpPr>
          <p:nvPr/>
        </p:nvSpPr>
        <p:spPr bwMode="auto">
          <a:xfrm>
            <a:off x="1981200" y="152400"/>
            <a:ext cx="46482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2800"/>
              <a:t>Phillip:  Writing Example</a:t>
            </a:r>
          </a:p>
        </p:txBody>
      </p:sp>
    </p:spTree>
    <p:extLst>
      <p:ext uri="{BB962C8B-B14F-4D97-AF65-F5344CB8AC3E}">
        <p14:creationId xmlns:p14="http://schemas.microsoft.com/office/powerpoint/2010/main" val="1049218910"/>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idx="4294967295"/>
          </p:nvPr>
        </p:nvSpPr>
        <p:spPr/>
        <p:txBody>
          <a:bodyPr/>
          <a:lstStyle/>
          <a:p>
            <a:pPr algn="ctr"/>
            <a:r>
              <a:rPr lang="en-US" smtClean="0">
                <a:solidFill>
                  <a:srgbClr val="000099"/>
                </a:solidFill>
              </a:rPr>
              <a:t>Age Requirement in PA</a:t>
            </a:r>
          </a:p>
        </p:txBody>
      </p:sp>
      <p:sp>
        <p:nvSpPr>
          <p:cNvPr id="14339" name="Rectangle 3"/>
          <p:cNvSpPr>
            <a:spLocks noGrp="1" noChangeArrowheads="1"/>
          </p:cNvSpPr>
          <p:nvPr>
            <p:ph sz="half" idx="4294967295"/>
          </p:nvPr>
        </p:nvSpPr>
        <p:spPr>
          <a:xfrm>
            <a:off x="457200" y="1600200"/>
            <a:ext cx="2017713" cy="4530725"/>
          </a:xfrm>
        </p:spPr>
        <p:txBody>
          <a:bodyPr/>
          <a:lstStyle/>
          <a:p>
            <a:pPr marL="365125" indent="-282575"/>
            <a:endParaRPr lang="en-US" smtClean="0"/>
          </a:p>
          <a:p>
            <a:pPr marL="365125" indent="-282575"/>
            <a:endParaRPr lang="en-US" smtClean="0"/>
          </a:p>
          <a:p>
            <a:pPr marL="365125" indent="-282575"/>
            <a:endParaRPr lang="en-US" smtClean="0"/>
          </a:p>
          <a:p>
            <a:pPr marL="365125" indent="-282575">
              <a:buFont typeface="Wingdings" pitchFamily="2" charset="2"/>
              <a:buNone/>
            </a:pPr>
            <a:endParaRPr lang="en-US" smtClean="0"/>
          </a:p>
        </p:txBody>
      </p:sp>
      <p:sp>
        <p:nvSpPr>
          <p:cNvPr id="14340" name="Rectangle 4"/>
          <p:cNvSpPr>
            <a:spLocks noGrp="1" noChangeArrowheads="1"/>
          </p:cNvSpPr>
          <p:nvPr>
            <p:ph sz="half" idx="4294967295"/>
          </p:nvPr>
        </p:nvSpPr>
        <p:spPr>
          <a:xfrm>
            <a:off x="685800" y="1752600"/>
            <a:ext cx="8001000" cy="4419600"/>
          </a:xfrm>
        </p:spPr>
        <p:txBody>
          <a:bodyPr/>
          <a:lstStyle/>
          <a:p>
            <a:pPr marL="365125" indent="-282575"/>
            <a:r>
              <a:rPr lang="en-US" smtClean="0">
                <a:cs typeface="Times New Roman" pitchFamily="18" charset="0"/>
              </a:rPr>
              <a:t>Transition services must be addressed in the IEP of the student </a:t>
            </a:r>
            <a:r>
              <a:rPr lang="en-US" b="1" smtClean="0">
                <a:solidFill>
                  <a:srgbClr val="333399"/>
                </a:solidFill>
                <a:cs typeface="Times New Roman" pitchFamily="18" charset="0"/>
              </a:rPr>
              <a:t>i</a:t>
            </a:r>
            <a:r>
              <a:rPr lang="en-US" b="1" smtClean="0">
                <a:solidFill>
                  <a:srgbClr val="000066"/>
                </a:solidFill>
                <a:cs typeface="Times New Roman" pitchFamily="18" charset="0"/>
              </a:rPr>
              <a:t>n the year in which the student turns 14 years of ag</a:t>
            </a:r>
            <a:r>
              <a:rPr lang="en-US" b="1" smtClean="0">
                <a:solidFill>
                  <a:srgbClr val="333399"/>
                </a:solidFill>
                <a:cs typeface="Times New Roman" pitchFamily="18" charset="0"/>
              </a:rPr>
              <a:t>e</a:t>
            </a:r>
          </a:p>
          <a:p>
            <a:pPr marL="365125" indent="-282575"/>
            <a:endParaRPr lang="en-US" sz="2400" smtClean="0">
              <a:solidFill>
                <a:srgbClr val="FFFF00"/>
              </a:solidFill>
              <a:cs typeface="Times New Roman" pitchFamily="18" charset="0"/>
            </a:endParaRPr>
          </a:p>
          <a:p>
            <a:pPr marL="365125" indent="-282575"/>
            <a:r>
              <a:rPr lang="en-US" smtClean="0">
                <a:cs typeface="Times New Roman" pitchFamily="18" charset="0"/>
              </a:rPr>
              <a:t>The IEP team </a:t>
            </a:r>
            <a:r>
              <a:rPr lang="en-US" smtClean="0">
                <a:solidFill>
                  <a:srgbClr val="000066"/>
                </a:solidFill>
                <a:cs typeface="Times New Roman" pitchFamily="18" charset="0"/>
              </a:rPr>
              <a:t>does not have to wait</a:t>
            </a:r>
            <a:r>
              <a:rPr lang="en-US" smtClean="0">
                <a:solidFill>
                  <a:srgbClr val="FF0000"/>
                </a:solidFill>
                <a:cs typeface="Times New Roman" pitchFamily="18" charset="0"/>
              </a:rPr>
              <a:t> </a:t>
            </a:r>
            <a:r>
              <a:rPr lang="en-US" smtClean="0">
                <a:cs typeface="Times New Roman" pitchFamily="18" charset="0"/>
              </a:rPr>
              <a:t>until the student’s approaching 14</a:t>
            </a:r>
            <a:r>
              <a:rPr lang="en-US" baseline="30000" smtClean="0">
                <a:cs typeface="Times New Roman" pitchFamily="18" charset="0"/>
              </a:rPr>
              <a:t>th</a:t>
            </a:r>
            <a:r>
              <a:rPr lang="en-US" smtClean="0">
                <a:cs typeface="Times New Roman" pitchFamily="18" charset="0"/>
              </a:rPr>
              <a:t> birthday year to consider the student’s transition needs </a:t>
            </a:r>
          </a:p>
          <a:p>
            <a:pPr marL="365125" indent="-282575">
              <a:buFont typeface="Wingdings" pitchFamily="2" charset="2"/>
              <a:buNone/>
            </a:pPr>
            <a:endParaRPr lang="en-US" smtClean="0"/>
          </a:p>
        </p:txBody>
      </p:sp>
      <p:sp>
        <p:nvSpPr>
          <p:cNvPr id="14341" name="Slide Number Placeholder 6"/>
          <p:cNvSpPr txBox="1">
            <a:spLocks noGrp="1"/>
          </p:cNvSpPr>
          <p:nvPr/>
        </p:nvSpPr>
        <p:spPr bwMode="auto">
          <a:xfrm>
            <a:off x="8613775" y="6305550"/>
            <a:ext cx="4572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endParaRPr lang="en-US" sz="1200">
              <a:solidFill>
                <a:srgbClr val="8DAECB"/>
              </a:solidFill>
            </a:endParaRPr>
          </a:p>
        </p:txBody>
      </p:sp>
      <p:sp>
        <p:nvSpPr>
          <p:cNvPr id="14342" name="Rectangle 5"/>
          <p:cNvSpPr>
            <a:spLocks noChangeArrowheads="1"/>
          </p:cNvSpPr>
          <p:nvPr/>
        </p:nvSpPr>
        <p:spPr bwMode="auto">
          <a:xfrm>
            <a:off x="533400" y="5486400"/>
            <a:ext cx="81534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4" algn="r">
              <a:spcBef>
                <a:spcPct val="20000"/>
              </a:spcBef>
              <a:buFont typeface="Wingdings" pitchFamily="2" charset="2"/>
              <a:buNone/>
            </a:pPr>
            <a:r>
              <a:rPr lang="en-US" sz="2000">
                <a:solidFill>
                  <a:srgbClr val="000066"/>
                </a:solidFill>
              </a:rPr>
              <a:t>Pennsylvania Chapter 14 Regulations</a:t>
            </a:r>
            <a:r>
              <a:rPr lang="en-US" sz="2000">
                <a:solidFill>
                  <a:schemeClr val="tx2"/>
                </a:solidFill>
              </a:rPr>
              <a:t> </a:t>
            </a:r>
            <a:r>
              <a:rPr lang="en-US" sz="2000">
                <a:solidFill>
                  <a:srgbClr val="000066"/>
                </a:solidFill>
              </a:rPr>
              <a:t>July, 2008</a:t>
            </a:r>
          </a:p>
        </p:txBody>
      </p:sp>
      <p:sp>
        <p:nvSpPr>
          <p:cNvPr id="14343" name="Rectangle 7"/>
          <p:cNvSpPr>
            <a:spLocks noChangeArrowheads="1"/>
          </p:cNvSpPr>
          <p:nvPr/>
        </p:nvSpPr>
        <p:spPr bwMode="auto">
          <a:xfrm>
            <a:off x="8534400" y="6324600"/>
            <a:ext cx="3317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fld id="{65F34930-51D9-4B98-9DFA-30CA95E90048}" type="slidenum">
              <a:rPr lang="en-US"/>
              <a:pPr/>
              <a:t>9</a:t>
            </a:fld>
            <a:endParaRPr lang="en-US"/>
          </a:p>
        </p:txBody>
      </p:sp>
    </p:spTree>
  </p:cSld>
  <p:clrMapOvr>
    <a:masterClrMapping/>
  </p:clrMapOvr>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2226" name="Rectangle 3"/>
          <p:cNvSpPr>
            <a:spLocks noGrp="1" noChangeArrowheads="1"/>
          </p:cNvSpPr>
          <p:nvPr>
            <p:ph idx="1"/>
          </p:nvPr>
        </p:nvSpPr>
        <p:spPr>
          <a:xfrm>
            <a:off x="4724400" y="533400"/>
            <a:ext cx="4191000" cy="3505200"/>
          </a:xfrm>
        </p:spPr>
        <p:txBody>
          <a:bodyPr/>
          <a:lstStyle/>
          <a:p>
            <a:pPr indent="-1588" algn="ctr" eaLnBrk="1" hangingPunct="1">
              <a:lnSpc>
                <a:spcPct val="120000"/>
              </a:lnSpc>
              <a:buClr>
                <a:schemeClr val="tx1"/>
              </a:buClr>
              <a:buFont typeface="Wingdings" pitchFamily="2" charset="2"/>
              <a:buNone/>
              <a:defRPr/>
            </a:pPr>
            <a:r>
              <a:rPr lang="en-US" sz="4400" dirty="0" smtClean="0"/>
              <a:t>Monitor Progress and Adjust Instruction Based on Data</a:t>
            </a:r>
          </a:p>
          <a:p>
            <a:pPr eaLnBrk="1" hangingPunct="1">
              <a:buFont typeface="Wingdings" pitchFamily="2" charset="2"/>
              <a:buNone/>
              <a:defRPr/>
            </a:pPr>
            <a:endParaRPr lang="en-US" sz="4400" dirty="0" smtClean="0"/>
          </a:p>
        </p:txBody>
      </p:sp>
      <p:sp>
        <p:nvSpPr>
          <p:cNvPr id="115715" name="Slide Number Placeholder 5"/>
          <p:cNvSpPr>
            <a:spLocks noGrp="1"/>
          </p:cNvSpPr>
          <p:nvPr>
            <p:ph type="sldNum" sz="quarter" idx="12"/>
          </p:nvPr>
        </p:nvSpPr>
        <p:spPr>
          <a:xfrm>
            <a:off x="8077200" y="6172200"/>
            <a:ext cx="6858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764CA27B-61CD-47E7-A334-C3F3B50CDE49}" type="slidenum">
              <a:rPr lang="en-US" smtClean="0"/>
              <a:pPr eaLnBrk="1" hangingPunct="1"/>
              <a:t>90</a:t>
            </a:fld>
            <a:endParaRPr lang="en-US" smtClean="0"/>
          </a:p>
        </p:txBody>
      </p:sp>
      <p:sp>
        <p:nvSpPr>
          <p:cNvPr id="4" name="Right Arrow 3"/>
          <p:cNvSpPr/>
          <p:nvPr/>
        </p:nvSpPr>
        <p:spPr>
          <a:xfrm>
            <a:off x="0" y="1219200"/>
            <a:ext cx="4495800" cy="1447800"/>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4000" b="1" dirty="0">
                <a:solidFill>
                  <a:schemeClr val="bg1"/>
                </a:solidFill>
              </a:rPr>
              <a:t>Step Six:</a:t>
            </a:r>
            <a:endParaRPr lang="en-US" sz="5400" b="1" dirty="0">
              <a:solidFill>
                <a:schemeClr val="bg1"/>
              </a:solidFill>
            </a:endParaRPr>
          </a:p>
        </p:txBody>
      </p:sp>
      <p:pic>
        <p:nvPicPr>
          <p:cNvPr id="115717" name="Picture 20" descr="bd07021_"/>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57400" y="3581400"/>
            <a:ext cx="2057400" cy="275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7" name="Title 1"/>
          <p:cNvSpPr>
            <a:spLocks noGrp="1"/>
          </p:cNvSpPr>
          <p:nvPr>
            <p:ph type="title"/>
          </p:nvPr>
        </p:nvSpPr>
        <p:spPr>
          <a:xfrm>
            <a:off x="457200" y="274638"/>
            <a:ext cx="8458200" cy="1554162"/>
          </a:xfrm>
        </p:spPr>
        <p:txBody>
          <a:bodyPr/>
          <a:lstStyle/>
          <a:p>
            <a:r>
              <a:rPr lang="en-US" sz="3600" smtClean="0"/>
              <a:t>Phillip’s Total Errors in Short Writing Assignments</a:t>
            </a:r>
            <a:br>
              <a:rPr lang="en-US" sz="3600" smtClean="0"/>
            </a:br>
            <a:r>
              <a:rPr lang="en-US" sz="3200" smtClean="0"/>
              <a:t>Is Phillip making progress?</a:t>
            </a:r>
            <a:endParaRPr lang="en-US" smtClean="0"/>
          </a:p>
        </p:txBody>
      </p:sp>
      <p:sp>
        <p:nvSpPr>
          <p:cNvPr id="1028" name="Slide Number Placeholder 2"/>
          <p:cNvSpPr>
            <a:spLocks noGrp="1"/>
          </p:cNvSpPr>
          <p:nvPr>
            <p:ph type="sldNum" sz="quarter" idx="12"/>
          </p:nvPr>
        </p:nvSpPr>
        <p:spPr>
          <a:xfrm>
            <a:off x="8305800" y="6245225"/>
            <a:ext cx="609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8F453EA7-3967-45EF-AE62-F9D8E7393ACE}" type="slidenum">
              <a:rPr lang="en-US" smtClean="0"/>
              <a:pPr eaLnBrk="1" hangingPunct="1"/>
              <a:t>91</a:t>
            </a:fld>
            <a:endParaRPr lang="en-US" smtClean="0"/>
          </a:p>
        </p:txBody>
      </p:sp>
      <p:sp>
        <p:nvSpPr>
          <p:cNvPr id="1029"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nchor="ctr">
            <a:spAutoFit/>
          </a:bodyPr>
          <a:lstStyle/>
          <a:p>
            <a:endParaRPr lang="en-US"/>
          </a:p>
        </p:txBody>
      </p:sp>
      <p:graphicFrame>
        <p:nvGraphicFramePr>
          <p:cNvPr id="1026" name="Object 1"/>
          <p:cNvGraphicFramePr>
            <a:graphicFrameLocks noChangeAspect="1"/>
          </p:cNvGraphicFramePr>
          <p:nvPr/>
        </p:nvGraphicFramePr>
        <p:xfrm>
          <a:off x="0" y="2209800"/>
          <a:ext cx="8759825" cy="4267200"/>
        </p:xfrm>
        <a:graphic>
          <a:graphicData uri="http://schemas.openxmlformats.org/presentationml/2006/ole">
            <mc:AlternateContent xmlns:mc="http://schemas.openxmlformats.org/markup-compatibility/2006">
              <mc:Choice xmlns:v="urn:schemas-microsoft-com:vml" Requires="v">
                <p:oleObj spid="_x0000_s1215" name="Chart" r:id="rId3" imgW="6686550" imgH="2962275" progId="MSGraph.Chart.8">
                  <p:embed/>
                </p:oleObj>
              </mc:Choice>
              <mc:Fallback>
                <p:oleObj name="Chart" r:id="rId3" imgW="6686550" imgH="2962275" progId="MSGraph.Chart.8">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2209800"/>
                        <a:ext cx="8759825" cy="426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7762" name="Title 1"/>
          <p:cNvSpPr>
            <a:spLocks noGrp="1"/>
          </p:cNvSpPr>
          <p:nvPr>
            <p:ph type="title"/>
          </p:nvPr>
        </p:nvSpPr>
        <p:spPr>
          <a:xfrm>
            <a:off x="533400" y="274638"/>
            <a:ext cx="8153400" cy="411162"/>
          </a:xfrm>
        </p:spPr>
        <p:txBody>
          <a:bodyPr/>
          <a:lstStyle/>
          <a:p>
            <a:r>
              <a:rPr lang="en-US" smtClean="0">
                <a:solidFill>
                  <a:srgbClr val="C00000"/>
                </a:solidFill>
                <a:cs typeface="Arial" pitchFamily="34" charset="0"/>
              </a:rPr>
              <a:t>Phillip’s </a:t>
            </a:r>
            <a:r>
              <a:rPr lang="en-US" smtClean="0">
                <a:cs typeface="Arial" pitchFamily="34" charset="0"/>
              </a:rPr>
              <a:t>Progress Reporting - Writing</a:t>
            </a:r>
            <a:endParaRPr lang="en-US" smtClean="0"/>
          </a:p>
        </p:txBody>
      </p:sp>
      <p:sp>
        <p:nvSpPr>
          <p:cNvPr id="117763" name="Content Placeholder 2"/>
          <p:cNvSpPr>
            <a:spLocks noGrp="1"/>
          </p:cNvSpPr>
          <p:nvPr>
            <p:ph idx="1"/>
          </p:nvPr>
        </p:nvSpPr>
        <p:spPr>
          <a:xfrm>
            <a:off x="457200" y="1828800"/>
            <a:ext cx="8229600" cy="4297363"/>
          </a:xfrm>
        </p:spPr>
        <p:txBody>
          <a:bodyPr/>
          <a:lstStyle/>
          <a:p>
            <a:pPr marL="0" indent="0">
              <a:spcBef>
                <a:spcPct val="0"/>
              </a:spcBef>
              <a:buFontTx/>
              <a:buNone/>
              <a:tabLst>
                <a:tab pos="5372100" algn="r"/>
              </a:tabLst>
            </a:pPr>
            <a:endParaRPr lang="en-US" smtClean="0">
              <a:latin typeface="Arial Narrow" pitchFamily="34" charset="0"/>
              <a:cs typeface="Times New Roman" pitchFamily="18" charset="0"/>
            </a:endParaRPr>
          </a:p>
          <a:p>
            <a:pPr marL="0" indent="0">
              <a:spcBef>
                <a:spcPct val="0"/>
              </a:spcBef>
              <a:buFontTx/>
              <a:buNone/>
              <a:tabLst>
                <a:tab pos="5372100" algn="r"/>
              </a:tabLst>
            </a:pPr>
            <a:endParaRPr lang="en-US" smtClean="0">
              <a:latin typeface="Arial Narrow" pitchFamily="34" charset="0"/>
              <a:cs typeface="Arial" pitchFamily="34" charset="0"/>
            </a:endParaRPr>
          </a:p>
          <a:p>
            <a:pPr marL="0" indent="0">
              <a:spcBef>
                <a:spcPct val="0"/>
              </a:spcBef>
              <a:buFontTx/>
              <a:buNone/>
              <a:tabLst>
                <a:tab pos="5372100" algn="r"/>
              </a:tabLst>
            </a:pPr>
            <a:endParaRPr lang="en-US" smtClean="0">
              <a:latin typeface="Arial Narrow" pitchFamily="34" charset="0"/>
              <a:cs typeface="Times New Roman" pitchFamily="18" charset="0"/>
            </a:endParaRPr>
          </a:p>
          <a:p>
            <a:pPr marL="0" indent="0">
              <a:spcBef>
                <a:spcPct val="0"/>
              </a:spcBef>
              <a:buFontTx/>
              <a:buNone/>
              <a:tabLst>
                <a:tab pos="5372100" algn="r"/>
              </a:tabLst>
            </a:pPr>
            <a:endParaRPr lang="en-US" smtClean="0">
              <a:latin typeface="Arial Narrow" pitchFamily="34" charset="0"/>
              <a:cs typeface="Times New Roman" pitchFamily="18" charset="0"/>
            </a:endParaRPr>
          </a:p>
          <a:p>
            <a:pPr marL="0" indent="0">
              <a:spcBef>
                <a:spcPct val="0"/>
              </a:spcBef>
              <a:buFontTx/>
              <a:buNone/>
              <a:tabLst>
                <a:tab pos="5372100" algn="r"/>
              </a:tabLst>
            </a:pPr>
            <a:endParaRPr lang="en-US" smtClean="0">
              <a:latin typeface="Arial Narrow" pitchFamily="34" charset="0"/>
              <a:cs typeface="Times New Roman" pitchFamily="18" charset="0"/>
            </a:endParaRPr>
          </a:p>
          <a:p>
            <a:pPr marL="0" indent="0">
              <a:spcBef>
                <a:spcPct val="0"/>
              </a:spcBef>
              <a:buFontTx/>
              <a:buNone/>
              <a:tabLst>
                <a:tab pos="5372100" algn="r"/>
              </a:tabLst>
            </a:pPr>
            <a:endParaRPr lang="en-US" smtClean="0"/>
          </a:p>
        </p:txBody>
      </p:sp>
      <p:graphicFrame>
        <p:nvGraphicFramePr>
          <p:cNvPr id="4" name="Table 3"/>
          <p:cNvGraphicFramePr>
            <a:graphicFrameLocks noGrp="1"/>
          </p:cNvGraphicFramePr>
          <p:nvPr>
            <p:extLst>
              <p:ext uri="{D42A27DB-BD31-4B8C-83A1-F6EECF244321}">
                <p14:modId xmlns:p14="http://schemas.microsoft.com/office/powerpoint/2010/main" val="1968887351"/>
              </p:ext>
            </p:extLst>
          </p:nvPr>
        </p:nvGraphicFramePr>
        <p:xfrm>
          <a:off x="304800" y="1371600"/>
          <a:ext cx="8229600" cy="4800599"/>
        </p:xfrm>
        <a:graphic>
          <a:graphicData uri="http://schemas.openxmlformats.org/drawingml/2006/table">
            <a:tbl>
              <a:tblPr firstRow="1" bandRow="1">
                <a:tableStyleId>{5C22544A-7EE6-4342-B048-85BDC9FD1C3A}</a:tableStyleId>
              </a:tblPr>
              <a:tblGrid>
                <a:gridCol w="8229600"/>
              </a:tblGrid>
              <a:tr h="1197773">
                <a:tc>
                  <a:txBody>
                    <a:bodyPr/>
                    <a:lstStyle/>
                    <a:p>
                      <a:r>
                        <a:rPr lang="en-US" sz="2400" b="0" dirty="0" smtClean="0">
                          <a:solidFill>
                            <a:schemeClr val="tx1"/>
                          </a:solidFill>
                          <a:latin typeface="+mn-lt"/>
                          <a:cs typeface="Times New Roman" pitchFamily="18" charset="0"/>
                        </a:rPr>
                        <a:t>Nov. 1:  On his last 3 writing samples Phillip made  2, 1, and 1  errors.  He is making progress towards his goal.  Attached are three samples from classes.</a:t>
                      </a:r>
                      <a:endParaRPr lang="en-US" sz="24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99"/>
                    </a:solidFill>
                  </a:tcPr>
                </a:tc>
              </a:tr>
              <a:tr h="1711104">
                <a:tc>
                  <a:txBody>
                    <a:bodyPr/>
                    <a:lstStyle/>
                    <a:p>
                      <a:r>
                        <a:rPr lang="en-US" sz="2400" b="0" dirty="0" smtClean="0">
                          <a:latin typeface="+mn-lt"/>
                          <a:cs typeface="Times New Roman" pitchFamily="18" charset="0"/>
                        </a:rPr>
                        <a:t>Jan 23:  On his last 4 writing samples P. made  1, 4, 0, and 2 errors. We reviewed &amp; discussed consistent use of the SCOPE strategy esp.  for grammar. </a:t>
                      </a:r>
                      <a:r>
                        <a:rPr lang="en-US" sz="2400" b="0" dirty="0" smtClean="0">
                          <a:solidFill>
                            <a:schemeClr val="tx1"/>
                          </a:solidFill>
                          <a:latin typeface="+mn-lt"/>
                          <a:cs typeface="Times New Roman" pitchFamily="18" charset="0"/>
                        </a:rPr>
                        <a:t>Attached are three samples from classes.</a:t>
                      </a:r>
                      <a:endParaRPr lang="en-US" sz="2400" b="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99"/>
                    </a:solidFill>
                  </a:tcPr>
                </a:tc>
              </a:tr>
              <a:tr h="1197773">
                <a:tc>
                  <a:txBody>
                    <a:bodyPr/>
                    <a:lstStyle/>
                    <a:p>
                      <a:r>
                        <a:rPr lang="en-US" sz="2400" b="0" dirty="0" smtClean="0">
                          <a:latin typeface="+mn-lt"/>
                          <a:cs typeface="Times New Roman" pitchFamily="18" charset="0"/>
                        </a:rPr>
                        <a:t> March 30:  On his last 5 writing samples Phil made 0, 1, 2, 0, and 0  errors.  He is making progress towards his goal.  </a:t>
                      </a:r>
                      <a:r>
                        <a:rPr lang="en-US" sz="2400" b="0" dirty="0" smtClean="0">
                          <a:solidFill>
                            <a:schemeClr val="tx1"/>
                          </a:solidFill>
                          <a:latin typeface="+mn-lt"/>
                          <a:cs typeface="Times New Roman" pitchFamily="18" charset="0"/>
                        </a:rPr>
                        <a:t>Attached are three samples from classes. </a:t>
                      </a:r>
                      <a:endParaRPr lang="en-US" sz="2400" b="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99"/>
                    </a:solidFill>
                  </a:tcPr>
                </a:tc>
              </a:tr>
              <a:tr h="693949">
                <a:tc>
                  <a:txBody>
                    <a:bodyPr/>
                    <a:lstStyle/>
                    <a:p>
                      <a:endParaRPr lang="en-US" sz="2400" dirty="0">
                        <a:latin typeface="+mn-lt"/>
                      </a:endParaRPr>
                    </a:p>
                  </a:txBody>
                  <a:tcPr>
                    <a:lnT w="12700" cap="flat" cmpd="sng" algn="ctr">
                      <a:solidFill>
                        <a:schemeClr val="tx1"/>
                      </a:solidFill>
                      <a:prstDash val="solid"/>
                      <a:round/>
                      <a:headEnd type="none" w="med" len="med"/>
                      <a:tailEnd type="none" w="med" len="med"/>
                    </a:lnT>
                    <a:noFill/>
                  </a:tcPr>
                </a:tc>
              </a:tr>
            </a:tbl>
          </a:graphicData>
        </a:graphic>
      </p:graphicFrame>
      <p:sp>
        <p:nvSpPr>
          <p:cNvPr id="5" name="Slide Number Placeholder 5"/>
          <p:cNvSpPr>
            <a:spLocks noGrp="1"/>
          </p:cNvSpPr>
          <p:nvPr>
            <p:ph type="sldNum" sz="quarter" idx="12"/>
          </p:nvPr>
        </p:nvSpPr>
        <p:spPr>
          <a:xfrm>
            <a:off x="7772400" y="6245225"/>
            <a:ext cx="9144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2FF5D891-E7B7-41F8-9630-4A879995B22E}" type="slidenum">
              <a:rPr lang="en-US" smtClean="0"/>
              <a:pPr eaLnBrk="1" hangingPunct="1"/>
              <a:t>92</a:t>
            </a:fld>
            <a:endParaRPr lang="en-US" dirty="0" smtClean="0"/>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Title 1"/>
          <p:cNvSpPr>
            <a:spLocks noGrp="1"/>
          </p:cNvSpPr>
          <p:nvPr>
            <p:ph type="title"/>
          </p:nvPr>
        </p:nvSpPr>
        <p:spPr>
          <a:xfrm>
            <a:off x="381000" y="274638"/>
            <a:ext cx="8305800" cy="563562"/>
          </a:xfrm>
        </p:spPr>
        <p:txBody>
          <a:bodyPr/>
          <a:lstStyle/>
          <a:p>
            <a:pPr algn="ctr">
              <a:defRPr/>
            </a:pPr>
            <a:r>
              <a:rPr lang="en-US" sz="3600" dirty="0"/>
              <a:t>Indicator 13 </a:t>
            </a:r>
            <a:r>
              <a:rPr lang="en-US" sz="3600" dirty="0" smtClean="0"/>
              <a:t>Checklist  Question </a:t>
            </a:r>
            <a:r>
              <a:rPr lang="en-US" sz="3600" dirty="0"/>
              <a:t># 7</a:t>
            </a:r>
            <a:endParaRPr lang="en-US" sz="3600" dirty="0" smtClean="0"/>
          </a:p>
        </p:txBody>
      </p:sp>
      <p:sp>
        <p:nvSpPr>
          <p:cNvPr id="112643" name="Content Placeholder 2"/>
          <p:cNvSpPr>
            <a:spLocks noGrp="1"/>
          </p:cNvSpPr>
          <p:nvPr>
            <p:ph sz="half" idx="1"/>
          </p:nvPr>
        </p:nvSpPr>
        <p:spPr>
          <a:xfrm>
            <a:off x="6172200" y="1524000"/>
            <a:ext cx="2590800" cy="4724401"/>
          </a:xfrm>
        </p:spPr>
        <p:txBody>
          <a:bodyPr/>
          <a:lstStyle/>
          <a:p>
            <a:pPr marL="0" indent="0">
              <a:buNone/>
            </a:pPr>
            <a:r>
              <a:rPr lang="en-US" sz="2400" dirty="0" smtClean="0"/>
              <a:t>File </a:t>
            </a:r>
            <a:r>
              <a:rPr lang="en-US" sz="2400" dirty="0"/>
              <a:t>Review Question # 292 c</a:t>
            </a:r>
            <a:endParaRPr lang="en-US" sz="2400" dirty="0" smtClean="0"/>
          </a:p>
          <a:p>
            <a:r>
              <a:rPr lang="en-US" sz="2400" dirty="0" smtClean="0"/>
              <a:t>Annual goals are related to the student’s transition services</a:t>
            </a:r>
            <a:endParaRPr lang="en-US" dirty="0" smtClean="0"/>
          </a:p>
        </p:txBody>
      </p:sp>
      <p:sp>
        <p:nvSpPr>
          <p:cNvPr id="4" name="Content Placeholder 3"/>
          <p:cNvSpPr>
            <a:spLocks noGrp="1"/>
          </p:cNvSpPr>
          <p:nvPr>
            <p:ph sz="half" idx="2"/>
          </p:nvPr>
        </p:nvSpPr>
        <p:spPr>
          <a:xfrm>
            <a:off x="304800" y="1295400"/>
            <a:ext cx="5486400" cy="5291138"/>
          </a:xfrm>
          <a:solidFill>
            <a:srgbClr val="FFCCFF"/>
          </a:solidFill>
        </p:spPr>
        <p:txBody>
          <a:bodyPr/>
          <a:lstStyle/>
          <a:p>
            <a:pPr marL="0" indent="0">
              <a:buNone/>
              <a:defRPr/>
            </a:pPr>
            <a:r>
              <a:rPr lang="en-US" b="1" dirty="0" smtClean="0"/>
              <a:t>Question # 7: </a:t>
            </a:r>
            <a:r>
              <a:rPr lang="en-US" dirty="0" smtClean="0"/>
              <a:t> </a:t>
            </a:r>
          </a:p>
          <a:p>
            <a:pPr>
              <a:defRPr/>
            </a:pPr>
            <a:r>
              <a:rPr lang="en-US" dirty="0" smtClean="0">
                <a:latin typeface="Arial" pitchFamily="34" charset="0"/>
              </a:rPr>
              <a:t>Is (are) there measurable annual IEP goal(s) that will reasonably enable the child to meet the postsecondary goal(s)? )</a:t>
            </a:r>
            <a:r>
              <a:rPr lang="en-US" sz="2400" dirty="0" smtClean="0">
                <a:latin typeface="Arial" pitchFamily="34" charset="0"/>
              </a:rPr>
              <a:t>  </a:t>
            </a:r>
            <a:r>
              <a:rPr lang="en-US" sz="1400" dirty="0" smtClean="0">
                <a:latin typeface="Arial" pitchFamily="34" charset="0"/>
              </a:rPr>
              <a:t>Indicator 13 language</a:t>
            </a:r>
          </a:p>
          <a:p>
            <a:pPr>
              <a:defRPr/>
            </a:pPr>
            <a:endParaRPr lang="en-US" sz="1400" dirty="0">
              <a:latin typeface="Arial" pitchFamily="34" charset="0"/>
            </a:endParaRPr>
          </a:p>
          <a:p>
            <a:pPr marL="0" indent="0">
              <a:buNone/>
              <a:defRPr/>
            </a:pPr>
            <a:endParaRPr lang="en-US" b="1" dirty="0" smtClean="0">
              <a:solidFill>
                <a:srgbClr val="C00000"/>
              </a:solidFill>
            </a:endParaRPr>
          </a:p>
          <a:p>
            <a:pPr marL="0" indent="0">
              <a:buNone/>
              <a:defRPr/>
            </a:pPr>
            <a:r>
              <a:rPr lang="en-US" b="1" dirty="0" smtClean="0">
                <a:solidFill>
                  <a:srgbClr val="800000"/>
                </a:solidFill>
              </a:rPr>
              <a:t>Review</a:t>
            </a:r>
            <a:r>
              <a:rPr lang="en-US" b="1" dirty="0">
                <a:solidFill>
                  <a:srgbClr val="800000"/>
                </a:solidFill>
              </a:rPr>
              <a:t>: Part V of IEP,  Measurable Annual </a:t>
            </a:r>
            <a:r>
              <a:rPr lang="en-US" b="1" dirty="0" smtClean="0">
                <a:solidFill>
                  <a:srgbClr val="800000"/>
                </a:solidFill>
              </a:rPr>
              <a:t>Goals</a:t>
            </a:r>
            <a:endParaRPr lang="en-US" b="1" dirty="0">
              <a:solidFill>
                <a:srgbClr val="800000"/>
              </a:solidFill>
            </a:endParaRPr>
          </a:p>
          <a:p>
            <a:pPr>
              <a:defRPr/>
            </a:pPr>
            <a:r>
              <a:rPr lang="en-US" sz="2400" dirty="0">
                <a:solidFill>
                  <a:srgbClr val="333399"/>
                </a:solidFill>
              </a:rPr>
              <a:t>Refer to questions on next slide.</a:t>
            </a:r>
            <a:endParaRPr lang="en-US" dirty="0" smtClean="0"/>
          </a:p>
          <a:p>
            <a:pPr marL="111125" indent="-23813" fontAlgn="auto">
              <a:lnSpc>
                <a:spcPct val="120000"/>
              </a:lnSpc>
              <a:spcAft>
                <a:spcPts val="0"/>
              </a:spcAft>
              <a:buFont typeface="Wingdings" pitchFamily="2" charset="2"/>
              <a:buNone/>
              <a:defRPr/>
            </a:pPr>
            <a:endParaRPr lang="en-US" dirty="0"/>
          </a:p>
        </p:txBody>
      </p:sp>
      <p:sp>
        <p:nvSpPr>
          <p:cNvPr id="5" name="Rectangle 4"/>
          <p:cNvSpPr>
            <a:spLocks noChangeArrowheads="1"/>
          </p:cNvSpPr>
          <p:nvPr/>
        </p:nvSpPr>
        <p:spPr bwMode="auto">
          <a:xfrm>
            <a:off x="8382000" y="6248400"/>
            <a:ext cx="517525" cy="338138"/>
          </a:xfrm>
          <a:prstGeom prst="rect">
            <a:avLst/>
          </a:prstGeom>
          <a:noFill/>
          <a:ln w="9525">
            <a:noFill/>
            <a:miter lim="800000"/>
            <a:headEnd/>
            <a:tailEnd/>
          </a:ln>
        </p:spPr>
        <p:txBody>
          <a:bodyPr>
            <a:spAutoFit/>
          </a:bodyPr>
          <a:lstStyle/>
          <a:p>
            <a:pPr>
              <a:defRPr/>
            </a:pPr>
            <a:fld id="{047198CE-3062-4A9E-B64D-0D4A55FFC260}" type="slidenum">
              <a:rPr lang="en-US" sz="1600">
                <a:latin typeface="+mn-lt"/>
                <a:cs typeface="Arial" charset="0"/>
              </a:rPr>
              <a:pPr>
                <a:defRPr/>
              </a:pPr>
              <a:t>93</a:t>
            </a:fld>
            <a:endParaRPr lang="en-US" dirty="0">
              <a:latin typeface="+mn-lt"/>
              <a:cs typeface="Arial" charset="0"/>
            </a:endParaRPr>
          </a:p>
        </p:txBody>
      </p:sp>
    </p:spTree>
    <p:extLst>
      <p:ext uri="{BB962C8B-B14F-4D97-AF65-F5344CB8AC3E}">
        <p14:creationId xmlns:p14="http://schemas.microsoft.com/office/powerpoint/2010/main" val="2222612153"/>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Title 1"/>
          <p:cNvSpPr>
            <a:spLocks noGrp="1"/>
          </p:cNvSpPr>
          <p:nvPr>
            <p:ph type="title"/>
          </p:nvPr>
        </p:nvSpPr>
        <p:spPr/>
        <p:txBody>
          <a:bodyPr/>
          <a:lstStyle/>
          <a:p>
            <a:r>
              <a:rPr lang="en-US" dirty="0"/>
              <a:t>Guiding Questions </a:t>
            </a:r>
            <a:r>
              <a:rPr lang="en-US" dirty="0" smtClean="0"/>
              <a:t>- </a:t>
            </a:r>
            <a:r>
              <a:rPr lang="en-US" dirty="0"/>
              <a:t>Question # </a:t>
            </a:r>
            <a:r>
              <a:rPr lang="en-US" dirty="0" smtClean="0"/>
              <a:t>7</a:t>
            </a:r>
          </a:p>
        </p:txBody>
      </p:sp>
      <p:sp>
        <p:nvSpPr>
          <p:cNvPr id="113667" name="Content Placeholder 4"/>
          <p:cNvSpPr>
            <a:spLocks noGrp="1"/>
          </p:cNvSpPr>
          <p:nvPr>
            <p:ph idx="1"/>
          </p:nvPr>
        </p:nvSpPr>
        <p:spPr>
          <a:xfrm>
            <a:off x="228600" y="1143000"/>
            <a:ext cx="8412162" cy="5274469"/>
          </a:xfrm>
        </p:spPr>
        <p:txBody>
          <a:bodyPr/>
          <a:lstStyle/>
          <a:p>
            <a:pPr marL="0" indent="0">
              <a:buNone/>
            </a:pPr>
            <a:r>
              <a:rPr lang="en-US" sz="2700" dirty="0" smtClean="0"/>
              <a:t>Does each annual goal  (and Short Term Objective) contain the following components?</a:t>
            </a:r>
          </a:p>
          <a:p>
            <a:pPr marL="914400" lvl="1" indent="-457200">
              <a:buFont typeface="+mj-lt"/>
              <a:buAutoNum type="alphaUcPeriod"/>
            </a:pPr>
            <a:r>
              <a:rPr lang="en-US" sz="2700" dirty="0" smtClean="0"/>
              <a:t>A condition? </a:t>
            </a:r>
          </a:p>
          <a:p>
            <a:pPr marL="914400" lvl="1" indent="-457200">
              <a:buFont typeface="+mj-lt"/>
              <a:buAutoNum type="alphaUcPeriod"/>
            </a:pPr>
            <a:r>
              <a:rPr lang="en-US" sz="2700" dirty="0" smtClean="0"/>
              <a:t>Student’s name?</a:t>
            </a:r>
          </a:p>
          <a:p>
            <a:pPr marL="914400" lvl="1" indent="-457200">
              <a:buFont typeface="+mj-lt"/>
              <a:buAutoNum type="alphaUcPeriod"/>
            </a:pPr>
            <a:r>
              <a:rPr lang="en-US" sz="2700" dirty="0" smtClean="0"/>
              <a:t>Clearly defined behavior?</a:t>
            </a:r>
          </a:p>
          <a:p>
            <a:pPr marL="914400" lvl="1" indent="-457200">
              <a:buFont typeface="+mj-lt"/>
              <a:buAutoNum type="alphaUcPeriod"/>
            </a:pPr>
            <a:r>
              <a:rPr lang="en-US" sz="2700" dirty="0" smtClean="0"/>
              <a:t>Performance criteria, including:  </a:t>
            </a:r>
          </a:p>
          <a:p>
            <a:pPr marL="1314450" lvl="2" indent="-457200">
              <a:buFont typeface="+mj-lt"/>
              <a:buAutoNum type="arabicPeriod"/>
            </a:pPr>
            <a:r>
              <a:rPr lang="en-US" sz="2700" dirty="0"/>
              <a:t>level of performance (how well</a:t>
            </a:r>
            <a:r>
              <a:rPr lang="en-US" sz="2700" dirty="0" smtClean="0"/>
              <a:t>?)</a:t>
            </a:r>
          </a:p>
          <a:p>
            <a:pPr marL="1314450" lvl="2" indent="-457200">
              <a:buFont typeface="+mj-lt"/>
              <a:buAutoNum type="arabicPeriod"/>
            </a:pPr>
            <a:r>
              <a:rPr lang="en-US" sz="2700" dirty="0"/>
              <a:t>number of times needed to demonstrate mastery  (how consistently</a:t>
            </a:r>
            <a:r>
              <a:rPr lang="en-US" sz="2700" dirty="0" smtClean="0"/>
              <a:t>?)</a:t>
            </a:r>
          </a:p>
          <a:p>
            <a:pPr marL="1314450" lvl="2" indent="-457200">
              <a:buFont typeface="+mj-lt"/>
              <a:buAutoNum type="arabicPeriod"/>
            </a:pPr>
            <a:r>
              <a:rPr lang="en-US" sz="2700" dirty="0"/>
              <a:t>evaluation schedule (how often and by what method will the student be evaluated?)</a:t>
            </a:r>
            <a:endParaRPr lang="en-US" sz="2700" dirty="0" smtClean="0"/>
          </a:p>
          <a:p>
            <a:endParaRPr lang="en-US" dirty="0" smtClean="0"/>
          </a:p>
        </p:txBody>
      </p:sp>
      <p:sp>
        <p:nvSpPr>
          <p:cNvPr id="4" name="Rectangle 4"/>
          <p:cNvSpPr>
            <a:spLocks noChangeArrowheads="1"/>
          </p:cNvSpPr>
          <p:nvPr/>
        </p:nvSpPr>
        <p:spPr bwMode="auto">
          <a:xfrm>
            <a:off x="8382000" y="6248400"/>
            <a:ext cx="517525" cy="338138"/>
          </a:xfrm>
          <a:prstGeom prst="rect">
            <a:avLst/>
          </a:prstGeom>
          <a:noFill/>
          <a:ln w="9525">
            <a:noFill/>
            <a:miter lim="800000"/>
            <a:headEnd/>
            <a:tailEnd/>
          </a:ln>
        </p:spPr>
        <p:txBody>
          <a:bodyPr>
            <a:spAutoFit/>
          </a:bodyPr>
          <a:lstStyle/>
          <a:p>
            <a:pPr>
              <a:defRPr/>
            </a:pPr>
            <a:fld id="{069E5BB5-CE2C-49A6-B238-BFE03B83BAFD}" type="slidenum">
              <a:rPr lang="en-US" sz="1600">
                <a:latin typeface="+mn-lt"/>
                <a:cs typeface="Arial" charset="0"/>
              </a:rPr>
              <a:pPr>
                <a:defRPr/>
              </a:pPr>
              <a:t>94</a:t>
            </a:fld>
            <a:endParaRPr lang="en-US" dirty="0">
              <a:latin typeface="+mn-lt"/>
              <a:cs typeface="Arial" charset="0"/>
            </a:endParaRPr>
          </a:p>
        </p:txBody>
      </p:sp>
    </p:spTree>
    <p:extLst>
      <p:ext uri="{BB962C8B-B14F-4D97-AF65-F5344CB8AC3E}">
        <p14:creationId xmlns:p14="http://schemas.microsoft.com/office/powerpoint/2010/main" val="1059813243"/>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Guiding Questions </a:t>
            </a:r>
            <a:r>
              <a:rPr lang="en-US" dirty="0" smtClean="0"/>
              <a:t>- </a:t>
            </a:r>
            <a:r>
              <a:rPr lang="en-US" dirty="0"/>
              <a:t>Question # 7 </a:t>
            </a:r>
            <a:r>
              <a:rPr lang="en-US" sz="2400" dirty="0"/>
              <a:t>(cont.)</a:t>
            </a:r>
            <a:endParaRPr lang="en-US" dirty="0"/>
          </a:p>
        </p:txBody>
      </p:sp>
      <p:sp>
        <p:nvSpPr>
          <p:cNvPr id="3" name="Content Placeholder 2"/>
          <p:cNvSpPr>
            <a:spLocks noGrp="1"/>
          </p:cNvSpPr>
          <p:nvPr>
            <p:ph idx="1"/>
          </p:nvPr>
        </p:nvSpPr>
        <p:spPr>
          <a:xfrm>
            <a:off x="228601" y="1524000"/>
            <a:ext cx="5410200" cy="4602163"/>
          </a:xfrm>
        </p:spPr>
        <p:txBody>
          <a:bodyPr/>
          <a:lstStyle/>
          <a:p>
            <a:pPr marL="514350" indent="-514350">
              <a:buFont typeface="+mj-lt"/>
              <a:buAutoNum type="alphaUcPeriod" startAt="5"/>
            </a:pPr>
            <a:r>
              <a:rPr lang="en-US" dirty="0" smtClean="0"/>
              <a:t>Is </a:t>
            </a:r>
            <a:r>
              <a:rPr lang="en-US" dirty="0"/>
              <a:t>there alignment between the </a:t>
            </a:r>
            <a:r>
              <a:rPr lang="en-US" dirty="0" smtClean="0"/>
              <a:t>Present </a:t>
            </a:r>
            <a:r>
              <a:rPr lang="en-US" dirty="0"/>
              <a:t>L</a:t>
            </a:r>
            <a:r>
              <a:rPr lang="en-US" dirty="0" smtClean="0"/>
              <a:t>evels</a:t>
            </a:r>
            <a:r>
              <a:rPr lang="en-US" dirty="0"/>
              <a:t>, </a:t>
            </a:r>
            <a:r>
              <a:rPr lang="en-US" dirty="0" smtClean="0"/>
              <a:t>list of Needs</a:t>
            </a:r>
            <a:r>
              <a:rPr lang="en-US" dirty="0"/>
              <a:t>, the Transition Grid, and </a:t>
            </a:r>
            <a:r>
              <a:rPr lang="en-US" dirty="0" smtClean="0"/>
              <a:t>Measurable </a:t>
            </a:r>
            <a:r>
              <a:rPr lang="en-US" dirty="0"/>
              <a:t>A</a:t>
            </a:r>
            <a:r>
              <a:rPr lang="en-US" dirty="0" smtClean="0"/>
              <a:t>nnual </a:t>
            </a:r>
            <a:r>
              <a:rPr lang="en-US" dirty="0"/>
              <a:t>G</a:t>
            </a:r>
            <a:r>
              <a:rPr lang="en-US" dirty="0" smtClean="0"/>
              <a:t>oals?</a:t>
            </a:r>
          </a:p>
          <a:p>
            <a:pPr marL="514350" indent="-514350">
              <a:buFont typeface="+mj-lt"/>
              <a:buAutoNum type="alphaUcPeriod" startAt="5"/>
            </a:pPr>
            <a:endParaRPr lang="en-US" dirty="0"/>
          </a:p>
          <a:p>
            <a:pPr marL="400050" lvl="1" indent="0">
              <a:buNone/>
            </a:pPr>
            <a:r>
              <a:rPr lang="en-US" i="1" dirty="0" smtClean="0"/>
              <a:t>(Do all parts of the  the IEP </a:t>
            </a:r>
            <a:r>
              <a:rPr lang="en-US" b="1" i="1" dirty="0" smtClean="0"/>
              <a:t>match</a:t>
            </a:r>
            <a:r>
              <a:rPr lang="en-US" i="1" dirty="0" smtClean="0"/>
              <a:t>, and make sense?)</a:t>
            </a:r>
            <a:endParaRPr lang="en-US" i="1" dirty="0"/>
          </a:p>
        </p:txBody>
      </p:sp>
      <p:pic>
        <p:nvPicPr>
          <p:cNvPr id="5130" name="Picture 10" descr="C:\Users\rnilles\AppData\Local\Microsoft\Windows\Temporary Internet Files\Content.IE5\UKWTF8NI\MC900438395[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77177" y="2590800"/>
            <a:ext cx="2239409" cy="2819400"/>
          </a:xfrm>
          <a:prstGeom prst="rect">
            <a:avLst/>
          </a:prstGeom>
          <a:noFill/>
          <a:extLst>
            <a:ext uri="{909E8E84-426E-40DD-AFC4-6F175D3DCCD1}">
              <a14:hiddenFill xmlns:a14="http://schemas.microsoft.com/office/drawing/2010/main">
                <a:solidFill>
                  <a:srgbClr val="FFFFFF"/>
                </a:solidFill>
              </a14:hiddenFill>
            </a:ext>
          </a:extLst>
        </p:spPr>
      </p:pic>
      <p:sp>
        <p:nvSpPr>
          <p:cNvPr id="5" name="Slide Number Placeholder 5"/>
          <p:cNvSpPr>
            <a:spLocks noGrp="1"/>
          </p:cNvSpPr>
          <p:nvPr>
            <p:ph type="sldNum" sz="quarter" idx="12"/>
          </p:nvPr>
        </p:nvSpPr>
        <p:spPr>
          <a:xfrm>
            <a:off x="7772400" y="6245225"/>
            <a:ext cx="9144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2FF5D891-E7B7-41F8-9630-4A879995B22E}" type="slidenum">
              <a:rPr lang="en-US" smtClean="0"/>
              <a:pPr eaLnBrk="1" hangingPunct="1"/>
              <a:t>95</a:t>
            </a:fld>
            <a:endParaRPr lang="en-US" dirty="0" smtClean="0"/>
          </a:p>
        </p:txBody>
      </p:sp>
    </p:spTree>
    <p:extLst>
      <p:ext uri="{BB962C8B-B14F-4D97-AF65-F5344CB8AC3E}">
        <p14:creationId xmlns:p14="http://schemas.microsoft.com/office/powerpoint/2010/main" val="829317417"/>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Title 1"/>
          <p:cNvSpPr>
            <a:spLocks noGrp="1"/>
          </p:cNvSpPr>
          <p:nvPr>
            <p:ph type="title"/>
          </p:nvPr>
        </p:nvSpPr>
        <p:spPr/>
        <p:txBody>
          <a:bodyPr/>
          <a:lstStyle/>
          <a:p>
            <a:r>
              <a:rPr lang="en-US" smtClean="0"/>
              <a:t>Indicator 13 IEP Checklist</a:t>
            </a:r>
          </a:p>
        </p:txBody>
      </p:sp>
      <p:sp>
        <p:nvSpPr>
          <p:cNvPr id="114691" name="Content Placeholder 2"/>
          <p:cNvSpPr>
            <a:spLocks noGrp="1"/>
          </p:cNvSpPr>
          <p:nvPr>
            <p:ph idx="1"/>
          </p:nvPr>
        </p:nvSpPr>
        <p:spPr>
          <a:xfrm>
            <a:off x="304800" y="1295400"/>
            <a:ext cx="8382000" cy="4830763"/>
          </a:xfrm>
          <a:solidFill>
            <a:srgbClr val="FFCCFF"/>
          </a:solidFill>
        </p:spPr>
        <p:txBody>
          <a:bodyPr/>
          <a:lstStyle/>
          <a:p>
            <a:pPr marL="0" indent="0">
              <a:buNone/>
            </a:pPr>
            <a:r>
              <a:rPr lang="en-US" dirty="0" smtClean="0"/>
              <a:t>Summary Question</a:t>
            </a:r>
          </a:p>
          <a:p>
            <a:r>
              <a:rPr lang="en-US" b="1" i="1" dirty="0" smtClean="0"/>
              <a:t>Does the IEP meet all requirements of Indicator 13? </a:t>
            </a:r>
            <a:endParaRPr lang="en-US" i="1" dirty="0" smtClean="0"/>
          </a:p>
          <a:p>
            <a:pPr lvl="1"/>
            <a:r>
              <a:rPr lang="en-US" sz="3200" dirty="0" smtClean="0"/>
              <a:t>If all Questions 1-7 are answered </a:t>
            </a:r>
            <a:r>
              <a:rPr lang="en-US" sz="3200" b="1" i="1" dirty="0" smtClean="0"/>
              <a:t>YES</a:t>
            </a:r>
            <a:r>
              <a:rPr lang="en-US" sz="3200" dirty="0" smtClean="0"/>
              <a:t> the IEP meets the requirements of Indicator 13.</a:t>
            </a:r>
          </a:p>
          <a:p>
            <a:pPr lvl="1"/>
            <a:endParaRPr lang="en-US" sz="3200" dirty="0" smtClean="0"/>
          </a:p>
          <a:p>
            <a:pPr lvl="1"/>
            <a:r>
              <a:rPr lang="en-US" sz="3200" dirty="0" smtClean="0"/>
              <a:t>If one or more questions are answered </a:t>
            </a:r>
            <a:r>
              <a:rPr lang="en-US" sz="3200" b="1" i="1" dirty="0" smtClean="0"/>
              <a:t>NO</a:t>
            </a:r>
            <a:r>
              <a:rPr lang="en-US" sz="3200" dirty="0" smtClean="0"/>
              <a:t>, the IEP does not meet requirements for Indicator 13.</a:t>
            </a:r>
            <a:endParaRPr lang="en-US" dirty="0" smtClean="0"/>
          </a:p>
          <a:p>
            <a:endParaRPr lang="en-US" dirty="0" smtClean="0"/>
          </a:p>
        </p:txBody>
      </p:sp>
      <p:sp>
        <p:nvSpPr>
          <p:cNvPr id="4" name="Rectangle 4"/>
          <p:cNvSpPr>
            <a:spLocks noChangeArrowheads="1"/>
          </p:cNvSpPr>
          <p:nvPr/>
        </p:nvSpPr>
        <p:spPr bwMode="auto">
          <a:xfrm>
            <a:off x="8382000" y="6248400"/>
            <a:ext cx="517525" cy="338138"/>
          </a:xfrm>
          <a:prstGeom prst="rect">
            <a:avLst/>
          </a:prstGeom>
          <a:noFill/>
          <a:ln w="9525">
            <a:noFill/>
            <a:miter lim="800000"/>
            <a:headEnd/>
            <a:tailEnd/>
          </a:ln>
        </p:spPr>
        <p:txBody>
          <a:bodyPr>
            <a:spAutoFit/>
          </a:bodyPr>
          <a:lstStyle/>
          <a:p>
            <a:pPr>
              <a:defRPr/>
            </a:pPr>
            <a:fld id="{C102E926-6F71-47EB-995C-3962AD538A9E}" type="slidenum">
              <a:rPr lang="en-US" sz="1600">
                <a:latin typeface="+mn-lt"/>
                <a:cs typeface="Arial" charset="0"/>
              </a:rPr>
              <a:pPr>
                <a:defRPr/>
              </a:pPr>
              <a:t>96</a:t>
            </a:fld>
            <a:endParaRPr lang="en-US" dirty="0">
              <a:latin typeface="+mn-lt"/>
              <a:cs typeface="Arial" charset="0"/>
            </a:endParaRPr>
          </a:p>
        </p:txBody>
      </p:sp>
    </p:spTree>
    <p:extLst>
      <p:ext uri="{BB962C8B-B14F-4D97-AF65-F5344CB8AC3E}">
        <p14:creationId xmlns:p14="http://schemas.microsoft.com/office/powerpoint/2010/main" val="1542407576"/>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3600" dirty="0" smtClean="0"/>
              <a:t/>
            </a:r>
            <a:br>
              <a:rPr lang="en-US" sz="3600" dirty="0" smtClean="0"/>
            </a:br>
            <a:r>
              <a:rPr lang="en-US" sz="3600" dirty="0"/>
              <a:t>Ensuring Effective Secondary Programs and Post-Secondary Outcomes:</a:t>
            </a:r>
            <a:br>
              <a:rPr lang="en-US" sz="3600" dirty="0"/>
            </a:br>
            <a:endParaRPr lang="en-US" sz="3600" dirty="0"/>
          </a:p>
        </p:txBody>
      </p:sp>
      <p:sp>
        <p:nvSpPr>
          <p:cNvPr id="5" name="Content Placeholder 4"/>
          <p:cNvSpPr>
            <a:spLocks noGrp="1"/>
          </p:cNvSpPr>
          <p:nvPr>
            <p:ph type="subTitle" idx="1"/>
          </p:nvPr>
        </p:nvSpPr>
        <p:spPr>
          <a:xfrm>
            <a:off x="1600200" y="1600200"/>
            <a:ext cx="6019800" cy="4114800"/>
          </a:xfrm>
        </p:spPr>
        <p:txBody>
          <a:bodyPr/>
          <a:lstStyle/>
          <a:p>
            <a:r>
              <a:rPr lang="en-US" sz="4400" dirty="0"/>
              <a:t>Part III:</a:t>
            </a:r>
            <a:endParaRPr lang="en-US" sz="4400" dirty="0" smtClean="0"/>
          </a:p>
          <a:p>
            <a:pPr marL="0" indent="0" algn="ctr">
              <a:buNone/>
            </a:pPr>
            <a:r>
              <a:rPr lang="en-US" sz="4400" dirty="0" smtClean="0"/>
              <a:t>Using  the </a:t>
            </a:r>
          </a:p>
          <a:p>
            <a:pPr marL="0" indent="0" algn="ctr">
              <a:buNone/>
            </a:pPr>
            <a:r>
              <a:rPr lang="en-US" sz="4400" dirty="0" smtClean="0"/>
              <a:t>Indicator 13 IEP Review Checklist</a:t>
            </a:r>
            <a:endParaRPr lang="en-US" dirty="0"/>
          </a:p>
        </p:txBody>
      </p:sp>
    </p:spTree>
    <p:extLst>
      <p:ext uri="{BB962C8B-B14F-4D97-AF65-F5344CB8AC3E}">
        <p14:creationId xmlns:p14="http://schemas.microsoft.com/office/powerpoint/2010/main" val="1470334321"/>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Your Turn</a:t>
            </a:r>
            <a:endParaRPr lang="en-US" dirty="0"/>
          </a:p>
        </p:txBody>
      </p:sp>
      <p:sp>
        <p:nvSpPr>
          <p:cNvPr id="8" name="Content Placeholder 7"/>
          <p:cNvSpPr>
            <a:spLocks noGrp="1"/>
          </p:cNvSpPr>
          <p:nvPr>
            <p:ph idx="1"/>
          </p:nvPr>
        </p:nvSpPr>
        <p:spPr>
          <a:xfrm>
            <a:off x="304800" y="1378824"/>
            <a:ext cx="8382000" cy="4906963"/>
          </a:xfrm>
        </p:spPr>
        <p:txBody>
          <a:bodyPr/>
          <a:lstStyle/>
          <a:p>
            <a:r>
              <a:rPr lang="en-US" dirty="0" smtClean="0"/>
              <a:t>List two new ideas you learned today:</a:t>
            </a:r>
            <a:endParaRPr lang="en-US" dirty="0"/>
          </a:p>
        </p:txBody>
      </p:sp>
      <p:pic>
        <p:nvPicPr>
          <p:cNvPr id="4" name="Picture 2" descr="C:\Documents and Settings\rnilles\Local Settings\Temporary Internet Files\Content.IE5\3P83V4D0\MCBD06810_0000[1].wmf"/>
          <p:cNvPicPr>
            <a:picLocks noChangeAspect="1" noChangeArrowheads="1"/>
          </p:cNvPicPr>
          <p:nvPr/>
        </p:nvPicPr>
        <p:blipFill>
          <a:blip r:embed="rId3" cstate="print"/>
          <a:srcRect/>
          <a:stretch>
            <a:fillRect/>
          </a:stretch>
        </p:blipFill>
        <p:spPr bwMode="auto">
          <a:xfrm>
            <a:off x="7467600" y="1"/>
            <a:ext cx="1676400" cy="1395756"/>
          </a:xfrm>
          <a:prstGeom prst="rect">
            <a:avLst/>
          </a:prstGeom>
          <a:noFill/>
          <a:ln w="9525">
            <a:noFill/>
            <a:miter lim="800000"/>
            <a:headEnd/>
            <a:tailEnd/>
          </a:ln>
        </p:spPr>
      </p:pic>
      <p:sp>
        <p:nvSpPr>
          <p:cNvPr id="5" name="Slide Number Placeholder 5"/>
          <p:cNvSpPr>
            <a:spLocks noGrp="1"/>
          </p:cNvSpPr>
          <p:nvPr>
            <p:ph type="sldNum" sz="quarter" idx="12"/>
          </p:nvPr>
        </p:nvSpPr>
        <p:spPr>
          <a:xfrm>
            <a:off x="7772400" y="6245225"/>
            <a:ext cx="9144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2FF5D891-E7B7-41F8-9630-4A879995B22E}" type="slidenum">
              <a:rPr lang="en-US" smtClean="0"/>
              <a:pPr eaLnBrk="1" hangingPunct="1"/>
              <a:t>98</a:t>
            </a:fld>
            <a:endParaRPr lang="en-US" dirty="0" smtClean="0"/>
          </a:p>
        </p:txBody>
      </p:sp>
    </p:spTree>
    <p:extLst>
      <p:ext uri="{BB962C8B-B14F-4D97-AF65-F5344CB8AC3E}">
        <p14:creationId xmlns:p14="http://schemas.microsoft.com/office/powerpoint/2010/main" val="37977511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3" name="Content Placeholder 2"/>
          <p:cNvSpPr>
            <a:spLocks noGrp="1"/>
          </p:cNvSpPr>
          <p:nvPr>
            <p:ph idx="1"/>
          </p:nvPr>
        </p:nvSpPr>
        <p:spPr>
          <a:xfrm>
            <a:off x="457200" y="1371600"/>
            <a:ext cx="8229600" cy="4754563"/>
          </a:xfrm>
        </p:spPr>
        <p:txBody>
          <a:bodyPr/>
          <a:lstStyle/>
          <a:p>
            <a:r>
              <a:rPr lang="en-US" sz="2800" dirty="0" smtClean="0"/>
              <a:t>Individual IEP Review Meetings (Guided Practice) to review a previously written IEP. Date(s):_______</a:t>
            </a:r>
          </a:p>
          <a:p>
            <a:r>
              <a:rPr lang="en-US" sz="2800" dirty="0" smtClean="0"/>
              <a:t>Upcoming training dates:</a:t>
            </a:r>
          </a:p>
          <a:p>
            <a:pPr lvl="1"/>
            <a:r>
              <a:rPr lang="en-US" dirty="0" smtClean="0"/>
              <a:t>Steps 1-2:_________</a:t>
            </a:r>
          </a:p>
          <a:p>
            <a:pPr lvl="1"/>
            <a:r>
              <a:rPr lang="en-US" dirty="0"/>
              <a:t>Steps </a:t>
            </a:r>
            <a:r>
              <a:rPr lang="en-US" dirty="0" smtClean="0"/>
              <a:t>3-4:_________</a:t>
            </a:r>
          </a:p>
          <a:p>
            <a:pPr lvl="1"/>
            <a:r>
              <a:rPr lang="en-US" dirty="0"/>
              <a:t>Steps </a:t>
            </a:r>
            <a:r>
              <a:rPr lang="en-US" dirty="0" smtClean="0"/>
              <a:t>5-6:</a:t>
            </a:r>
            <a:r>
              <a:rPr lang="en-US" dirty="0"/>
              <a:t>_________</a:t>
            </a:r>
            <a:endParaRPr lang="en-US" sz="2400" dirty="0" smtClean="0"/>
          </a:p>
          <a:p>
            <a:endParaRPr lang="en-US" sz="2800" dirty="0" smtClean="0"/>
          </a:p>
          <a:p>
            <a:r>
              <a:rPr lang="en-US" sz="2800" dirty="0" smtClean="0"/>
              <a:t>Individual </a:t>
            </a:r>
            <a:r>
              <a:rPr lang="en-US" sz="2800" dirty="0"/>
              <a:t>IEP Review Meetings (Guided Practice) to review a </a:t>
            </a:r>
            <a:r>
              <a:rPr lang="en-US" sz="2800" dirty="0" smtClean="0"/>
              <a:t>newly written IEP. Date(s):</a:t>
            </a:r>
            <a:r>
              <a:rPr lang="en-US" dirty="0"/>
              <a:t>_________</a:t>
            </a:r>
          </a:p>
        </p:txBody>
      </p:sp>
    </p:spTree>
    <p:extLst>
      <p:ext uri="{BB962C8B-B14F-4D97-AF65-F5344CB8AC3E}">
        <p14:creationId xmlns:p14="http://schemas.microsoft.com/office/powerpoint/2010/main" val="39178910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Gill Sans MT"/>
        <a:ea typeface=""/>
        <a:cs typeface=""/>
      </a:majorFont>
      <a:minorFont>
        <a:latin typeface="Gill Sans M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Gill Sans MT"/>
        <a:ea typeface=""/>
        <a:cs typeface=""/>
      </a:majorFont>
      <a:minorFont>
        <a:latin typeface="Gill Sans M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D944521BB24DB4FAD2EB89BE9A32BA3" ma:contentTypeVersion="0" ma:contentTypeDescription="Create a new document." ma:contentTypeScope="" ma:versionID="68ba68e3e388a902b48bd8d6a23ab6d2">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AEA7EAD-3076-4739-B32A-2C0C8A3D4C4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EEC07ECA-25DB-4CC8-8824-B301468ECA0F}">
  <ds:schemaRefs>
    <ds:schemaRef ds:uri="http://schemas.microsoft.com/sharepoint/v3/contenttype/forms"/>
  </ds:schemaRefs>
</ds:datastoreItem>
</file>

<file path=customXml/itemProps3.xml><?xml version="1.0" encoding="utf-8"?>
<ds:datastoreItem xmlns:ds="http://schemas.openxmlformats.org/officeDocument/2006/customXml" ds:itemID="{8ACF74B5-7E7C-44FD-8F1F-E92F2637E94E}">
  <ds:schemaRefs>
    <ds:schemaRef ds:uri="http://purl.org/dc/elements/1.1/"/>
    <ds:schemaRef ds:uri="http://purl.org/dc/terms/"/>
    <ds:schemaRef ds:uri="http://purl.org/dc/dcmitype/"/>
    <ds:schemaRef ds:uri="http://www.w3.org/XML/1998/namespace"/>
    <ds:schemaRef ds:uri="http://schemas.openxmlformats.org/package/2006/metadata/core-properties"/>
    <ds:schemaRef ds:uri="http://schemas.microsoft.com/office/2006/documentManagement/type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11978</TotalTime>
  <Words>10151</Words>
  <Application>Microsoft Office PowerPoint</Application>
  <PresentationFormat>On-screen Show (4:3)</PresentationFormat>
  <Paragraphs>1429</Paragraphs>
  <Slides>114</Slides>
  <Notes>103</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114</vt:i4>
      </vt:variant>
    </vt:vector>
  </HeadingPairs>
  <TitlesOfParts>
    <vt:vector size="117" baseType="lpstr">
      <vt:lpstr>Default Design</vt:lpstr>
      <vt:lpstr>1_Default Design</vt:lpstr>
      <vt:lpstr>Chart</vt:lpstr>
      <vt:lpstr>  Ensuring Effective Secondary Programs and Post-Secondary Outcomes:   Pennsylvania’s  Indicator 13 Process  Cohort 5  (Philadelphia Cohort 3) Series Overview      </vt:lpstr>
      <vt:lpstr>Today’s Objectives</vt:lpstr>
      <vt:lpstr>Objectives for Cohort # 5 Training Series</vt:lpstr>
      <vt:lpstr>Objectives for Cohort # 5 Training Series</vt:lpstr>
      <vt:lpstr>Ensuring Effective Secondary Programs and Post-Secondary Outcomes:   Part I:  Introducing the Indicator 13 Training Process  Transition Background State Performance Plan Indicator 13 IEP Review Checklist</vt:lpstr>
      <vt:lpstr>Beginning with the end in mind…</vt:lpstr>
      <vt:lpstr>PowerPoint Presentation</vt:lpstr>
      <vt:lpstr>What is Secondary Transition?</vt:lpstr>
      <vt:lpstr>Age Requirement in PA</vt:lpstr>
      <vt:lpstr>State Performance Plan (SPP) – 20 Indicators </vt:lpstr>
      <vt:lpstr>State Performance Plan:  Indicator 13</vt:lpstr>
      <vt:lpstr>Goal = 100%!</vt:lpstr>
      <vt:lpstr>WHO must be trained as part of Cohort 5?</vt:lpstr>
      <vt:lpstr>HOW will training be accomplished?</vt:lpstr>
      <vt:lpstr>WHAT content will be covered?</vt:lpstr>
      <vt:lpstr>Questions on the 2012-13  Indicator 13 IEP Review Checklist</vt:lpstr>
      <vt:lpstr> Sample Indicator 13 Pre/Post Data</vt:lpstr>
      <vt:lpstr>Indicator 13 IEP Review Checklist</vt:lpstr>
      <vt:lpstr>Ensuring Effective Secondary Programs and Post-Secondary Outcomes:   Part II:  “PA’s Process for Secondary Transition”</vt:lpstr>
      <vt:lpstr>PowerPoint Presentation</vt:lpstr>
      <vt:lpstr>A Process for Addressing Transition </vt:lpstr>
      <vt:lpstr>Training Example:  Phillip</vt:lpstr>
      <vt:lpstr>PowerPoint Presentation</vt:lpstr>
      <vt:lpstr>PowerPoint Presentation</vt:lpstr>
      <vt:lpstr>Age appropriate transition assessment is needed to: </vt:lpstr>
      <vt:lpstr>Assessment ≠ test</vt:lpstr>
      <vt:lpstr>Assessing Interests and Preferences</vt:lpstr>
      <vt:lpstr>PowerPoint Presentation</vt:lpstr>
      <vt:lpstr>Age appropriate transition assessment is needed to: </vt:lpstr>
      <vt:lpstr>Post -Secondary Goals</vt:lpstr>
      <vt:lpstr>Documenting Post-Secondary Goals in the IEP </vt:lpstr>
      <vt:lpstr>Post Secondary Education/Training Goals:  Examples</vt:lpstr>
      <vt:lpstr>Example Post-Secondary Education and Training Goal:  Phillip</vt:lpstr>
      <vt:lpstr> Employment Goals: Examples</vt:lpstr>
      <vt:lpstr>Example Employment Goal: Phillip </vt:lpstr>
      <vt:lpstr>Independent Living Goals: Example Statements</vt:lpstr>
      <vt:lpstr> Example Independent Living Goal: Phillip </vt:lpstr>
      <vt:lpstr>Why does Phillip not have a goal for Independent Living?  Present Education Levels:  Functional Performance</vt:lpstr>
      <vt:lpstr>PowerPoint Presentation</vt:lpstr>
      <vt:lpstr>Identifying student’s post secondary goals leads to further assessments…</vt:lpstr>
      <vt:lpstr>Matching assessments to goals…</vt:lpstr>
      <vt:lpstr>Domains of Assessment that Inform Transition</vt:lpstr>
      <vt:lpstr>Examples of Assessments of Aptitudes</vt:lpstr>
      <vt:lpstr>PowerPoint Presentation</vt:lpstr>
      <vt:lpstr>PowerPoint Presentation</vt:lpstr>
      <vt:lpstr>Present Levels of Academic Achievement and Functional Performance  (PLAAFP)</vt:lpstr>
      <vt:lpstr>Address Each Bullet:  Leave No Area Blank</vt:lpstr>
      <vt:lpstr>Present Levels Must…</vt:lpstr>
      <vt:lpstr>Example Present Education Levels:   Phillip’s Post-Secondary Transition Information </vt:lpstr>
      <vt:lpstr>Example Present Education Levels:  Phillip’s Writing</vt:lpstr>
      <vt:lpstr>Indicator 13 Checklist  Question #3</vt:lpstr>
      <vt:lpstr>Guiding Questions - Question 3</vt:lpstr>
      <vt:lpstr>Additional Considerations- Question # 3</vt:lpstr>
      <vt:lpstr>Indicator13 Checklist  Question # 4</vt:lpstr>
      <vt:lpstr>Guiding Questions - Question # 4</vt:lpstr>
      <vt:lpstr>Indicator 13 Checklist  Question # 4F</vt:lpstr>
      <vt:lpstr>PowerPoint Presentation</vt:lpstr>
      <vt:lpstr> IEP Team Participants for Transition Planning  </vt:lpstr>
      <vt:lpstr>Invitation to the IEP Meeting</vt:lpstr>
      <vt:lpstr>Agency Involvement in Transition</vt:lpstr>
      <vt:lpstr>Agency Involvement in Transition</vt:lpstr>
      <vt:lpstr>Indicator 13 Checklist Question # 1</vt:lpstr>
      <vt:lpstr>Indicator 13 Checklist Question # 2</vt:lpstr>
      <vt:lpstr>Guiding Questions - Question  # 2</vt:lpstr>
      <vt:lpstr>PowerPoint Presentation</vt:lpstr>
      <vt:lpstr>PowerPoint Presentation</vt:lpstr>
      <vt:lpstr>What are Courses of Study?</vt:lpstr>
      <vt:lpstr>Courses of Study</vt:lpstr>
      <vt:lpstr> What are Transition Services / Activities?</vt:lpstr>
      <vt:lpstr>Transition Services and Activities</vt:lpstr>
      <vt:lpstr>PowerPoint Presentation</vt:lpstr>
      <vt:lpstr> Phillip’s Transition Grid- Post-Secondary Education</vt:lpstr>
      <vt:lpstr>Don’t Forget….</vt:lpstr>
      <vt:lpstr>Indicator13 Checklist Question # 5</vt:lpstr>
      <vt:lpstr>Guiding Questions- Question # 5</vt:lpstr>
      <vt:lpstr>Indicator 13 Checklist Question # 6</vt:lpstr>
      <vt:lpstr>Guiding Questions- Question # 6</vt:lpstr>
      <vt:lpstr>Guiding Questions (cont.)- Question # 6</vt:lpstr>
      <vt:lpstr>PowerPoint Presentation</vt:lpstr>
      <vt:lpstr>PowerPoint Presentation</vt:lpstr>
      <vt:lpstr>Measurable Annual Goal (MAG)</vt:lpstr>
      <vt:lpstr>Measurable Annual Goals (MAG) </vt:lpstr>
      <vt:lpstr>Alignment:  Present Ed Levels to Goals </vt:lpstr>
      <vt:lpstr>Measurable Annual Goals and Objectives</vt:lpstr>
      <vt:lpstr>Examples of SKILLS that might be needed for  Secondary Students  </vt:lpstr>
      <vt:lpstr>Measurable Annual Goals </vt:lpstr>
      <vt:lpstr>PowerPoint Presentation</vt:lpstr>
      <vt:lpstr>PowerPoint Presentation</vt:lpstr>
      <vt:lpstr>PowerPoint Presentation</vt:lpstr>
      <vt:lpstr>PowerPoint Presentation</vt:lpstr>
      <vt:lpstr>Phillip’s Total Errors in Short Writing Assignments Is Phillip making progress?</vt:lpstr>
      <vt:lpstr>Phillip’s Progress Reporting - Writing</vt:lpstr>
      <vt:lpstr>Indicator 13 Checklist  Question # 7</vt:lpstr>
      <vt:lpstr>Guiding Questions - Question # 7</vt:lpstr>
      <vt:lpstr>Guiding Questions - Question # 7 (cont.)</vt:lpstr>
      <vt:lpstr>Indicator 13 IEP Checklist</vt:lpstr>
      <vt:lpstr> Ensuring Effective Secondary Programs and Post-Secondary Outcomes: </vt:lpstr>
      <vt:lpstr>Your Turn</vt:lpstr>
      <vt:lpstr>Next Steps</vt:lpstr>
      <vt:lpstr>The Big Picture:  Guiding Questions</vt:lpstr>
      <vt:lpstr>School District of Philadelphia's Indicator 13  Training Process Outline  Cohort # 5 (Philadelphia Cohort # 3)  2012- 2013   Who, What, Why, How?</vt:lpstr>
      <vt:lpstr>2012-13 S.D. of Philadelphia Cohort #3 High Schools (22)</vt:lpstr>
      <vt:lpstr>2012-13 S.D. of Philadelphia Cohort #3 Middle/K-8 Schools (26)</vt:lpstr>
      <vt:lpstr>2012-13 Philadelphia Cohort #3 Charter Schools (16)</vt:lpstr>
      <vt:lpstr>Pennsylvania’s Indicator 13 Training Process  Cohort # 5 (Philadelphia #3)   2012- 2013  Specific Responsibilities  School District of Philadelphia/Charter Schools/APS/IU/PaTTAN  Refer to:  Indicator 13 Training Responsibilities  Indicator 13 Training Plan Form  </vt:lpstr>
      <vt:lpstr>Collaborative Responsibilities  By September 15, 2012</vt:lpstr>
      <vt:lpstr>Collaborative Responsibilities  By October 16, 2012</vt:lpstr>
      <vt:lpstr>Collaborative Responsibilities  By November 24, 2012</vt:lpstr>
      <vt:lpstr>Collaborative Responsibilities  By December 23, 2012 </vt:lpstr>
      <vt:lpstr>Collaborative Responsibilities  By March 31, 2013</vt:lpstr>
      <vt:lpstr>Collaborative Responsibilities  By April 30, 2013</vt:lpstr>
      <vt:lpstr>Collaborative Responsibilities  May 1, 2013</vt:lpstr>
      <vt:lpstr>Philadelphia Secondary Transition Wiki</vt:lpstr>
      <vt:lpstr>Contact Information     www.pattan.net</vt:lpstr>
    </vt:vector>
  </TitlesOfParts>
  <Company>PaTTAN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bgilligan</dc:creator>
  <cp:lastModifiedBy>Steciw, Mark</cp:lastModifiedBy>
  <cp:revision>2546</cp:revision>
  <cp:lastPrinted>2012-10-11T14:02:03Z</cp:lastPrinted>
  <dcterms:created xsi:type="dcterms:W3CDTF">2009-01-26T15:47:50Z</dcterms:created>
  <dcterms:modified xsi:type="dcterms:W3CDTF">2012-10-17T17:32:20Z</dcterms:modified>
</cp:coreProperties>
</file>